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24" r:id="rId2"/>
    <p:sldId id="373" r:id="rId3"/>
    <p:sldId id="371" r:id="rId4"/>
    <p:sldId id="372" r:id="rId5"/>
    <p:sldId id="266" r:id="rId6"/>
    <p:sldId id="387" r:id="rId7"/>
    <p:sldId id="379" r:id="rId8"/>
    <p:sldId id="376" r:id="rId9"/>
    <p:sldId id="385" r:id="rId10"/>
    <p:sldId id="386" r:id="rId11"/>
    <p:sldId id="377" r:id="rId12"/>
    <p:sldId id="380" r:id="rId13"/>
    <p:sldId id="381" r:id="rId14"/>
    <p:sldId id="382" r:id="rId15"/>
    <p:sldId id="383" r:id="rId16"/>
    <p:sldId id="384" r:id="rId17"/>
    <p:sldId id="364" r:id="rId18"/>
    <p:sldId id="366" r:id="rId19"/>
    <p:sldId id="271" r:id="rId20"/>
    <p:sldId id="273" r:id="rId21"/>
    <p:sldId id="3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29"/>
  </p:normalViewPr>
  <p:slideViewPr>
    <p:cSldViewPr snapToGrid="0">
      <p:cViewPr varScale="1">
        <p:scale>
          <a:sx n="62" d="100"/>
          <a:sy n="62" d="100"/>
        </p:scale>
        <p:origin x="8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32F20-CE57-4027-B980-E1E2BA7633CB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46D21-A075-4C63-88B3-E03BA2EFE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924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0B61F-7F42-4F8F-B0FF-7B0869A9A63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643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0B61F-7F42-4F8F-B0FF-7B0869A9A63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77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84C20-3290-7F53-B20D-7FF41DF60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DF04BA-F8A5-8A10-7588-AA641E614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7FA5A-38C7-439D-042C-8CEAC9293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1BBC0-5047-71AF-3CCC-D3E0C69A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1676-C085-DD87-D8A9-D7264D9A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60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56D5-7B5C-9796-1F77-91DEAA8FD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F2317-A466-11E4-4219-398703211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1776D-D961-6326-6D4A-51670690C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7661E-A35E-D4BC-C937-1CDFAFFD9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523EA-781D-3D2B-B62E-8D12465B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4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878A9-78FF-A3A1-445D-FCC3DA5CC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867AB-CA4F-B42E-3F4A-7526D5ED3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9A81C-3B74-F74E-1723-A56FF08CB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9529B-F706-7A8B-443B-5B129858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96EA9-96F7-408E-473C-2C18C57B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28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24685-E2F5-1152-1382-8926BE5FB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9C122-6D68-4876-94AB-8DC83401BE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55D1A-34BC-960D-FBCD-175C05949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B168E-DB3C-006D-5231-5A2FE4347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CEE86-6278-CE06-E1E0-37D19ED8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A4A23-C065-F5DF-2417-5F10E4E2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94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D5A7C-8A9F-AB9D-0147-D8B92591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D6F1A-3160-00FF-FF64-235AFDA39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F1A57B-E18A-BF53-4E39-378B8A79D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02EF7-B8C5-62E1-82CE-99ECCFAD2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F27EF7-7A52-FF0F-AC1F-A1362DA65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C46E03-CC8A-A87D-914F-3F22DD524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229F12-6EBA-8D35-F604-A037F345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28BDDF-C7C7-7D04-D3D0-739B93ED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22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056AC-5F10-C129-64EF-E6019A8EE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8FE709-EE32-A002-112D-D9113E7C1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001798-8631-FD15-2601-2B1E3C9E0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6DAFBD-42EA-8E4E-52E6-CD3B823A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85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419957-B0CB-82F3-E8CB-DA5F8558D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9C17C8-5B81-2D7C-0796-30B9E39A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20B8D-3716-6FB9-226B-B7182866D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00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C59E2-5B2B-4846-0FD7-4941DAE71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36355-730B-7CE5-BEAE-CCACE65B0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37589-2F05-DCDB-805D-A0EB859FE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D2B6F-0113-C2C4-CC02-14C3E9E04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000B7-61E7-1DC8-7E3A-17123AAF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B7BB1-59BA-3256-6BF1-5B4D609C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85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89486-C9FC-5E60-CCB7-D32F3166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70B76-7D1C-4D21-E3EB-CA441B334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726B3-4197-E7EB-C1AD-6297F358E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F5AAA-8652-8FE1-0F29-CAD5469E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5782B-1D4B-6485-DEF5-838EB1DD7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5D42A-C399-F7E3-B833-0F9276D8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53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6D210-4727-9A19-3BEF-A64FD270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170165-2976-2050-C444-E2CA8C247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B136-0D9B-5C9A-ED7D-EBD6DEB6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D95C0-CA62-C106-DC91-B5BA0DD7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3C9E5-A32C-45C5-B137-D5A127D47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30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8911D-E090-73D5-8E81-E309474B26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DBAD68-6939-4DEB-DA22-7A4D7F7A9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1675F-DACA-26DB-953A-4EA29ECA6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41BA3-517C-8A3C-F1FF-B42F86BD4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1611D-9496-0AE1-9FAF-EDC2D8A0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84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2FB9F-C255-0EBF-C591-1D806D89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98120-634F-05A1-BD82-632828ECA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AEA72-6110-4D56-A3E5-54F8F7CEE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3904F-7A5D-4B78-8D24-4436904349E8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9658B-2FC1-8308-4E1A-5598085CA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4A00-856C-9015-0AE6-26BC910E3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E9C58-418D-4DD0-89BE-7F5811F1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45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hyperlink" Target="mailto:Damian@myid.org.uk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www.freefoodphotos.com/imagelibrary/bread/slides/toast_on_white.htm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XRS4Aha068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novationsindementia.org.uk/2020/01/hearing-voic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mailto:new-beginnings@peter-clark.com" TargetMode="External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hyperlink" Target="mailto:Damian@myid.org.uk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reefoodphotos.com/imagelibrary/bread/slides/toast_on_white.htm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E27F1-336D-4CD0-974D-AAE0A8468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Hello, we are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420A1-82F2-41A3-84CC-3EF6D0AD41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1" y="3450441"/>
            <a:ext cx="10896598" cy="30948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0" indent="0">
              <a:buNone/>
            </a:pPr>
            <a:endParaRPr lang="en-GB" sz="3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3900" b="1" dirty="0">
                <a:latin typeface="Arial" panose="020B0604020202020204" pitchFamily="34" charset="0"/>
                <a:cs typeface="Arial" panose="020B0604020202020204" pitchFamily="34" charset="0"/>
              </a:rPr>
              <a:t>Damian Murphy	</a:t>
            </a:r>
            <a:r>
              <a:rPr lang="en-GB" sz="3900" dirty="0">
                <a:latin typeface="Arial" panose="020B0604020202020204" pitchFamily="34" charset="0"/>
                <a:cs typeface="Arial" panose="020B0604020202020204" pitchFamily="34" charset="0"/>
              </a:rPr>
              <a:t>				   </a:t>
            </a:r>
            <a:r>
              <a:rPr lang="en-GB" sz="3900" b="1" dirty="0">
                <a:latin typeface="Arial" panose="020B0604020202020204" pitchFamily="34" charset="0"/>
                <a:cs typeface="Arial" panose="020B0604020202020204" pitchFamily="34" charset="0"/>
              </a:rPr>
              <a:t>Peter Clark</a:t>
            </a:r>
            <a:r>
              <a:rPr lang="en-GB" sz="3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F9F4-68B8-410F-A0D8-CF89B43FF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Inspiring Different Conversations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8419B84-BFB7-41F5-9C82-44CE377859CB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39" y="2657332"/>
            <a:ext cx="2885929" cy="289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D logo rgb">
            <a:extLst>
              <a:ext uri="{FF2B5EF4-FFF2-40B4-BE49-F238E27FC236}">
                <a16:creationId xmlns:a16="http://schemas.microsoft.com/office/drawing/2014/main" id="{86CCCABE-DCFE-4338-A494-A007D5024CE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560" y="31273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90FE8DF-25D3-4D8F-A36E-481A623345C8}"/>
              </a:ext>
            </a:extLst>
          </p:cNvPr>
          <p:cNvSpPr txBox="1"/>
          <p:nvPr/>
        </p:nvSpPr>
        <p:spPr>
          <a:xfrm>
            <a:off x="7720552" y="7047620"/>
            <a:ext cx="35285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5" tooltip="https://www.freefoodphotos.com/imagelibrary/bread/slides/toast_on_white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6" tooltip="https://creativecommons.org/licenses/by/3.0/"/>
              </a:rPr>
              <a:t>CC BY</a:t>
            </a:r>
            <a:endParaRPr lang="en-GB" sz="9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376FE3-A2A2-DEB9-4380-87DFAC1172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34" y="169046"/>
            <a:ext cx="3294218" cy="120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A88F32-D773-92CF-B126-81A166B845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595" y="2539288"/>
            <a:ext cx="2885929" cy="310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5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2CD81-1E3C-6AFD-6495-3CA4D48FD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F96B28-DF31-ED11-76F8-081873127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" t="1530" b="3765"/>
          <a:stretch/>
        </p:blipFill>
        <p:spPr>
          <a:xfrm>
            <a:off x="1905829" y="1614668"/>
            <a:ext cx="8653173" cy="4741682"/>
          </a:xfrm>
        </p:spPr>
      </p:pic>
      <p:pic>
        <p:nvPicPr>
          <p:cNvPr id="4" name="Picture 3" descr="iD logo rgb">
            <a:extLst>
              <a:ext uri="{FF2B5EF4-FFF2-40B4-BE49-F238E27FC236}">
                <a16:creationId xmlns:a16="http://schemas.microsoft.com/office/drawing/2014/main" id="{05D71971-9DC8-BC46-B90B-445F25D1F9D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852" y="22279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7D8501-6EBC-BC4E-4766-03780080F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342F04-86BA-A16C-3666-C88E3E6802A3}"/>
              </a:ext>
            </a:extLst>
          </p:cNvPr>
          <p:cNvSpPr txBox="1"/>
          <p:nvPr/>
        </p:nvSpPr>
        <p:spPr>
          <a:xfrm rot="19950651">
            <a:off x="41849" y="1102543"/>
            <a:ext cx="512818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‘It’s nearly as good as toast’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04AAC3-FC08-4AE2-17E3-E1ED41EECD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0" y="73202"/>
            <a:ext cx="2829475" cy="1035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84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7BE8D-1189-E794-8645-A02CABE38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D logo rgb">
            <a:extLst>
              <a:ext uri="{FF2B5EF4-FFF2-40B4-BE49-F238E27FC236}">
                <a16:creationId xmlns:a16="http://schemas.microsoft.com/office/drawing/2014/main" id="{0C399C96-BC2E-C4D7-B49B-3192EF1D582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852" y="22279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FA26D-41A4-26D4-7B30-CF58BD1D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FAC8BB-984A-116C-EE64-13F492D15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0" y="73202"/>
            <a:ext cx="2829475" cy="10357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2A86EB3-ACCF-F642-B8C9-A5E244D72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351338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/>
              <a:t>Introducing A Good Life With Dementia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4"/>
              </a:rPr>
              <a:t>https://www.youtube.com/watch?v=XRS4Aha068Y</a:t>
            </a:r>
            <a:endParaRPr lang="en-GB" sz="40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74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6E18-1DD8-1D5E-401C-03B25513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D logo rgb">
            <a:extLst>
              <a:ext uri="{FF2B5EF4-FFF2-40B4-BE49-F238E27FC236}">
                <a16:creationId xmlns:a16="http://schemas.microsoft.com/office/drawing/2014/main" id="{87ED7352-5013-B9CE-CD07-91700C18AA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852" y="22279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AA592-7D26-DDA2-7080-FC8D3D6F1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8C56FD-D6A4-9F8E-56A2-AA223CAA6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0" y="73202"/>
            <a:ext cx="2829475" cy="10357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DE0320E-3C60-240B-B103-5EED0C967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4800" b="1" dirty="0"/>
              <a:t>We have co-produced!</a:t>
            </a:r>
          </a:p>
          <a:p>
            <a:pPr marL="0" indent="0" algn="ctr">
              <a:buNone/>
            </a:pPr>
            <a:r>
              <a:rPr lang="en-GB" sz="4800" b="1" dirty="0"/>
              <a:t>And…</a:t>
            </a:r>
          </a:p>
        </p:txBody>
      </p:sp>
    </p:spTree>
    <p:extLst>
      <p:ext uri="{BB962C8B-B14F-4D97-AF65-F5344CB8AC3E}">
        <p14:creationId xmlns:p14="http://schemas.microsoft.com/office/powerpoint/2010/main" val="1975338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D logo rgb">
            <a:extLst>
              <a:ext uri="{FF2B5EF4-FFF2-40B4-BE49-F238E27FC236}">
                <a16:creationId xmlns:a16="http://schemas.microsoft.com/office/drawing/2014/main" id="{A4EF1A25-1525-4232-AE07-23C03C14E5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852" y="22279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FD102-91D5-4E26-BC00-3A9824395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1B4822-3BF5-AF69-0DCF-1E154EDA0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0" y="73202"/>
            <a:ext cx="2829475" cy="10357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1D8A629-68BA-AD6C-D76A-F474FD333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400" b="1" dirty="0"/>
              <a:t>…It’s  Coming to Carmarthenshire</a:t>
            </a:r>
          </a:p>
          <a:p>
            <a:pPr marL="0" indent="0" algn="ctr">
              <a:buNone/>
            </a:pPr>
            <a:r>
              <a:rPr lang="en-GB" sz="4400" b="1" dirty="0"/>
              <a:t>(Ammanford)</a:t>
            </a:r>
          </a:p>
        </p:txBody>
      </p:sp>
    </p:spTree>
    <p:extLst>
      <p:ext uri="{BB962C8B-B14F-4D97-AF65-F5344CB8AC3E}">
        <p14:creationId xmlns:p14="http://schemas.microsoft.com/office/powerpoint/2010/main" val="247963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F137-6933-6522-90B9-C35D5C8B7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D876-54D6-F5EC-CC00-4CB1A826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686898-DA96-FFFC-32E0-FF586C6F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818" y="0"/>
            <a:ext cx="9523429" cy="1561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D6503B-5656-CAD2-08D2-CDA9A4EDD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428" y="1508134"/>
            <a:ext cx="8178230" cy="484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5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E7291-262E-1F9E-1F6B-8E428BF84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E6C5AC-FA05-FBA2-3C6E-FB1AA4983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34" y="606319"/>
            <a:ext cx="9801454" cy="564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39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BB0FD-FDA7-F080-D7CC-237F5040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D logo rgb">
            <a:extLst>
              <a:ext uri="{FF2B5EF4-FFF2-40B4-BE49-F238E27FC236}">
                <a16:creationId xmlns:a16="http://schemas.microsoft.com/office/drawing/2014/main" id="{54B3F507-3825-C21F-C312-6DD09B0DCEA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852" y="22279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24E2F-BB34-5E9D-CE26-D3A20E6E6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C4CB4F-BBE9-9716-8C84-B9E7921AD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0" y="73202"/>
            <a:ext cx="2829475" cy="10357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E663F94-EF0B-C748-F8C4-60EBC217C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800" b="1" dirty="0"/>
          </a:p>
          <a:p>
            <a:pPr marL="0" indent="0">
              <a:buNone/>
            </a:pPr>
            <a:r>
              <a:rPr lang="en-GB" sz="4800" b="1" dirty="0"/>
              <a:t>We want people to refer NOW</a:t>
            </a:r>
          </a:p>
          <a:p>
            <a:pPr marL="0" indent="0">
              <a:buNone/>
            </a:pPr>
            <a:endParaRPr lang="en-GB" sz="4800" b="1" dirty="0"/>
          </a:p>
          <a:p>
            <a:pPr marL="0" indent="0">
              <a:buNone/>
            </a:pPr>
            <a:r>
              <a:rPr lang="en-GB" sz="4800" b="1" dirty="0"/>
              <a:t>Don’t be a gatekeeper</a:t>
            </a:r>
          </a:p>
        </p:txBody>
      </p:sp>
    </p:spTree>
    <p:extLst>
      <p:ext uri="{BB962C8B-B14F-4D97-AF65-F5344CB8AC3E}">
        <p14:creationId xmlns:p14="http://schemas.microsoft.com/office/powerpoint/2010/main" val="186636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B07BB-380C-D72E-E133-59A6442FF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D logo rgb">
            <a:extLst>
              <a:ext uri="{FF2B5EF4-FFF2-40B4-BE49-F238E27FC236}">
                <a16:creationId xmlns:a16="http://schemas.microsoft.com/office/drawing/2014/main" id="{B15A8B47-F7B2-37D8-819D-F91D1A07C46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852" y="22279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3A30-FC17-B345-54AD-768E0A1B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B00E7-FEC5-94FD-7E2C-83125BDBE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0" y="73202"/>
            <a:ext cx="2829475" cy="10357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1D948D-D429-FF13-2A67-E6D0E242D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800" b="1" dirty="0"/>
          </a:p>
          <a:p>
            <a:pPr marL="0" indent="0">
              <a:buNone/>
            </a:pPr>
            <a:r>
              <a:rPr lang="en-GB" sz="4400" b="1" dirty="0"/>
              <a:t>Give me a call tonight! </a:t>
            </a:r>
          </a:p>
          <a:p>
            <a:pPr marL="0" indent="0">
              <a:buNone/>
            </a:pPr>
            <a:r>
              <a:rPr lang="en-GB" sz="4400" b="1" dirty="0"/>
              <a:t>I’m happy to visit folk this afternoon </a:t>
            </a:r>
          </a:p>
          <a:p>
            <a:pPr marL="0" indent="0">
              <a:buNone/>
            </a:pPr>
            <a:r>
              <a:rPr lang="en-GB" sz="4400" b="1" dirty="0"/>
              <a:t>and tomorrow too!</a:t>
            </a:r>
          </a:p>
          <a:p>
            <a:pPr marL="0" indent="0">
              <a:buNone/>
            </a:pPr>
            <a:r>
              <a:rPr lang="en-GB" sz="4400" b="1" dirty="0"/>
              <a:t>07927 405 854</a:t>
            </a:r>
          </a:p>
        </p:txBody>
      </p:sp>
    </p:spTree>
    <p:extLst>
      <p:ext uri="{BB962C8B-B14F-4D97-AF65-F5344CB8AC3E}">
        <p14:creationId xmlns:p14="http://schemas.microsoft.com/office/powerpoint/2010/main" val="378326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959D2-F32E-63D4-5B79-31028051E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D logo rgb">
            <a:extLst>
              <a:ext uri="{FF2B5EF4-FFF2-40B4-BE49-F238E27FC236}">
                <a16:creationId xmlns:a16="http://schemas.microsoft.com/office/drawing/2014/main" id="{10ED28C2-8E24-358A-0EBF-914B684524D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852" y="22279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417D6-32D5-00A8-C487-17DBCEC9D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285E6A-7A0F-100C-04DC-AA076DB30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0" y="73202"/>
            <a:ext cx="2829475" cy="10357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AA97EA-E71B-9FCB-EB50-60567813E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400" dirty="0"/>
          </a:p>
          <a:p>
            <a:pPr marL="0" indent="0">
              <a:buNone/>
            </a:pPr>
            <a:r>
              <a:rPr lang="en-GB" sz="4400" dirty="0"/>
              <a:t>Hywel Dda staff will be shadowing the whole process so they can help facilitate further Good life Programmes across the region</a:t>
            </a:r>
          </a:p>
        </p:txBody>
      </p:sp>
    </p:spTree>
    <p:extLst>
      <p:ext uri="{BB962C8B-B14F-4D97-AF65-F5344CB8AC3E}">
        <p14:creationId xmlns:p14="http://schemas.microsoft.com/office/powerpoint/2010/main" val="151805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B2610-DE50-87A2-5FC1-3A5F60878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18D57-5AF4-A7BB-6B2C-732364C1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1EA9B3-18CE-52E9-B85A-F5D3DC314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94" y="264140"/>
            <a:ext cx="9523429" cy="15614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77421B-1AD3-3452-4E2B-789A7592A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3034" y="2354630"/>
            <a:ext cx="12675182" cy="325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43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69C78-7D6A-92B7-D935-9C212275D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1A789-6BBD-79AB-F0AB-69D9E8FB8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FB684-F6A9-2D43-9F2F-B53FD5039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94" y="264140"/>
            <a:ext cx="9523429" cy="1561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AA6446-E3CD-B23E-2EF5-70D3961BE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23" y="2047375"/>
            <a:ext cx="11070754" cy="43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37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A5EFA-9145-566B-88D8-E33AEC688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1C254-8B62-2372-0864-76C321EC1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B5BDA-4D1B-6520-68FE-CBA769A57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94" y="264140"/>
            <a:ext cx="9523429" cy="15614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4E0B5C-0BA5-0E0C-EDA1-E906B549C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94" y="1779820"/>
            <a:ext cx="9899655" cy="45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95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BDDD7-BB7D-4765-01D8-2BE1DE489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32E2F-5F28-45EF-13C2-03528D20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7EAA0-5315-E3D4-57B9-53E35437F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968" y="136525"/>
            <a:ext cx="9523429" cy="1561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EFF176-9797-2696-2032-92E321749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86" y="1615481"/>
            <a:ext cx="10900880" cy="48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86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05DB-9342-49C8-5266-07D089C82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FE518-CAB7-6390-D015-E1E334CB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5CE92C-5A7F-B74D-48C3-C0DF38B30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968" y="136525"/>
            <a:ext cx="9523429" cy="15614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9E0CC1-FF12-CD07-F7D2-8CC474169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10" y="1785249"/>
            <a:ext cx="11276580" cy="448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43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61126-F681-616B-ED8F-5B5A8EE98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BDE89-70D5-5475-D988-90D3AF75C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Inspiring Different Conversations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A57E4-1459-3F27-9435-57041F270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968" y="136525"/>
            <a:ext cx="9523429" cy="1561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5A3504-5313-4C1F-5CAE-592CD76D1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926" y="1808251"/>
            <a:ext cx="12329851" cy="427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87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993E-D864-40F9-7BDE-3C2440EB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7566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G L W D does not stand alone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A69D7-E951-3CD7-E64A-AB0B04BFB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127" y="1897857"/>
            <a:ext cx="11815281" cy="496014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It WILL create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new resource for you all at your finger tips.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dialogue – we now need to keep the conversation going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new active engaged interested groups of peers.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virtuous cycle of learners becoming tutors.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Elements of a whole new culture of learning and development led by people with dementia</a:t>
            </a:r>
            <a:endParaRPr lang="en-GB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36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Perhaps a GLWD can be the glue that holds all this together?</a:t>
            </a:r>
          </a:p>
        </p:txBody>
      </p:sp>
      <p:pic>
        <p:nvPicPr>
          <p:cNvPr id="5" name="Picture 4" descr="iD logo rgb">
            <a:extLst>
              <a:ext uri="{FF2B5EF4-FFF2-40B4-BE49-F238E27FC236}">
                <a16:creationId xmlns:a16="http://schemas.microsoft.com/office/drawing/2014/main" id="{48F207BE-E427-1314-787E-005DC8C29FB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560" y="312737"/>
            <a:ext cx="2400300" cy="7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F52B05-E519-92FB-503D-6EBF82B62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34" y="169046"/>
            <a:ext cx="3294218" cy="1205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5057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3DB6-D110-4C28-BC21-13117D52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007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A call to action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93DA7-2896-4504-977A-5D99D4E1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46" y="1600078"/>
            <a:ext cx="11382974" cy="54701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dirty="0"/>
          </a:p>
          <a:p>
            <a:r>
              <a:rPr lang="en-GB" sz="3600" dirty="0">
                <a:cs typeface="Arial" panose="020B0604020202020204" pitchFamily="34" charset="0"/>
              </a:rPr>
              <a:t>Take the lead from people with dementia</a:t>
            </a:r>
          </a:p>
          <a:p>
            <a:r>
              <a:rPr lang="en-GB" sz="3600" dirty="0">
                <a:cs typeface="Arial" panose="020B0604020202020204" pitchFamily="34" charset="0"/>
              </a:rPr>
              <a:t>Properly tap into the hitherto untapped resource of </a:t>
            </a:r>
            <a:r>
              <a:rPr lang="en-GB" sz="3600" b="1" dirty="0">
                <a:cs typeface="Arial" panose="020B0604020202020204" pitchFamily="34" charset="0"/>
              </a:rPr>
              <a:t>people with dementia and their supporters</a:t>
            </a:r>
          </a:p>
          <a:p>
            <a:r>
              <a:rPr lang="en-GB" sz="3600" dirty="0">
                <a:cs typeface="Arial" panose="020B0604020202020204" pitchFamily="34" charset="0"/>
              </a:rPr>
              <a:t>Involve people with dementia in the </a:t>
            </a:r>
            <a:r>
              <a:rPr lang="en-GB" sz="3600" b="1" dirty="0">
                <a:cs typeface="Arial" panose="020B0604020202020204" pitchFamily="34" charset="0"/>
              </a:rPr>
              <a:t>design and delivery of all dementia learning</a:t>
            </a:r>
            <a:r>
              <a:rPr lang="en-GB" sz="3600" dirty="0">
                <a:cs typeface="Arial" panose="020B0604020202020204" pitchFamily="34" charset="0"/>
              </a:rPr>
              <a:t> in your area</a:t>
            </a:r>
          </a:p>
          <a:p>
            <a:r>
              <a:rPr lang="en-GB" sz="3600" dirty="0">
                <a:cs typeface="Arial" panose="020B0604020202020204" pitchFamily="34" charset="0"/>
              </a:rPr>
              <a:t>Don’t add this to your workload – </a:t>
            </a:r>
            <a:r>
              <a:rPr lang="en-GB" sz="3600" b="1" dirty="0">
                <a:cs typeface="Arial" panose="020B0604020202020204" pitchFamily="34" charset="0"/>
              </a:rPr>
              <a:t>revisit how you operate t</a:t>
            </a:r>
            <a:r>
              <a:rPr lang="en-GB" sz="3600" dirty="0">
                <a:cs typeface="Arial" panose="020B0604020202020204" pitchFamily="34" charset="0"/>
              </a:rPr>
              <a:t>o enhance the contact you already have with people with dementia in your area.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2C59F-9BC0-4733-96D0-8D2544F86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Inspiring Different Conversations</a:t>
            </a:r>
          </a:p>
        </p:txBody>
      </p:sp>
      <p:pic>
        <p:nvPicPr>
          <p:cNvPr id="5" name="Picture 4" descr="iD logo rgb">
            <a:extLst>
              <a:ext uri="{FF2B5EF4-FFF2-40B4-BE49-F238E27FC236}">
                <a16:creationId xmlns:a16="http://schemas.microsoft.com/office/drawing/2014/main" id="{2B9C6FC9-B41B-4456-885B-53E13D258A8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560" y="312737"/>
            <a:ext cx="2400300" cy="7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C03348-7B6B-62C4-81C6-C3792F9E1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34" y="169046"/>
            <a:ext cx="3294218" cy="1205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6D77A-6E6A-5EB5-EF7D-E18CC66F5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2156059"/>
            <a:ext cx="11790947" cy="4571999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1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Hearing Voices – a blog </a:t>
            </a:r>
            <a:r>
              <a:rPr lang="en-GB" sz="1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http://www.innovationsindementia.org.uk/2020/01/hearing-voices/</a:t>
            </a:r>
            <a:r>
              <a:rPr lang="en-GB" sz="1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GB" sz="1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GB" sz="1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dementia voices are out there, all the time, in the most eloquent and in the most impaired.</a:t>
            </a:r>
            <a:r>
              <a:rPr lang="en-GB" sz="1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9600" dirty="0"/>
              <a:t> </a:t>
            </a:r>
            <a:endParaRPr lang="en-GB" sz="112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GB" sz="1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must continue to listen and get comfortable with that discomfort! </a:t>
            </a:r>
          </a:p>
          <a:p>
            <a:pPr marL="0" indent="0">
              <a:lnSpc>
                <a:spcPct val="130000"/>
              </a:lnSpc>
              <a:buNone/>
            </a:pPr>
            <a:endParaRPr lang="en-GB" sz="1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GB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2" name="Picture 1" descr="iD logo rgb">
            <a:extLst>
              <a:ext uri="{FF2B5EF4-FFF2-40B4-BE49-F238E27FC236}">
                <a16:creationId xmlns:a16="http://schemas.microsoft.com/office/drawing/2014/main" id="{DAEDBD3B-93B6-7E8E-47EC-BE81E42CA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988" y="553603"/>
            <a:ext cx="3379127" cy="103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4EF6DE-76C3-2956-417D-66F491408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12" y="384665"/>
            <a:ext cx="3294218" cy="1205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978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6D77A-6E6A-5EB5-EF7D-E18CC66F5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091" y="1703671"/>
            <a:ext cx="11665818" cy="534202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GB" sz="4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600" b="1" dirty="0">
                <a:latin typeface="Arial" panose="020B0604020202020204" pitchFamily="34" charset="0"/>
                <a:cs typeface="Arial" panose="020B0604020202020204" pitchFamily="34" charset="0"/>
              </a:rPr>
              <a:t>And finally….</a:t>
            </a:r>
            <a:endParaRPr lang="en-GB" sz="4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GB" sz="4600" b="1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Send people to us </a:t>
            </a:r>
            <a:r>
              <a:rPr lang="en-GB" sz="4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participate in the first Wales Good Life With Dementia programme.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GB" sz="4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Thank you</a:t>
            </a:r>
          </a:p>
          <a:p>
            <a:pPr marL="0" indent="0">
              <a:buNone/>
            </a:pPr>
            <a:endParaRPr lang="en-GB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GB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6" name="Picture 5" descr="iD logo rgb">
            <a:extLst>
              <a:ext uri="{FF2B5EF4-FFF2-40B4-BE49-F238E27FC236}">
                <a16:creationId xmlns:a16="http://schemas.microsoft.com/office/drawing/2014/main" id="{150BB607-371B-FE8C-0333-74959768D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38" y="383496"/>
            <a:ext cx="2828629" cy="868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A7D366-8367-2079-AEBF-C5CD6167D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34" y="169046"/>
            <a:ext cx="3294218" cy="1205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3752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A2B82-C9F2-2182-0C8C-8B6AFA3E6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29BD8-CD03-4230-7D65-771A5C8CB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Any Questions?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B2A3A-3D8C-4F75-5683-C70FAE7B3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1" y="3450441"/>
            <a:ext cx="10896598" cy="30948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Damian@myid.org.uk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new-beginnings@peter-clark.com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 		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50B8E-D655-7945-996C-51186FD4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Inspiring Different Conversations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EA9F5A-2D72-F62B-EC9E-36F241A143EA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671" y="2761401"/>
            <a:ext cx="2885929" cy="289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D logo rgb">
            <a:extLst>
              <a:ext uri="{FF2B5EF4-FFF2-40B4-BE49-F238E27FC236}">
                <a16:creationId xmlns:a16="http://schemas.microsoft.com/office/drawing/2014/main" id="{53B47B45-23EC-2BC9-B3FA-5EBACE09EEF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560" y="312737"/>
            <a:ext cx="240030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E7AEF9-D97B-F052-BF83-BB76E37E852A}"/>
              </a:ext>
            </a:extLst>
          </p:cNvPr>
          <p:cNvSpPr txBox="1"/>
          <p:nvPr/>
        </p:nvSpPr>
        <p:spPr>
          <a:xfrm>
            <a:off x="7720552" y="7047620"/>
            <a:ext cx="35285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6" tooltip="https://www.freefoodphotos.com/imagelibrary/bread/slides/toast_on_white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7" tooltip="https://creativecommons.org/licenses/by/3.0/"/>
              </a:rPr>
              <a:t>CC BY</a:t>
            </a:r>
            <a:endParaRPr lang="en-GB" sz="9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E4FA0A-6AC1-7AF1-0046-ED1C100570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34" y="169046"/>
            <a:ext cx="3294218" cy="120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934372-B84F-985B-EB60-4D303FD0C0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35" y="2657332"/>
            <a:ext cx="2885929" cy="310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81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438</Words>
  <Application>Microsoft Office PowerPoint</Application>
  <PresentationFormat>Widescreen</PresentationFormat>
  <Paragraphs>94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   Hello, we are….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G L W D does not stand alone</vt:lpstr>
      <vt:lpstr>A call to action  </vt:lpstr>
      <vt:lpstr>PowerPoint Presentation</vt:lpstr>
      <vt:lpstr>PowerPoint Presentation</vt:lpstr>
      <vt:lpstr>   Thank you.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Damian Murphy</dc:creator>
  <cp:lastModifiedBy>Damian Murphy</cp:lastModifiedBy>
  <cp:revision>19</cp:revision>
  <dcterms:created xsi:type="dcterms:W3CDTF">2024-09-05T15:25:13Z</dcterms:created>
  <dcterms:modified xsi:type="dcterms:W3CDTF">2025-06-23T17:00:06Z</dcterms:modified>
</cp:coreProperties>
</file>