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theme/theme4.xml" ContentType="application/vnd.openxmlformats-officedocument.theme+xml"/>
  <Override PartName="/ppt/slideLayouts/slideLayout5.xml" ContentType="application/vnd.openxmlformats-officedocument.presentationml.slideLayout+xml"/>
  <Override PartName="/ppt/theme/theme5.xml" ContentType="application/vnd.openxmlformats-officedocument.theme+xml"/>
  <Override PartName="/ppt/slideLayouts/slideLayout6.xml" ContentType="application/vnd.openxmlformats-officedocument.presentationml.slideLayout+xml"/>
  <Override PartName="/ppt/theme/theme6.xml" ContentType="application/vnd.openxmlformats-officedocument.theme+xml"/>
  <Override PartName="/ppt/slideLayouts/slideLayout7.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9" r:id="rId4"/>
    <p:sldMasterId id="2147483650" r:id="rId5"/>
    <p:sldMasterId id="2147483663" r:id="rId6"/>
    <p:sldMasterId id="2147483667" r:id="rId7"/>
    <p:sldMasterId id="2147483671" r:id="rId8"/>
    <p:sldMasterId id="2147483673" r:id="rId9"/>
    <p:sldMasterId id="2147483655" r:id="rId10"/>
  </p:sldMasterIdLst>
  <p:notesMasterIdLst>
    <p:notesMasterId r:id="rId22"/>
  </p:notesMasterIdLst>
  <p:sldIdLst>
    <p:sldId id="256" r:id="rId11"/>
    <p:sldId id="270" r:id="rId12"/>
    <p:sldId id="298" r:id="rId13"/>
    <p:sldId id="299" r:id="rId14"/>
    <p:sldId id="265" r:id="rId15"/>
    <p:sldId id="289" r:id="rId16"/>
    <p:sldId id="297" r:id="rId17"/>
    <p:sldId id="300" r:id="rId18"/>
    <p:sldId id="295" r:id="rId19"/>
    <p:sldId id="271" r:id="rId20"/>
    <p:sldId id="296"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3006D"/>
    <a:srgbClr val="B4007D"/>
    <a:srgbClr val="44546A"/>
    <a:srgbClr val="BDBCBC"/>
    <a:srgbClr val="A1BE4D"/>
    <a:srgbClr val="182F54"/>
    <a:srgbClr val="1E2E51"/>
    <a:srgbClr val="D682B5"/>
    <a:srgbClr val="DCE16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6926EBE-78E3-4047-8391-DC875740A693}" v="23" dt="2025-06-27T08:58:02.71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52542" autoAdjust="0"/>
  </p:normalViewPr>
  <p:slideViewPr>
    <p:cSldViewPr snapToGrid="0">
      <p:cViewPr varScale="1">
        <p:scale>
          <a:sx n="58" d="100"/>
          <a:sy n="58" d="100"/>
        </p:scale>
        <p:origin x="2598" y="66"/>
      </p:cViewPr>
      <p:guideLst/>
    </p:cSldViewPr>
  </p:slideViewPr>
  <p:notesTextViewPr>
    <p:cViewPr>
      <p:scale>
        <a:sx n="1" d="1"/>
        <a:sy n="1" d="1"/>
      </p:scale>
      <p:origin x="0" y="0"/>
    </p:cViewPr>
  </p:notesTextViewPr>
  <p:notesViewPr>
    <p:cSldViewPr snapToGrid="0">
      <p:cViewPr varScale="1">
        <p:scale>
          <a:sx n="48" d="100"/>
          <a:sy n="48" d="100"/>
        </p:scale>
        <p:origin x="2752" y="2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1.xml"/><Relationship Id="rId7" Type="http://schemas.openxmlformats.org/officeDocument/2006/relationships/slideMaster" Target="slideMasters/slideMaster4.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6.xml"/><Relationship Id="rId20" Type="http://schemas.openxmlformats.org/officeDocument/2006/relationships/slide" Target="slides/slide10.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1.xml"/><Relationship Id="rId24"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5.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Master" Target="slideMasters/slideMaster7.xml"/><Relationship Id="rId19" Type="http://schemas.openxmlformats.org/officeDocument/2006/relationships/slide" Target="slides/slide9.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4.xml"/><Relationship Id="rId22" Type="http://schemas.openxmlformats.org/officeDocument/2006/relationships/notesMaster" Target="notesMasters/notes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aomi McDonagh" userId="256f6719-ee10-4ddd-b8f7-3a5c8f484269" providerId="ADAL" clId="{46926EBE-78E3-4047-8391-DC875740A693}"/>
    <pc:docChg chg="custSel modSld">
      <pc:chgData name="Naomi McDonagh" userId="256f6719-ee10-4ddd-b8f7-3a5c8f484269" providerId="ADAL" clId="{46926EBE-78E3-4047-8391-DC875740A693}" dt="2025-06-27T09:24:36.544" v="187" actId="20577"/>
      <pc:docMkLst>
        <pc:docMk/>
      </pc:docMkLst>
      <pc:sldChg chg="modNotesTx">
        <pc:chgData name="Naomi McDonagh" userId="256f6719-ee10-4ddd-b8f7-3a5c8f484269" providerId="ADAL" clId="{46926EBE-78E3-4047-8391-DC875740A693}" dt="2025-06-27T09:24:36.544" v="187" actId="20577"/>
        <pc:sldMkLst>
          <pc:docMk/>
          <pc:sldMk cId="1977292198" sldId="271"/>
        </pc:sldMkLst>
      </pc:sldChg>
    </pc:docChg>
  </pc:docChgLst>
</pc:chgInfo>
</file>

<file path=ppt/diagrams/_rels/data1.xml.rels><?xml version="1.0" encoding="UTF-8" standalone="yes"?>
<Relationships xmlns="http://schemas.openxmlformats.org/package/2006/relationships"><Relationship Id="rId1" Type="http://schemas.openxmlformats.org/officeDocument/2006/relationships/image" Target="../media/image16.jpg"/></Relationships>
</file>

<file path=ppt/diagrams/_rels/drawing1.xml.rels><?xml version="1.0" encoding="UTF-8" standalone="yes"?>
<Relationships xmlns="http://schemas.openxmlformats.org/package/2006/relationships"><Relationship Id="rId1" Type="http://schemas.openxmlformats.org/officeDocument/2006/relationships/image" Target="../media/image16.jpg"/></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1243294-1118-42CB-88EB-0A32F28A62F7}" type="doc">
      <dgm:prSet loTypeId="urn:microsoft.com/office/officeart/2008/layout/AlternatingHexagons" loCatId="list" qsTypeId="urn:microsoft.com/office/officeart/2005/8/quickstyle/simple1" qsCatId="simple" csTypeId="urn:microsoft.com/office/officeart/2005/8/colors/colorful5" csCatId="colorful" phldr="1"/>
      <dgm:spPr/>
      <dgm:t>
        <a:bodyPr/>
        <a:lstStyle/>
        <a:p>
          <a:endParaRPr lang="en-GB"/>
        </a:p>
      </dgm:t>
    </dgm:pt>
    <dgm:pt modelId="{16DF4B24-3509-457D-89FF-C1A24FA5C821}">
      <dgm:prSet phldrT="[Text]" custT="1"/>
      <dgm:spPr/>
      <dgm:t>
        <a:bodyPr/>
        <a:lstStyle/>
        <a:p>
          <a:r>
            <a:rPr lang="en-GB" sz="1600" dirty="0"/>
            <a:t>Secondary Care </a:t>
          </a:r>
        </a:p>
      </dgm:t>
    </dgm:pt>
    <dgm:pt modelId="{06F55E44-7D86-4F16-AB68-61A355D6CBEB}" type="parTrans" cxnId="{8E7000F2-3A0D-4463-BF7E-9CD1D6A4B698}">
      <dgm:prSet/>
      <dgm:spPr/>
      <dgm:t>
        <a:bodyPr/>
        <a:lstStyle/>
        <a:p>
          <a:endParaRPr lang="en-GB"/>
        </a:p>
      </dgm:t>
    </dgm:pt>
    <dgm:pt modelId="{BA084080-535B-4D4C-A596-BFA4CBD14221}" type="sibTrans" cxnId="{8E7000F2-3A0D-4463-BF7E-9CD1D6A4B698}">
      <dgm:prSet custT="1"/>
      <dgm:spPr/>
      <dgm:t>
        <a:bodyPr/>
        <a:lstStyle/>
        <a:p>
          <a:r>
            <a:rPr lang="en-GB" sz="1600" dirty="0"/>
            <a:t>Primary Care &amp; public health</a:t>
          </a:r>
        </a:p>
      </dgm:t>
    </dgm:pt>
    <dgm:pt modelId="{68B7453B-BDE7-42E2-89EA-EE79DEF1904D}">
      <dgm:prSet phldrT="[Text]" custT="1"/>
      <dgm:spPr>
        <a:blipFill dpi="0" rotWithShape="0">
          <a:blip xmlns:r="http://schemas.openxmlformats.org/officeDocument/2006/relationships" r:embed="rId1">
            <a:alphaModFix amt="68000"/>
          </a:blip>
          <a:srcRect/>
          <a:stretch>
            <a:fillRect/>
          </a:stretch>
        </a:blipFill>
      </dgm:spPr>
      <dgm:t>
        <a:bodyPr/>
        <a:lstStyle/>
        <a:p>
          <a:endParaRPr lang="en-GB" sz="1600" dirty="0"/>
        </a:p>
      </dgm:t>
    </dgm:pt>
    <dgm:pt modelId="{A11B33C7-F083-4D82-A128-4FE321234875}" type="parTrans" cxnId="{62FCA920-9065-4FC0-8EDB-358BA8CB75D9}">
      <dgm:prSet/>
      <dgm:spPr/>
      <dgm:t>
        <a:bodyPr/>
        <a:lstStyle/>
        <a:p>
          <a:endParaRPr lang="en-GB"/>
        </a:p>
      </dgm:t>
    </dgm:pt>
    <dgm:pt modelId="{EA269340-BCC6-4FEF-8816-F40467EA9D95}" type="sibTrans" cxnId="{62FCA920-9065-4FC0-8EDB-358BA8CB75D9}">
      <dgm:prSet custT="1"/>
      <dgm:spPr/>
      <dgm:t>
        <a:bodyPr/>
        <a:lstStyle/>
        <a:p>
          <a:r>
            <a:rPr lang="en-GB" sz="1600" dirty="0"/>
            <a:t>Hospitals – acute &amp; community </a:t>
          </a:r>
          <a:r>
            <a:rPr lang="en-GB" sz="2100" dirty="0"/>
            <a:t> </a:t>
          </a:r>
        </a:p>
      </dgm:t>
    </dgm:pt>
    <dgm:pt modelId="{E1C44A4E-01F8-4226-BC1C-686623AA893F}">
      <dgm:prSet phldrT="[Text]" custT="1"/>
      <dgm:spPr/>
      <dgm:t>
        <a:bodyPr/>
        <a:lstStyle/>
        <a:p>
          <a:r>
            <a:rPr lang="en-GB" sz="1600" dirty="0"/>
            <a:t>Public and community</a:t>
          </a:r>
        </a:p>
      </dgm:t>
    </dgm:pt>
    <dgm:pt modelId="{6E320AE6-7932-4C19-81EE-3E29FFED7165}" type="parTrans" cxnId="{B1A98039-E24F-4E7B-9E24-4A59B5F5A4A8}">
      <dgm:prSet/>
      <dgm:spPr/>
      <dgm:t>
        <a:bodyPr/>
        <a:lstStyle/>
        <a:p>
          <a:endParaRPr lang="en-GB"/>
        </a:p>
      </dgm:t>
    </dgm:pt>
    <dgm:pt modelId="{2245DFFF-76D2-4E83-98DD-2E62B68550A5}" type="sibTrans" cxnId="{B1A98039-E24F-4E7B-9E24-4A59B5F5A4A8}">
      <dgm:prSet custT="1"/>
      <dgm:spPr/>
      <dgm:t>
        <a:bodyPr/>
        <a:lstStyle/>
        <a:p>
          <a:r>
            <a:rPr lang="en-GB" sz="1600" dirty="0"/>
            <a:t>Voluntary sector</a:t>
          </a:r>
        </a:p>
      </dgm:t>
    </dgm:pt>
    <dgm:pt modelId="{582AE787-9A50-447F-9F52-F6761CB56601}">
      <dgm:prSet phldrT="[Text]"/>
      <dgm:spPr/>
      <dgm:t>
        <a:bodyPr/>
        <a:lstStyle/>
        <a:p>
          <a:endParaRPr lang="en-GB" dirty="0"/>
        </a:p>
      </dgm:t>
    </dgm:pt>
    <dgm:pt modelId="{DA2F1F53-0CEA-4625-BB0A-46363F4A238A}" type="parTrans" cxnId="{A7A3A173-5694-48D2-BCDE-4E4594534BF1}">
      <dgm:prSet/>
      <dgm:spPr/>
      <dgm:t>
        <a:bodyPr/>
        <a:lstStyle/>
        <a:p>
          <a:endParaRPr lang="en-GB"/>
        </a:p>
      </dgm:t>
    </dgm:pt>
    <dgm:pt modelId="{10175D4E-1FF4-4D16-8929-A203752798A8}" type="sibTrans" cxnId="{A7A3A173-5694-48D2-BCDE-4E4594534BF1}">
      <dgm:prSet/>
      <dgm:spPr/>
      <dgm:t>
        <a:bodyPr/>
        <a:lstStyle/>
        <a:p>
          <a:endParaRPr lang="en-GB"/>
        </a:p>
      </dgm:t>
    </dgm:pt>
    <dgm:pt modelId="{20DA2877-320A-4B04-A78C-6E7A4FCC7F22}" type="pres">
      <dgm:prSet presAssocID="{51243294-1118-42CB-88EB-0A32F28A62F7}" presName="Name0" presStyleCnt="0">
        <dgm:presLayoutVars>
          <dgm:chMax/>
          <dgm:chPref/>
          <dgm:dir/>
          <dgm:animLvl val="lvl"/>
        </dgm:presLayoutVars>
      </dgm:prSet>
      <dgm:spPr/>
    </dgm:pt>
    <dgm:pt modelId="{54AF3780-29BE-4FF8-A6D3-54D1A7EF89CA}" type="pres">
      <dgm:prSet presAssocID="{16DF4B24-3509-457D-89FF-C1A24FA5C821}" presName="composite" presStyleCnt="0"/>
      <dgm:spPr/>
    </dgm:pt>
    <dgm:pt modelId="{B330CD00-1586-4AC1-B483-0008F138223D}" type="pres">
      <dgm:prSet presAssocID="{16DF4B24-3509-457D-89FF-C1A24FA5C821}" presName="Parent1" presStyleLbl="node1" presStyleIdx="0" presStyleCnt="6">
        <dgm:presLayoutVars>
          <dgm:chMax val="1"/>
          <dgm:chPref val="1"/>
          <dgm:bulletEnabled val="1"/>
        </dgm:presLayoutVars>
      </dgm:prSet>
      <dgm:spPr/>
    </dgm:pt>
    <dgm:pt modelId="{4689340B-F0C9-4C84-A2BE-18423F34BF66}" type="pres">
      <dgm:prSet presAssocID="{16DF4B24-3509-457D-89FF-C1A24FA5C821}" presName="Childtext1" presStyleLbl="revTx" presStyleIdx="0" presStyleCnt="3">
        <dgm:presLayoutVars>
          <dgm:chMax val="0"/>
          <dgm:chPref val="0"/>
          <dgm:bulletEnabled val="1"/>
        </dgm:presLayoutVars>
      </dgm:prSet>
      <dgm:spPr/>
    </dgm:pt>
    <dgm:pt modelId="{2739C332-7E6A-4E67-B324-F103A2A96AEC}" type="pres">
      <dgm:prSet presAssocID="{16DF4B24-3509-457D-89FF-C1A24FA5C821}" presName="BalanceSpacing" presStyleCnt="0"/>
      <dgm:spPr/>
    </dgm:pt>
    <dgm:pt modelId="{5E09C8BB-4AFE-4A4B-A8DD-E908FCE925DC}" type="pres">
      <dgm:prSet presAssocID="{16DF4B24-3509-457D-89FF-C1A24FA5C821}" presName="BalanceSpacing1" presStyleCnt="0"/>
      <dgm:spPr/>
    </dgm:pt>
    <dgm:pt modelId="{E09B534E-F6D4-45FD-8511-65E9A9517209}" type="pres">
      <dgm:prSet presAssocID="{BA084080-535B-4D4C-A596-BFA4CBD14221}" presName="Accent1Text" presStyleLbl="node1" presStyleIdx="1" presStyleCnt="6"/>
      <dgm:spPr/>
    </dgm:pt>
    <dgm:pt modelId="{E661CF3B-173C-4CC1-B0F1-4904ECBC1673}" type="pres">
      <dgm:prSet presAssocID="{BA084080-535B-4D4C-A596-BFA4CBD14221}" presName="spaceBetweenRectangles" presStyleCnt="0"/>
      <dgm:spPr/>
    </dgm:pt>
    <dgm:pt modelId="{38CDB32F-EFEF-446A-8F85-4245C9C94C9A}" type="pres">
      <dgm:prSet presAssocID="{68B7453B-BDE7-42E2-89EA-EE79DEF1904D}" presName="composite" presStyleCnt="0"/>
      <dgm:spPr/>
    </dgm:pt>
    <dgm:pt modelId="{530E962E-86E9-4864-9634-90C8E95CD40B}" type="pres">
      <dgm:prSet presAssocID="{68B7453B-BDE7-42E2-89EA-EE79DEF1904D}" presName="Parent1" presStyleLbl="node1" presStyleIdx="2" presStyleCnt="6" custScaleX="95203" custScaleY="64127" custLinFactNeighborX="-120" custLinFactNeighborY="1685">
        <dgm:presLayoutVars>
          <dgm:chMax val="1"/>
          <dgm:chPref val="1"/>
          <dgm:bulletEnabled val="1"/>
        </dgm:presLayoutVars>
      </dgm:prSet>
      <dgm:spPr/>
    </dgm:pt>
    <dgm:pt modelId="{DBBD3F8B-2B46-4167-AA47-719815729FDA}" type="pres">
      <dgm:prSet presAssocID="{68B7453B-BDE7-42E2-89EA-EE79DEF1904D}" presName="Childtext1" presStyleLbl="revTx" presStyleIdx="1" presStyleCnt="3" custLinFactNeighborX="-40121" custLinFactNeighborY="72359">
        <dgm:presLayoutVars>
          <dgm:chMax val="0"/>
          <dgm:chPref val="0"/>
          <dgm:bulletEnabled val="1"/>
        </dgm:presLayoutVars>
      </dgm:prSet>
      <dgm:spPr/>
    </dgm:pt>
    <dgm:pt modelId="{61E74197-D8A4-4A54-B7E3-4E7899A1520A}" type="pres">
      <dgm:prSet presAssocID="{68B7453B-BDE7-42E2-89EA-EE79DEF1904D}" presName="BalanceSpacing" presStyleCnt="0"/>
      <dgm:spPr/>
    </dgm:pt>
    <dgm:pt modelId="{D699E460-2D3B-4751-9883-376873EB95CC}" type="pres">
      <dgm:prSet presAssocID="{68B7453B-BDE7-42E2-89EA-EE79DEF1904D}" presName="BalanceSpacing1" presStyleCnt="0"/>
      <dgm:spPr/>
    </dgm:pt>
    <dgm:pt modelId="{830AF383-9B32-4910-8D91-C9A932C55B6D}" type="pres">
      <dgm:prSet presAssocID="{EA269340-BCC6-4FEF-8816-F40467EA9D95}" presName="Accent1Text" presStyleLbl="node1" presStyleIdx="3" presStyleCnt="6" custScaleX="105285" custLinFactNeighborX="4299" custLinFactNeighborY="-124"/>
      <dgm:spPr/>
    </dgm:pt>
    <dgm:pt modelId="{564DD66D-5FEE-492A-A95D-030B2C9138CE}" type="pres">
      <dgm:prSet presAssocID="{EA269340-BCC6-4FEF-8816-F40467EA9D95}" presName="spaceBetweenRectangles" presStyleCnt="0"/>
      <dgm:spPr/>
    </dgm:pt>
    <dgm:pt modelId="{D5B21876-E455-453B-8501-00BA3B5E9C76}" type="pres">
      <dgm:prSet presAssocID="{E1C44A4E-01F8-4226-BC1C-686623AA893F}" presName="composite" presStyleCnt="0"/>
      <dgm:spPr/>
    </dgm:pt>
    <dgm:pt modelId="{74427FD9-F6AE-4175-991C-1303A08A7D50}" type="pres">
      <dgm:prSet presAssocID="{E1C44A4E-01F8-4226-BC1C-686623AA893F}" presName="Parent1" presStyleLbl="node1" presStyleIdx="4" presStyleCnt="6" custScaleX="108224">
        <dgm:presLayoutVars>
          <dgm:chMax val="1"/>
          <dgm:chPref val="1"/>
          <dgm:bulletEnabled val="1"/>
        </dgm:presLayoutVars>
      </dgm:prSet>
      <dgm:spPr/>
    </dgm:pt>
    <dgm:pt modelId="{F266789C-33AC-4247-AEF7-AB331F0C2CE8}" type="pres">
      <dgm:prSet presAssocID="{E1C44A4E-01F8-4226-BC1C-686623AA893F}" presName="Childtext1" presStyleLbl="revTx" presStyleIdx="2" presStyleCnt="3">
        <dgm:presLayoutVars>
          <dgm:chMax val="0"/>
          <dgm:chPref val="0"/>
          <dgm:bulletEnabled val="1"/>
        </dgm:presLayoutVars>
      </dgm:prSet>
      <dgm:spPr/>
    </dgm:pt>
    <dgm:pt modelId="{A665E1AA-CE2C-47E1-A40A-D8B6F10F318B}" type="pres">
      <dgm:prSet presAssocID="{E1C44A4E-01F8-4226-BC1C-686623AA893F}" presName="BalanceSpacing" presStyleCnt="0"/>
      <dgm:spPr/>
    </dgm:pt>
    <dgm:pt modelId="{661BC366-B9FF-46B4-B713-29CD571B3166}" type="pres">
      <dgm:prSet presAssocID="{E1C44A4E-01F8-4226-BC1C-686623AA893F}" presName="BalanceSpacing1" presStyleCnt="0"/>
      <dgm:spPr/>
    </dgm:pt>
    <dgm:pt modelId="{6E442F95-2D90-4C09-BA0E-1A06275916FA}" type="pres">
      <dgm:prSet presAssocID="{2245DFFF-76D2-4E83-98DD-2E62B68550A5}" presName="Accent1Text" presStyleLbl="node1" presStyleIdx="5" presStyleCnt="6" custScaleX="99574" custScaleY="99781" custLinFactNeighborX="-8484" custLinFactNeighborY="1138"/>
      <dgm:spPr/>
    </dgm:pt>
  </dgm:ptLst>
  <dgm:cxnLst>
    <dgm:cxn modelId="{A183A30B-D293-44C8-9CF9-A5C596C32943}" type="presOf" srcId="{BA084080-535B-4D4C-A596-BFA4CBD14221}" destId="{E09B534E-F6D4-45FD-8511-65E9A9517209}" srcOrd="0" destOrd="0" presId="urn:microsoft.com/office/officeart/2008/layout/AlternatingHexagons"/>
    <dgm:cxn modelId="{2877FD0E-A350-438F-9737-AE9C162568F8}" type="presOf" srcId="{582AE787-9A50-447F-9F52-F6761CB56601}" destId="{F266789C-33AC-4247-AEF7-AB331F0C2CE8}" srcOrd="0" destOrd="0" presId="urn:microsoft.com/office/officeart/2008/layout/AlternatingHexagons"/>
    <dgm:cxn modelId="{25F5FA1F-805A-4A7D-9B8A-C5F996756063}" type="presOf" srcId="{EA269340-BCC6-4FEF-8816-F40467EA9D95}" destId="{830AF383-9B32-4910-8D91-C9A932C55B6D}" srcOrd="0" destOrd="0" presId="urn:microsoft.com/office/officeart/2008/layout/AlternatingHexagons"/>
    <dgm:cxn modelId="{62FCA920-9065-4FC0-8EDB-358BA8CB75D9}" srcId="{51243294-1118-42CB-88EB-0A32F28A62F7}" destId="{68B7453B-BDE7-42E2-89EA-EE79DEF1904D}" srcOrd="1" destOrd="0" parTransId="{A11B33C7-F083-4D82-A128-4FE321234875}" sibTransId="{EA269340-BCC6-4FEF-8816-F40467EA9D95}"/>
    <dgm:cxn modelId="{B1A98039-E24F-4E7B-9E24-4A59B5F5A4A8}" srcId="{51243294-1118-42CB-88EB-0A32F28A62F7}" destId="{E1C44A4E-01F8-4226-BC1C-686623AA893F}" srcOrd="2" destOrd="0" parTransId="{6E320AE6-7932-4C19-81EE-3E29FFED7165}" sibTransId="{2245DFFF-76D2-4E83-98DD-2E62B68550A5}"/>
    <dgm:cxn modelId="{2B395B44-034E-4B17-A9AD-F69662F590D6}" type="presOf" srcId="{68B7453B-BDE7-42E2-89EA-EE79DEF1904D}" destId="{530E962E-86E9-4864-9634-90C8E95CD40B}" srcOrd="0" destOrd="0" presId="urn:microsoft.com/office/officeart/2008/layout/AlternatingHexagons"/>
    <dgm:cxn modelId="{A7A3A173-5694-48D2-BCDE-4E4594534BF1}" srcId="{E1C44A4E-01F8-4226-BC1C-686623AA893F}" destId="{582AE787-9A50-447F-9F52-F6761CB56601}" srcOrd="0" destOrd="0" parTransId="{DA2F1F53-0CEA-4625-BB0A-46363F4A238A}" sibTransId="{10175D4E-1FF4-4D16-8929-A203752798A8}"/>
    <dgm:cxn modelId="{3CF21089-B6CD-40D6-9966-90A46A943D11}" type="presOf" srcId="{51243294-1118-42CB-88EB-0A32F28A62F7}" destId="{20DA2877-320A-4B04-A78C-6E7A4FCC7F22}" srcOrd="0" destOrd="0" presId="urn:microsoft.com/office/officeart/2008/layout/AlternatingHexagons"/>
    <dgm:cxn modelId="{95E8AD8C-648F-4AE3-A722-0D956A95F433}" type="presOf" srcId="{2245DFFF-76D2-4E83-98DD-2E62B68550A5}" destId="{6E442F95-2D90-4C09-BA0E-1A06275916FA}" srcOrd="0" destOrd="0" presId="urn:microsoft.com/office/officeart/2008/layout/AlternatingHexagons"/>
    <dgm:cxn modelId="{9620D4A9-1F32-409F-A072-51E2B3906BCF}" type="presOf" srcId="{16DF4B24-3509-457D-89FF-C1A24FA5C821}" destId="{B330CD00-1586-4AC1-B483-0008F138223D}" srcOrd="0" destOrd="0" presId="urn:microsoft.com/office/officeart/2008/layout/AlternatingHexagons"/>
    <dgm:cxn modelId="{97E798B8-362F-4E92-985C-53AA2CD78E60}" type="presOf" srcId="{E1C44A4E-01F8-4226-BC1C-686623AA893F}" destId="{74427FD9-F6AE-4175-991C-1303A08A7D50}" srcOrd="0" destOrd="0" presId="urn:microsoft.com/office/officeart/2008/layout/AlternatingHexagons"/>
    <dgm:cxn modelId="{8E7000F2-3A0D-4463-BF7E-9CD1D6A4B698}" srcId="{51243294-1118-42CB-88EB-0A32F28A62F7}" destId="{16DF4B24-3509-457D-89FF-C1A24FA5C821}" srcOrd="0" destOrd="0" parTransId="{06F55E44-7D86-4F16-AB68-61A355D6CBEB}" sibTransId="{BA084080-535B-4D4C-A596-BFA4CBD14221}"/>
    <dgm:cxn modelId="{424325FB-0FCE-4E26-A3DC-40FD8187065D}" type="presParOf" srcId="{20DA2877-320A-4B04-A78C-6E7A4FCC7F22}" destId="{54AF3780-29BE-4FF8-A6D3-54D1A7EF89CA}" srcOrd="0" destOrd="0" presId="urn:microsoft.com/office/officeart/2008/layout/AlternatingHexagons"/>
    <dgm:cxn modelId="{19E20091-58B1-442C-8096-1ABA76A7A0CA}" type="presParOf" srcId="{54AF3780-29BE-4FF8-A6D3-54D1A7EF89CA}" destId="{B330CD00-1586-4AC1-B483-0008F138223D}" srcOrd="0" destOrd="0" presId="urn:microsoft.com/office/officeart/2008/layout/AlternatingHexagons"/>
    <dgm:cxn modelId="{E12A2670-A87E-44C5-8641-A5BF9A2B71AF}" type="presParOf" srcId="{54AF3780-29BE-4FF8-A6D3-54D1A7EF89CA}" destId="{4689340B-F0C9-4C84-A2BE-18423F34BF66}" srcOrd="1" destOrd="0" presId="urn:microsoft.com/office/officeart/2008/layout/AlternatingHexagons"/>
    <dgm:cxn modelId="{E552CAE9-E6E5-4971-8D35-164ED10E5CD7}" type="presParOf" srcId="{54AF3780-29BE-4FF8-A6D3-54D1A7EF89CA}" destId="{2739C332-7E6A-4E67-B324-F103A2A96AEC}" srcOrd="2" destOrd="0" presId="urn:microsoft.com/office/officeart/2008/layout/AlternatingHexagons"/>
    <dgm:cxn modelId="{F8CBC03B-5F29-49D9-9F57-2842A07975C6}" type="presParOf" srcId="{54AF3780-29BE-4FF8-A6D3-54D1A7EF89CA}" destId="{5E09C8BB-4AFE-4A4B-A8DD-E908FCE925DC}" srcOrd="3" destOrd="0" presId="urn:microsoft.com/office/officeart/2008/layout/AlternatingHexagons"/>
    <dgm:cxn modelId="{41B11C9A-A317-41F3-AB8F-D88C739E7C75}" type="presParOf" srcId="{54AF3780-29BE-4FF8-A6D3-54D1A7EF89CA}" destId="{E09B534E-F6D4-45FD-8511-65E9A9517209}" srcOrd="4" destOrd="0" presId="urn:microsoft.com/office/officeart/2008/layout/AlternatingHexagons"/>
    <dgm:cxn modelId="{88C2776D-7324-4D7E-8C72-E2255D72EF6A}" type="presParOf" srcId="{20DA2877-320A-4B04-A78C-6E7A4FCC7F22}" destId="{E661CF3B-173C-4CC1-B0F1-4904ECBC1673}" srcOrd="1" destOrd="0" presId="urn:microsoft.com/office/officeart/2008/layout/AlternatingHexagons"/>
    <dgm:cxn modelId="{3CAF21F3-6AD0-4D44-9827-1446741D6269}" type="presParOf" srcId="{20DA2877-320A-4B04-A78C-6E7A4FCC7F22}" destId="{38CDB32F-EFEF-446A-8F85-4245C9C94C9A}" srcOrd="2" destOrd="0" presId="urn:microsoft.com/office/officeart/2008/layout/AlternatingHexagons"/>
    <dgm:cxn modelId="{C0CE478E-E8D5-48D0-9223-60D78D794CFF}" type="presParOf" srcId="{38CDB32F-EFEF-446A-8F85-4245C9C94C9A}" destId="{530E962E-86E9-4864-9634-90C8E95CD40B}" srcOrd="0" destOrd="0" presId="urn:microsoft.com/office/officeart/2008/layout/AlternatingHexagons"/>
    <dgm:cxn modelId="{C25E34D4-D708-4364-B0AB-990D18375414}" type="presParOf" srcId="{38CDB32F-EFEF-446A-8F85-4245C9C94C9A}" destId="{DBBD3F8B-2B46-4167-AA47-719815729FDA}" srcOrd="1" destOrd="0" presId="urn:microsoft.com/office/officeart/2008/layout/AlternatingHexagons"/>
    <dgm:cxn modelId="{C548F91A-612F-463D-B189-7AA72FCCED45}" type="presParOf" srcId="{38CDB32F-EFEF-446A-8F85-4245C9C94C9A}" destId="{61E74197-D8A4-4A54-B7E3-4E7899A1520A}" srcOrd="2" destOrd="0" presId="urn:microsoft.com/office/officeart/2008/layout/AlternatingHexagons"/>
    <dgm:cxn modelId="{3D1AC6DD-47F1-4305-BB18-9A09472428B3}" type="presParOf" srcId="{38CDB32F-EFEF-446A-8F85-4245C9C94C9A}" destId="{D699E460-2D3B-4751-9883-376873EB95CC}" srcOrd="3" destOrd="0" presId="urn:microsoft.com/office/officeart/2008/layout/AlternatingHexagons"/>
    <dgm:cxn modelId="{4BBB8D99-FC1C-4E20-B8E8-CCC2E9F0E4CB}" type="presParOf" srcId="{38CDB32F-EFEF-446A-8F85-4245C9C94C9A}" destId="{830AF383-9B32-4910-8D91-C9A932C55B6D}" srcOrd="4" destOrd="0" presId="urn:microsoft.com/office/officeart/2008/layout/AlternatingHexagons"/>
    <dgm:cxn modelId="{51B9B362-23E9-47CB-821D-3DDF133B4D40}" type="presParOf" srcId="{20DA2877-320A-4B04-A78C-6E7A4FCC7F22}" destId="{564DD66D-5FEE-492A-A95D-030B2C9138CE}" srcOrd="3" destOrd="0" presId="urn:microsoft.com/office/officeart/2008/layout/AlternatingHexagons"/>
    <dgm:cxn modelId="{8F07A93F-B469-44F8-82A5-345DC0BDA624}" type="presParOf" srcId="{20DA2877-320A-4B04-A78C-6E7A4FCC7F22}" destId="{D5B21876-E455-453B-8501-00BA3B5E9C76}" srcOrd="4" destOrd="0" presId="urn:microsoft.com/office/officeart/2008/layout/AlternatingHexagons"/>
    <dgm:cxn modelId="{193B5AAE-D3D4-4B22-98F8-9EE9EF6C8E57}" type="presParOf" srcId="{D5B21876-E455-453B-8501-00BA3B5E9C76}" destId="{74427FD9-F6AE-4175-991C-1303A08A7D50}" srcOrd="0" destOrd="0" presId="urn:microsoft.com/office/officeart/2008/layout/AlternatingHexagons"/>
    <dgm:cxn modelId="{2FE0DE4B-54FD-4B75-9753-4F4FA68A4E84}" type="presParOf" srcId="{D5B21876-E455-453B-8501-00BA3B5E9C76}" destId="{F266789C-33AC-4247-AEF7-AB331F0C2CE8}" srcOrd="1" destOrd="0" presId="urn:microsoft.com/office/officeart/2008/layout/AlternatingHexagons"/>
    <dgm:cxn modelId="{FBACDFD1-8217-4376-8E70-BD6A2685A740}" type="presParOf" srcId="{D5B21876-E455-453B-8501-00BA3B5E9C76}" destId="{A665E1AA-CE2C-47E1-A40A-D8B6F10F318B}" srcOrd="2" destOrd="0" presId="urn:microsoft.com/office/officeart/2008/layout/AlternatingHexagons"/>
    <dgm:cxn modelId="{B2935EAC-7E92-4305-8896-1EDD1C3D1098}" type="presParOf" srcId="{D5B21876-E455-453B-8501-00BA3B5E9C76}" destId="{661BC366-B9FF-46B4-B713-29CD571B3166}" srcOrd="3" destOrd="0" presId="urn:microsoft.com/office/officeart/2008/layout/AlternatingHexagons"/>
    <dgm:cxn modelId="{7AD8BAA1-E91D-4287-A595-DDEA1811EEF8}" type="presParOf" srcId="{D5B21876-E455-453B-8501-00BA3B5E9C76}" destId="{6E442F95-2D90-4C09-BA0E-1A06275916FA}" srcOrd="4" destOrd="0" presId="urn:microsoft.com/office/officeart/2008/layout/AlternatingHexagons"/>
  </dgm:cxnLst>
  <dgm:bg>
    <a:noFill/>
  </dgm:bg>
  <dgm:whole/>
  <dgm:extLst>
    <a:ext uri="http://schemas.microsoft.com/office/drawing/2008/diagram">
      <dsp:dataModelExt xmlns:dsp="http://schemas.microsoft.com/office/drawing/2008/diagram" relId="rId13"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330CD00-1586-4AC1-B483-0008F138223D}">
      <dsp:nvSpPr>
        <dsp:cNvPr id="0" name=""/>
        <dsp:cNvSpPr/>
      </dsp:nvSpPr>
      <dsp:spPr>
        <a:xfrm rot="5400000">
          <a:off x="3500726" y="110183"/>
          <a:ext cx="1688219" cy="1468750"/>
        </a:xfrm>
        <a:prstGeom prst="hexagon">
          <a:avLst>
            <a:gd name="adj" fmla="val 25000"/>
            <a:gd name="vf" fmla="val 11547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dirty="0"/>
            <a:t>Secondary Care </a:t>
          </a:r>
        </a:p>
      </dsp:txBody>
      <dsp:txXfrm rot="-5400000">
        <a:off x="3839340" y="263530"/>
        <a:ext cx="1010990" cy="1162057"/>
      </dsp:txXfrm>
    </dsp:sp>
    <dsp:sp modelId="{4689340B-F0C9-4C84-A2BE-18423F34BF66}">
      <dsp:nvSpPr>
        <dsp:cNvPr id="0" name=""/>
        <dsp:cNvSpPr/>
      </dsp:nvSpPr>
      <dsp:spPr>
        <a:xfrm>
          <a:off x="5123780" y="338093"/>
          <a:ext cx="1884052" cy="1012931"/>
        </a:xfrm>
        <a:prstGeom prst="rect">
          <a:avLst/>
        </a:prstGeom>
        <a:noFill/>
        <a:ln>
          <a:noFill/>
        </a:ln>
        <a:effectLst/>
      </dsp:spPr>
      <dsp:style>
        <a:lnRef idx="0">
          <a:scrgbClr r="0" g="0" b="0"/>
        </a:lnRef>
        <a:fillRef idx="0">
          <a:scrgbClr r="0" g="0" b="0"/>
        </a:fillRef>
        <a:effectRef idx="0">
          <a:scrgbClr r="0" g="0" b="0"/>
        </a:effectRef>
        <a:fontRef idx="minor"/>
      </dsp:style>
    </dsp:sp>
    <dsp:sp modelId="{E09B534E-F6D4-45FD-8511-65E9A9517209}">
      <dsp:nvSpPr>
        <dsp:cNvPr id="0" name=""/>
        <dsp:cNvSpPr/>
      </dsp:nvSpPr>
      <dsp:spPr>
        <a:xfrm rot="5400000">
          <a:off x="1914475" y="110183"/>
          <a:ext cx="1688219" cy="1468750"/>
        </a:xfrm>
        <a:prstGeom prst="hexagon">
          <a:avLst>
            <a:gd name="adj" fmla="val 25000"/>
            <a:gd name="vf" fmla="val 115470"/>
          </a:avLst>
        </a:prstGeom>
        <a:solidFill>
          <a:schemeClr val="accent5">
            <a:hueOff val="-1351709"/>
            <a:satOff val="-3484"/>
            <a:lumOff val="-23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r>
            <a:rPr lang="en-GB" sz="1600" kern="1200" dirty="0"/>
            <a:t>Primary Care &amp; public health</a:t>
          </a:r>
        </a:p>
      </dsp:txBody>
      <dsp:txXfrm rot="-5400000">
        <a:off x="2253089" y="263530"/>
        <a:ext cx="1010990" cy="1162057"/>
      </dsp:txXfrm>
    </dsp:sp>
    <dsp:sp modelId="{530E962E-86E9-4864-9634-90C8E95CD40B}">
      <dsp:nvSpPr>
        <dsp:cNvPr id="0" name=""/>
        <dsp:cNvSpPr/>
      </dsp:nvSpPr>
      <dsp:spPr>
        <a:xfrm rot="5400000">
          <a:off x="3005607" y="1606819"/>
          <a:ext cx="1082604" cy="1398294"/>
        </a:xfrm>
        <a:prstGeom prst="hexagon">
          <a:avLst>
            <a:gd name="adj" fmla="val 25000"/>
            <a:gd name="vf" fmla="val 115470"/>
          </a:avLst>
        </a:prstGeom>
        <a:blipFill dpi="0" rotWithShape="0">
          <a:blip xmlns:r="http://schemas.openxmlformats.org/officeDocument/2006/relationships" r:embed="rId1">
            <a:alphaModFix amt="68000"/>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endParaRPr lang="en-GB" sz="1600" kern="1200" dirty="0"/>
        </a:p>
      </dsp:txBody>
      <dsp:txXfrm rot="-5400000">
        <a:off x="3080811" y="1945098"/>
        <a:ext cx="932196" cy="721736"/>
      </dsp:txXfrm>
    </dsp:sp>
    <dsp:sp modelId="{DBBD3F8B-2B46-4167-AA47-719815729FDA}">
      <dsp:nvSpPr>
        <dsp:cNvPr id="0" name=""/>
        <dsp:cNvSpPr/>
      </dsp:nvSpPr>
      <dsp:spPr>
        <a:xfrm>
          <a:off x="198726" y="2504001"/>
          <a:ext cx="1823277" cy="1012931"/>
        </a:xfrm>
        <a:prstGeom prst="rect">
          <a:avLst/>
        </a:prstGeom>
        <a:noFill/>
        <a:ln>
          <a:noFill/>
        </a:ln>
        <a:effectLst/>
      </dsp:spPr>
      <dsp:style>
        <a:lnRef idx="0">
          <a:scrgbClr r="0" g="0" b="0"/>
        </a:lnRef>
        <a:fillRef idx="0">
          <a:scrgbClr r="0" g="0" b="0"/>
        </a:fillRef>
        <a:effectRef idx="0">
          <a:scrgbClr r="0" g="0" b="0"/>
        </a:effectRef>
        <a:fontRef idx="minor"/>
      </dsp:style>
    </dsp:sp>
    <dsp:sp modelId="{830AF383-9B32-4910-8D91-C9A932C55B6D}">
      <dsp:nvSpPr>
        <dsp:cNvPr id="0" name=""/>
        <dsp:cNvSpPr/>
      </dsp:nvSpPr>
      <dsp:spPr>
        <a:xfrm rot="5400000">
          <a:off x="4353954" y="1502239"/>
          <a:ext cx="1688219" cy="1546374"/>
        </a:xfrm>
        <a:prstGeom prst="hexagon">
          <a:avLst>
            <a:gd name="adj" fmla="val 25000"/>
            <a:gd name="vf" fmla="val 115470"/>
          </a:avLst>
        </a:prstGeom>
        <a:solidFill>
          <a:schemeClr val="accent5">
            <a:hueOff val="-4055126"/>
            <a:satOff val="-10451"/>
            <a:lumOff val="-705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r>
            <a:rPr lang="en-GB" sz="1600" kern="1200" dirty="0"/>
            <a:t>Hospitals – acute &amp; community </a:t>
          </a:r>
          <a:r>
            <a:rPr lang="en-GB" sz="2100" kern="1200" dirty="0"/>
            <a:t> </a:t>
          </a:r>
        </a:p>
      </dsp:txBody>
      <dsp:txXfrm rot="-5400000">
        <a:off x="4671778" y="1700866"/>
        <a:ext cx="1052570" cy="1149121"/>
      </dsp:txXfrm>
    </dsp:sp>
    <dsp:sp modelId="{74427FD9-F6AE-4175-991C-1303A08A7D50}">
      <dsp:nvSpPr>
        <dsp:cNvPr id="0" name=""/>
        <dsp:cNvSpPr/>
      </dsp:nvSpPr>
      <dsp:spPr>
        <a:xfrm rot="5400000">
          <a:off x="3500726" y="2915710"/>
          <a:ext cx="1688219" cy="1589541"/>
        </a:xfrm>
        <a:prstGeom prst="hexagon">
          <a:avLst>
            <a:gd name="adj" fmla="val 25000"/>
            <a:gd name="vf" fmla="val 115470"/>
          </a:avLst>
        </a:prstGeom>
        <a:solidFill>
          <a:schemeClr val="accent5">
            <a:hueOff val="-5406834"/>
            <a:satOff val="-13935"/>
            <a:lumOff val="-941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dirty="0"/>
            <a:t>Public and community</a:t>
          </a:r>
        </a:p>
      </dsp:txBody>
      <dsp:txXfrm rot="-5400000">
        <a:off x="3807246" y="3139518"/>
        <a:ext cx="1075179" cy="1141925"/>
      </dsp:txXfrm>
    </dsp:sp>
    <dsp:sp modelId="{F266789C-33AC-4247-AEF7-AB331F0C2CE8}">
      <dsp:nvSpPr>
        <dsp:cNvPr id="0" name=""/>
        <dsp:cNvSpPr/>
      </dsp:nvSpPr>
      <dsp:spPr>
        <a:xfrm>
          <a:off x="5123780" y="3204014"/>
          <a:ext cx="1884052" cy="10129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endParaRPr lang="en-GB" sz="3600" kern="1200" dirty="0"/>
        </a:p>
      </dsp:txBody>
      <dsp:txXfrm>
        <a:off x="5123780" y="3204014"/>
        <a:ext cx="1884052" cy="1012931"/>
      </dsp:txXfrm>
    </dsp:sp>
    <dsp:sp modelId="{6E442F95-2D90-4C09-BA0E-1A06275916FA}">
      <dsp:nvSpPr>
        <dsp:cNvPr id="0" name=""/>
        <dsp:cNvSpPr/>
      </dsp:nvSpPr>
      <dsp:spPr>
        <a:xfrm rot="5400000">
          <a:off x="1791715" y="2981531"/>
          <a:ext cx="1684522" cy="1462494"/>
        </a:xfrm>
        <a:prstGeom prst="hexagon">
          <a:avLst>
            <a:gd name="adj" fmla="val 25000"/>
            <a:gd name="vf" fmla="val 115470"/>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r>
            <a:rPr lang="en-GB" sz="1600" kern="1200" dirty="0"/>
            <a:t>Voluntary sector</a:t>
          </a:r>
        </a:p>
      </dsp:txBody>
      <dsp:txXfrm rot="-5400000">
        <a:off x="2130414" y="3132768"/>
        <a:ext cx="1007124" cy="1160020"/>
      </dsp:txXfrm>
    </dsp:sp>
  </dsp:spTree>
</dsp:drawing>
</file>

<file path=ppt/diagrams/layout1.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E122C71-B45D-DD4B-A597-E2D66417515C}" type="datetimeFigureOut">
              <a:rPr lang="en-US" smtClean="0"/>
              <a:t>6/27/2025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FC77C56-E136-FA4F-A518-9FE7D4D225C9}" type="slidenum">
              <a:rPr lang="en-US" smtClean="0"/>
              <a:t>‹#›</a:t>
            </a:fld>
            <a:endParaRPr lang="en-US"/>
          </a:p>
        </p:txBody>
      </p:sp>
    </p:spTree>
    <p:extLst>
      <p:ext uri="{BB962C8B-B14F-4D97-AF65-F5344CB8AC3E}">
        <p14:creationId xmlns:p14="http://schemas.microsoft.com/office/powerpoint/2010/main" val="21227382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statswales.gov.wales/Catalogue/Population-and-Migration/Population/Estimates/Local-Health-Boards/populationestimates-by-lhb-age"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statswales.gov.wales/Catalogue/Population-and-Migration/Population/Estimates/Local-Health-Boards/populationestimates-by-lhb-age"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1FC77C56-E136-FA4F-A518-9FE7D4D225C9}" type="slidenum">
              <a:rPr lang="en-US" smtClean="0"/>
              <a:t>2</a:t>
            </a:fld>
            <a:endParaRPr lang="en-US"/>
          </a:p>
        </p:txBody>
      </p:sp>
    </p:spTree>
    <p:extLst>
      <p:ext uri="{BB962C8B-B14F-4D97-AF65-F5344CB8AC3E}">
        <p14:creationId xmlns:p14="http://schemas.microsoft.com/office/powerpoint/2010/main" val="15024667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FC77C56-E136-FA4F-A518-9FE7D4D225C9}" type="slidenum">
              <a:rPr lang="en-US" smtClean="0"/>
              <a:t>5</a:t>
            </a:fld>
            <a:endParaRPr lang="en-US"/>
          </a:p>
        </p:txBody>
      </p:sp>
    </p:spTree>
    <p:extLst>
      <p:ext uri="{BB962C8B-B14F-4D97-AF65-F5344CB8AC3E}">
        <p14:creationId xmlns:p14="http://schemas.microsoft.com/office/powerpoint/2010/main" val="22101304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901959-3178-5DED-FC6C-91BF4F9BB65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EB01557-035B-9291-0DE7-D69DF1D49B2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A7A9BA1-D25D-981B-1E94-40AC5E91112F}"/>
              </a:ext>
            </a:extLst>
          </p:cNvPr>
          <p:cNvSpPr>
            <a:spLocks noGrp="1"/>
          </p:cNvSpPr>
          <p:nvPr>
            <p:ph type="body" idx="1"/>
          </p:nvPr>
        </p:nvSpPr>
        <p:spPr/>
        <p:txBody>
          <a:bodyPr/>
          <a:lstStyle/>
          <a:p>
            <a:r>
              <a:rPr lang="en-GB" b="1" dirty="0"/>
              <a:t>Our vision for West Wales </a:t>
            </a:r>
            <a:r>
              <a:rPr lang="en-GB" dirty="0"/>
              <a:t>is to support each person living with dementia to live well and independently for as long as possible.  </a:t>
            </a:r>
          </a:p>
          <a:p>
            <a:endParaRPr lang="en-GB" dirty="0"/>
          </a:p>
          <a:p>
            <a:r>
              <a:rPr lang="en-GB" dirty="0"/>
              <a:t>Today we want to:</a:t>
            </a:r>
          </a:p>
          <a:p>
            <a:endParaRPr lang="en-GB" dirty="0"/>
          </a:p>
          <a:p>
            <a:pPr marL="228600" indent="-228600">
              <a:buAutoNum type="arabicParenR"/>
            </a:pPr>
            <a:r>
              <a:rPr lang="en-GB" dirty="0"/>
              <a:t>Celebrate and take stock where we’ve got to as a region so far</a:t>
            </a:r>
          </a:p>
          <a:p>
            <a:pPr marL="228600" indent="-228600">
              <a:buAutoNum type="arabicParenR"/>
            </a:pPr>
            <a:r>
              <a:rPr lang="en-GB" dirty="0"/>
              <a:t>Take a look at where next, how to spread &amp; scale what works and what else </a:t>
            </a:r>
          </a:p>
          <a:p>
            <a:pPr marL="0" indent="0">
              <a:buNone/>
            </a:pPr>
            <a:endParaRPr lang="en-GB" b="1" dirty="0"/>
          </a:p>
          <a:p>
            <a:pPr marL="0" indent="0">
              <a:buNone/>
            </a:pPr>
            <a:r>
              <a:rPr lang="en-GB" b="1" dirty="0"/>
              <a:t>In reference to the slide:</a:t>
            </a:r>
          </a:p>
          <a:p>
            <a:pPr marL="0" indent="0">
              <a:buNone/>
            </a:pPr>
            <a:r>
              <a:rPr lang="en-GB" dirty="0"/>
              <a:t>I just want to give a few examples as to what we’re covering today.  For example:</a:t>
            </a:r>
          </a:p>
          <a:p>
            <a:pPr marL="0" indent="0">
              <a:buNone/>
            </a:pPr>
            <a:r>
              <a:rPr lang="en-GB" dirty="0"/>
              <a:t>One initiative that will connect all these service areas is the community of best practice network which will be mentioned later, along with: </a:t>
            </a:r>
          </a:p>
          <a:p>
            <a:pPr marL="171450" indent="-171450">
              <a:buFont typeface="Arial" panose="020B0604020202020204" pitchFamily="34" charset="0"/>
              <a:buChar char="•"/>
            </a:pPr>
            <a:r>
              <a:rPr lang="en-GB" dirty="0"/>
              <a:t>Primary Care and public and community example: Beca will be presenting later on the innovative work being undertaken by AHPs, as well as the support being offered by Helen to care homes</a:t>
            </a:r>
          </a:p>
          <a:p>
            <a:pPr marL="171450" indent="-171450">
              <a:buFont typeface="Arial" panose="020B0604020202020204" pitchFamily="34" charset="0"/>
              <a:buChar char="•"/>
            </a:pPr>
            <a:r>
              <a:rPr lang="en-GB" dirty="0"/>
              <a:t>Voluntary sector: </a:t>
            </a:r>
            <a:r>
              <a:rPr lang="en-GB" dirty="0" err="1"/>
              <a:t>Aranwen</a:t>
            </a:r>
            <a:r>
              <a:rPr lang="en-GB" dirty="0"/>
              <a:t> from Age Cymru Dyfed talking about the Dementia Wellbeing Connectors</a:t>
            </a:r>
          </a:p>
          <a:p>
            <a:pPr marL="171450" indent="-171450">
              <a:buFont typeface="Arial" panose="020B0604020202020204" pitchFamily="34" charset="0"/>
              <a:buChar char="•"/>
            </a:pPr>
            <a:r>
              <a:rPr lang="en-GB" dirty="0"/>
              <a:t>Unpaid carers: public and community</a:t>
            </a:r>
          </a:p>
          <a:p>
            <a:pPr marL="0" indent="0">
              <a:buNone/>
            </a:pPr>
            <a:endParaRPr lang="en-GB" dirty="0"/>
          </a:p>
          <a:p>
            <a:pPr marL="0" indent="0">
              <a:buNone/>
            </a:pPr>
            <a:r>
              <a:rPr lang="en-GB" dirty="0"/>
              <a:t>What we are reaching for is the delivery an holistic dementia wellbeing pathway needs all services to work together which places people living with dementia and their carers at its heart, providing support from diagnosis through to end of life.</a:t>
            </a:r>
          </a:p>
          <a:p>
            <a:pPr marL="0" indent="0">
              <a:buNone/>
            </a:pPr>
            <a:endParaRPr lang="en-GB" dirty="0"/>
          </a:p>
        </p:txBody>
      </p:sp>
      <p:sp>
        <p:nvSpPr>
          <p:cNvPr id="4" name="Slide Number Placeholder 3">
            <a:extLst>
              <a:ext uri="{FF2B5EF4-FFF2-40B4-BE49-F238E27FC236}">
                <a16:creationId xmlns:a16="http://schemas.microsoft.com/office/drawing/2014/main" id="{36B720BE-BEBB-EC51-73EF-3ED74B0C81A8}"/>
              </a:ext>
            </a:extLst>
          </p:cNvPr>
          <p:cNvSpPr>
            <a:spLocks noGrp="1"/>
          </p:cNvSpPr>
          <p:nvPr>
            <p:ph type="sldNum" sz="quarter" idx="5"/>
          </p:nvPr>
        </p:nvSpPr>
        <p:spPr/>
        <p:txBody>
          <a:bodyPr/>
          <a:lstStyle/>
          <a:p>
            <a:fld id="{1FC77C56-E136-FA4F-A518-9FE7D4D225C9}" type="slidenum">
              <a:rPr lang="en-US" smtClean="0"/>
              <a:t>6</a:t>
            </a:fld>
            <a:endParaRPr lang="en-US"/>
          </a:p>
        </p:txBody>
      </p:sp>
    </p:spTree>
    <p:extLst>
      <p:ext uri="{BB962C8B-B14F-4D97-AF65-F5344CB8AC3E}">
        <p14:creationId xmlns:p14="http://schemas.microsoft.com/office/powerpoint/2010/main" val="41260771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29AB63-E2CF-EA77-B67A-A97C362A7EF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4F713A-3669-BDC6-49E2-A1C6D4F0661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C53E3D1-3DE5-8144-65C9-C4216711DA20}"/>
              </a:ext>
            </a:extLst>
          </p:cNvPr>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t>Hazel referenced earlier about an ageing population but let’s look into that in a little more detail.  </a:t>
            </a:r>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r>
              <a:rPr lang="en-GB" dirty="0"/>
              <a:t>The graph on the left demonstrates the population profile for over 65s in Wales for each Health Board area </a:t>
            </a:r>
          </a:p>
          <a:p>
            <a:pPr marL="0" indent="0">
              <a:buFont typeface="Arial" panose="020B0604020202020204" pitchFamily="34" charset="0"/>
              <a:buNone/>
            </a:pPr>
            <a:endParaRPr lang="en-GB"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t>West Wales ranks among the highest in Wales with regards to an over 65 population, with just under 100,000 older adults.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a:solidFill>
                  <a:srgbClr val="000000"/>
                </a:solidFill>
                <a:effectLst/>
                <a:latin typeface="Aptos" panose="020B0004020202020204" pitchFamily="34" charset="0"/>
                <a:ea typeface="Times New Roman" panose="02020603050405020304" pitchFamily="18" charset="0"/>
                <a:cs typeface="Aptos" panose="020B0004020202020204" pitchFamily="34" charset="0"/>
              </a:rPr>
              <a:t>But it’s important to note that in fact, Wales has one of the fastest-aging populations in the UK. By 2030, over 25% of the Welsh population is projected to be over 65 years old.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200" dirty="0">
              <a:solidFill>
                <a:srgbClr val="000000"/>
              </a:solidFill>
              <a:effectLst/>
              <a:latin typeface="Aptos" panose="020B0004020202020204" pitchFamily="34" charset="0"/>
              <a:ea typeface="Times New Roman" panose="02020603050405020304" pitchFamily="18" charset="0"/>
              <a:cs typeface="Aptos" panose="020B00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a:solidFill>
                  <a:srgbClr val="000000"/>
                </a:solidFill>
                <a:effectLst/>
                <a:latin typeface="Aptos" panose="020B0004020202020204" pitchFamily="34" charset="0"/>
                <a:ea typeface="Times New Roman" panose="02020603050405020304" pitchFamily="18" charset="0"/>
                <a:cs typeface="Aptos" panose="020B0004020202020204" pitchFamily="34" charset="0"/>
              </a:rPr>
              <a:t>This demographic shift is already evident in West Wales. In 2023, Hywel Dda had a total population of 388,139—similar to Swansea Bay—but with a higher proportion of older adults (26% over 65, compared to the Welsh average of 22%).</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br>
              <a:rPr lang="en-GB" sz="1800" dirty="0">
                <a:solidFill>
                  <a:srgbClr val="000000"/>
                </a:solidFill>
                <a:effectLst/>
                <a:latin typeface="Aptos" panose="020B0004020202020204" pitchFamily="34" charset="0"/>
                <a:ea typeface="Times New Roman" panose="02020603050405020304" pitchFamily="18" charset="0"/>
                <a:cs typeface="Aptos" panose="020B0004020202020204" pitchFamily="34" charset="0"/>
              </a:rPr>
            </a:br>
            <a:endParaRPr lang="en-GB" sz="1800" dirty="0">
              <a:effectLst/>
              <a:latin typeface="Aptos" panose="020B0004020202020204" pitchFamily="34" charset="0"/>
              <a:ea typeface="Aptos" panose="020B0004020202020204" pitchFamily="34" charset="0"/>
              <a:cs typeface="Aptos" panose="020B0004020202020204" pitchFamily="34" charset="0"/>
            </a:endParaRPr>
          </a:p>
          <a:p>
            <a:endParaRPr lang="en-GB" dirty="0"/>
          </a:p>
          <a:p>
            <a:r>
              <a:rPr lang="en-GB" dirty="0"/>
              <a:t>Stats Wales  (2023) </a:t>
            </a:r>
            <a:r>
              <a:rPr lang="en-GB" dirty="0">
                <a:hlinkClick r:id="rId3"/>
              </a:rPr>
              <a:t>Population estimates by local health boards and age</a:t>
            </a:r>
            <a:endParaRPr lang="en-GB" dirty="0"/>
          </a:p>
          <a:p>
            <a:endParaRPr lang="en-GB" dirty="0"/>
          </a:p>
          <a:p>
            <a:endParaRPr lang="en-GB" dirty="0"/>
          </a:p>
        </p:txBody>
      </p:sp>
      <p:sp>
        <p:nvSpPr>
          <p:cNvPr id="4" name="Slide Number Placeholder 3">
            <a:extLst>
              <a:ext uri="{FF2B5EF4-FFF2-40B4-BE49-F238E27FC236}">
                <a16:creationId xmlns:a16="http://schemas.microsoft.com/office/drawing/2014/main" id="{04877F3B-ABB3-3C3B-687A-CBA53461ABCA}"/>
              </a:ext>
            </a:extLst>
          </p:cNvPr>
          <p:cNvSpPr>
            <a:spLocks noGrp="1"/>
          </p:cNvSpPr>
          <p:nvPr>
            <p:ph type="sldNum" sz="quarter" idx="5"/>
          </p:nvPr>
        </p:nvSpPr>
        <p:spPr/>
        <p:txBody>
          <a:bodyPr/>
          <a:lstStyle/>
          <a:p>
            <a:fld id="{1FC77C56-E136-FA4F-A518-9FE7D4D225C9}" type="slidenum">
              <a:rPr lang="en-US" smtClean="0"/>
              <a:t>7</a:t>
            </a:fld>
            <a:endParaRPr lang="en-US"/>
          </a:p>
        </p:txBody>
      </p:sp>
    </p:spTree>
    <p:extLst>
      <p:ext uri="{BB962C8B-B14F-4D97-AF65-F5344CB8AC3E}">
        <p14:creationId xmlns:p14="http://schemas.microsoft.com/office/powerpoint/2010/main" val="661672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9316CD-A8E4-3BDF-4E6E-1ECFA8AE811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F53EE5-5E9B-E12A-C684-BE02630313D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B7686D4-03ED-1150-7C79-7C895EE675D2}"/>
              </a:ext>
            </a:extLst>
          </p:cNvPr>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a:solidFill>
                  <a:srgbClr val="000000"/>
                </a:solidFill>
                <a:effectLst/>
                <a:latin typeface="Aptos" panose="020B0004020202020204" pitchFamily="34" charset="0"/>
                <a:ea typeface="Times New Roman" panose="02020603050405020304" pitchFamily="18" charset="0"/>
                <a:cs typeface="Aptos" panose="020B0004020202020204" pitchFamily="34" charset="0"/>
              </a:rPr>
              <a:t>Here you can see the aging population trend for West Wales </a:t>
            </a:r>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r>
              <a:rPr lang="en-GB" dirty="0"/>
              <a:t>The blue depicts the growth of over 65s, the green is 75+ and ref 85+ highlights the absolute number of residents aged 85 and over.  This is split historically to the left starting in 2009 with the lighter section on the right, depicting the projected increase.</a:t>
            </a:r>
          </a:p>
          <a:p>
            <a:pPr marL="0" indent="0">
              <a:buFont typeface="Arial" panose="020B0604020202020204" pitchFamily="34" charset="0"/>
              <a:buNone/>
            </a:pPr>
            <a:r>
              <a:rPr lang="en-GB" dirty="0"/>
              <a:t> </a:t>
            </a:r>
          </a:p>
          <a:p>
            <a:pPr marL="171450" indent="-171450">
              <a:buFont typeface="Arial" panose="020B0604020202020204" pitchFamily="34" charset="0"/>
              <a:buChar char="•"/>
            </a:pPr>
            <a:r>
              <a:rPr lang="en-GB" sz="1200" dirty="0">
                <a:solidFill>
                  <a:srgbClr val="000000"/>
                </a:solidFill>
                <a:effectLst/>
                <a:latin typeface="Aptos" panose="020B0004020202020204" pitchFamily="34" charset="0"/>
                <a:ea typeface="Times New Roman" panose="02020603050405020304" pitchFamily="18" charset="0"/>
                <a:cs typeface="Aptos" panose="020B0004020202020204" pitchFamily="34" charset="0"/>
              </a:rPr>
              <a:t>All 3 age groups show steady growth with the 65+ group nearing 30% by 2035.</a:t>
            </a:r>
          </a:p>
          <a:p>
            <a:pPr marL="171450" indent="-171450">
              <a:buFont typeface="Arial" panose="020B0604020202020204" pitchFamily="34" charset="0"/>
              <a:buChar char="•"/>
            </a:pPr>
            <a:endParaRPr lang="en-GB" sz="1200" dirty="0">
              <a:solidFill>
                <a:srgbClr val="000000"/>
              </a:solidFill>
              <a:effectLst/>
              <a:latin typeface="Aptos" panose="020B0004020202020204" pitchFamily="34" charset="0"/>
            </a:endParaRPr>
          </a:p>
          <a:p>
            <a:pPr marL="171450" indent="-171450">
              <a:buFont typeface="Arial" panose="020B0604020202020204" pitchFamily="34" charset="0"/>
              <a:buChar char="•"/>
            </a:pPr>
            <a:r>
              <a:rPr lang="en-GB" dirty="0"/>
              <a:t>West Wales has an increasingly aging population, growing faster than the younger generation in the region. </a:t>
            </a:r>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r>
              <a:rPr lang="en-GB" dirty="0"/>
              <a:t>Furthermore, by 2043, the population percentage of people aged 65 and over is expected to rise to 31.5%; projecting an increase in Carmarthenshire by 29.53%, Ceredigion by 32.54%, and Pembrokeshire by 33.4%. Which means people aged 65 and over in West Wales is expected to increase to 124,587 by 2043.</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800" dirty="0">
              <a:solidFill>
                <a:srgbClr val="000000"/>
              </a:solidFill>
              <a:effectLst/>
              <a:latin typeface="Aptos" panose="020B0004020202020204" pitchFamily="34" charset="0"/>
              <a:ea typeface="Times New Roman" panose="02020603050405020304" pitchFamily="18" charset="0"/>
              <a:cs typeface="Aptos" panose="020B00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800" dirty="0">
              <a:effectLst/>
              <a:latin typeface="Aptos" panose="020B0004020202020204" pitchFamily="34" charset="0"/>
              <a:ea typeface="Aptos" panose="020B0004020202020204" pitchFamily="34" charset="0"/>
              <a:cs typeface="Aptos" panose="020B0004020202020204" pitchFamily="34" charset="0"/>
            </a:endParaRPr>
          </a:p>
          <a:p>
            <a:endParaRPr lang="en-GB" dirty="0"/>
          </a:p>
          <a:p>
            <a:r>
              <a:rPr lang="en-GB" dirty="0"/>
              <a:t>Stats Wales  (2023) </a:t>
            </a:r>
            <a:r>
              <a:rPr lang="en-GB" dirty="0">
                <a:hlinkClick r:id="rId3"/>
              </a:rPr>
              <a:t>Population estimates by local health boards and age</a:t>
            </a:r>
            <a:endParaRPr lang="en-GB" dirty="0"/>
          </a:p>
          <a:p>
            <a:endParaRPr lang="en-GB" dirty="0"/>
          </a:p>
          <a:p>
            <a:endParaRPr lang="en-GB" dirty="0"/>
          </a:p>
        </p:txBody>
      </p:sp>
      <p:sp>
        <p:nvSpPr>
          <p:cNvPr id="4" name="Slide Number Placeholder 3">
            <a:extLst>
              <a:ext uri="{FF2B5EF4-FFF2-40B4-BE49-F238E27FC236}">
                <a16:creationId xmlns:a16="http://schemas.microsoft.com/office/drawing/2014/main" id="{258E9F8F-6504-5337-200C-61BCA2CA3C43}"/>
              </a:ext>
            </a:extLst>
          </p:cNvPr>
          <p:cNvSpPr>
            <a:spLocks noGrp="1"/>
          </p:cNvSpPr>
          <p:nvPr>
            <p:ph type="sldNum" sz="quarter" idx="5"/>
          </p:nvPr>
        </p:nvSpPr>
        <p:spPr/>
        <p:txBody>
          <a:bodyPr/>
          <a:lstStyle/>
          <a:p>
            <a:fld id="{1FC77C56-E136-FA4F-A518-9FE7D4D225C9}" type="slidenum">
              <a:rPr lang="en-US" smtClean="0"/>
              <a:t>8</a:t>
            </a:fld>
            <a:endParaRPr lang="en-US"/>
          </a:p>
        </p:txBody>
      </p:sp>
    </p:spTree>
    <p:extLst>
      <p:ext uri="{BB962C8B-B14F-4D97-AF65-F5344CB8AC3E}">
        <p14:creationId xmlns:p14="http://schemas.microsoft.com/office/powerpoint/2010/main" val="18609788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a:p>
            <a:r>
              <a:rPr lang="en-GB" dirty="0"/>
              <a:t>In April 2024, data provided by GPs showed a diagnostic rate in West Wales of 3,210</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You’ll note in the graph the estimated diagnosis rate is 52.1% meaning that…..</a:t>
            </a:r>
          </a:p>
          <a:p>
            <a:r>
              <a:rPr lang="en-GB" dirty="0"/>
              <a:t>The total projected number of people with dementia in West Wales is 6,161.  </a:t>
            </a:r>
          </a:p>
          <a:p>
            <a:endParaRPr lang="en-GB" dirty="0"/>
          </a:p>
          <a:p>
            <a:pPr marL="0" indent="0">
              <a:buFont typeface="Arial" panose="020B0604020202020204" pitchFamily="34" charset="0"/>
              <a:buNone/>
            </a:pPr>
            <a:r>
              <a:rPr lang="en-GB" dirty="0"/>
              <a:t>We need to understand this data further……it could well be that the gap is due to </a:t>
            </a:r>
          </a:p>
          <a:p>
            <a:pPr marL="0" indent="0">
              <a:buFont typeface="Arial" panose="020B0604020202020204" pitchFamily="34" charset="0"/>
              <a:buNone/>
            </a:pPr>
            <a:endParaRPr lang="en-GB" dirty="0"/>
          </a:p>
          <a:p>
            <a:pPr marL="742950" lvl="1" indent="-285750">
              <a:buFont typeface="Arial" panose="020B0604020202020204" pitchFamily="34" charset="0"/>
              <a:buChar char="•"/>
            </a:pPr>
            <a:r>
              <a:rPr lang="en-GB" dirty="0"/>
              <a:t>people perhaps waiting to recognise they have dementia (not everyone wants a diagnosis/ready for it and they are managing through their community/support) </a:t>
            </a:r>
          </a:p>
          <a:p>
            <a:pPr marL="742950" lvl="1" indent="-285750">
              <a:buFont typeface="Arial" panose="020B0604020202020204" pitchFamily="34" charset="0"/>
              <a:buChar char="•"/>
            </a:pPr>
            <a:r>
              <a:rPr lang="en-GB" dirty="0"/>
              <a:t>GP registration who may not have an allocated the requisite ‘code’ for reporting numbers to Welsh Government</a:t>
            </a:r>
          </a:p>
          <a:p>
            <a:pPr marL="742950" lvl="1" indent="-285750">
              <a:buFont typeface="Arial" panose="020B0604020202020204" pitchFamily="34" charset="0"/>
              <a:buChar char="•"/>
            </a:pPr>
            <a:r>
              <a:rPr lang="en-GB" dirty="0"/>
              <a:t>people living in care</a:t>
            </a:r>
          </a:p>
          <a:p>
            <a:endParaRPr lang="en-GB" dirty="0"/>
          </a:p>
        </p:txBody>
      </p:sp>
      <p:sp>
        <p:nvSpPr>
          <p:cNvPr id="4" name="Slide Number Placeholder 3"/>
          <p:cNvSpPr>
            <a:spLocks noGrp="1"/>
          </p:cNvSpPr>
          <p:nvPr>
            <p:ph type="sldNum" sz="quarter" idx="5"/>
          </p:nvPr>
        </p:nvSpPr>
        <p:spPr/>
        <p:txBody>
          <a:bodyPr/>
          <a:lstStyle/>
          <a:p>
            <a:fld id="{1FC77C56-E136-FA4F-A518-9FE7D4D225C9}" type="slidenum">
              <a:rPr lang="en-US" smtClean="0"/>
              <a:t>9</a:t>
            </a:fld>
            <a:endParaRPr lang="en-US"/>
          </a:p>
        </p:txBody>
      </p:sp>
    </p:spTree>
    <p:extLst>
      <p:ext uri="{BB962C8B-B14F-4D97-AF65-F5344CB8AC3E}">
        <p14:creationId xmlns:p14="http://schemas.microsoft.com/office/powerpoint/2010/main" val="195985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a:p>
            <a:r>
              <a:rPr lang="en-GB" dirty="0"/>
              <a:t>*just run through the dates and key headings*</a:t>
            </a:r>
          </a:p>
          <a:p>
            <a:endParaRPr lang="en-GB" dirty="0"/>
          </a:p>
          <a:p>
            <a:r>
              <a:rPr lang="en-GB" dirty="0"/>
              <a:t>Some point you may wish to focus on: </a:t>
            </a:r>
          </a:p>
          <a:p>
            <a:endParaRPr lang="en-GB" dirty="0"/>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2025 – with regards to planning for a Dementia Action Plan for Wales – </a:t>
            </a:r>
            <a:r>
              <a:rPr lang="en-GB" b="1" dirty="0"/>
              <a:t>we are pleased to have Joseph Lee, Senior Policy Advisor from WG in the audience – </a:t>
            </a:r>
            <a:r>
              <a:rPr lang="en-GB" sz="1800" b="1" dirty="0">
                <a:effectLst/>
                <a:highlight>
                  <a:srgbClr val="FFFF00"/>
                </a:highlight>
                <a:latin typeface="Arial" panose="020B0604020202020204" pitchFamily="34" charset="0"/>
                <a:ea typeface="Aptos" panose="020B0004020202020204" pitchFamily="34" charset="0"/>
                <a:cs typeface="Aptos" panose="020B0004020202020204" pitchFamily="34" charset="0"/>
              </a:rPr>
              <a:t> I understand that there is an intention to publish a consultation document for the new DAP towards the end of this calendar year, informed by continued engagement </a:t>
            </a:r>
            <a:r>
              <a:rPr lang="en-GB" sz="1800" b="1">
                <a:effectLst/>
                <a:highlight>
                  <a:srgbClr val="FFFF00"/>
                </a:highlight>
                <a:latin typeface="Arial" panose="020B0604020202020204" pitchFamily="34" charset="0"/>
                <a:ea typeface="Aptos" panose="020B0004020202020204" pitchFamily="34" charset="0"/>
                <a:cs typeface="Aptos" panose="020B0004020202020204" pitchFamily="34" charset="0"/>
              </a:rPr>
              <a:t>with stakeholders, encouraging </a:t>
            </a:r>
            <a:r>
              <a:rPr lang="en-GB" sz="1800" b="1" dirty="0">
                <a:effectLst/>
                <a:highlight>
                  <a:srgbClr val="FFFF00"/>
                </a:highlight>
                <a:latin typeface="Arial" panose="020B0604020202020204" pitchFamily="34" charset="0"/>
                <a:ea typeface="Aptos" panose="020B0004020202020204" pitchFamily="34" charset="0"/>
                <a:cs typeface="Aptos" panose="020B0004020202020204" pitchFamily="34" charset="0"/>
              </a:rPr>
              <a:t>people to submit their views to inform this work</a:t>
            </a:r>
            <a:r>
              <a:rPr lang="en-GB" sz="1800" b="1">
                <a:effectLst/>
                <a:highlight>
                  <a:srgbClr val="FFFF00"/>
                </a:highlight>
                <a:latin typeface="Arial" panose="020B0604020202020204" pitchFamily="34" charset="0"/>
                <a:ea typeface="Aptos" panose="020B0004020202020204" pitchFamily="34" charset="0"/>
                <a:cs typeface="Aptos" panose="020B0004020202020204" pitchFamily="34" charset="0"/>
              </a:rPr>
              <a:t>.</a:t>
            </a:r>
            <a:r>
              <a:rPr lang="en-GB" sz="1800" b="1">
                <a:effectLst/>
                <a:latin typeface="Arial" panose="020B0604020202020204" pitchFamily="34" charset="0"/>
                <a:ea typeface="Aptos" panose="020B0004020202020204" pitchFamily="34" charset="0"/>
                <a:cs typeface="Aptos" panose="020B000402020202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b="1">
                <a:effectLst/>
                <a:latin typeface="Arial" panose="020B0604020202020204" pitchFamily="34" charset="0"/>
                <a:ea typeface="Aptos" panose="020B0004020202020204" pitchFamily="34" charset="0"/>
                <a:cs typeface="Aptos" panose="020B0004020202020204" pitchFamily="34" charset="0"/>
              </a:rPr>
              <a:t>We </a:t>
            </a:r>
            <a:r>
              <a:rPr lang="en-GB" sz="1800" b="1" dirty="0">
                <a:effectLst/>
                <a:latin typeface="Arial" panose="020B0604020202020204" pitchFamily="34" charset="0"/>
                <a:ea typeface="Aptos" panose="020B0004020202020204" pitchFamily="34" charset="0"/>
                <a:cs typeface="Aptos" panose="020B0004020202020204" pitchFamily="34" charset="0"/>
              </a:rPr>
              <a:t>will make every effort in West Wales to support this process.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b="1" dirty="0">
              <a:effectLst/>
              <a:latin typeface="Arial" panose="020B0604020202020204" pitchFamily="34" charset="0"/>
              <a:ea typeface="Aptos" panose="020B0004020202020204" pitchFamily="34" charset="0"/>
              <a:cs typeface="Aptos" panose="020B0004020202020204" pitchFamily="34" charset="0"/>
            </a:endParaRPr>
          </a:p>
          <a:p>
            <a:endParaRPr lang="en-GB" dirty="0"/>
          </a:p>
          <a:p>
            <a:endParaRPr lang="en-GB" dirty="0"/>
          </a:p>
          <a:p>
            <a:endParaRPr lang="en-GB" dirty="0"/>
          </a:p>
          <a:p>
            <a:endParaRPr lang="en-GB" dirty="0"/>
          </a:p>
        </p:txBody>
      </p:sp>
      <p:sp>
        <p:nvSpPr>
          <p:cNvPr id="4" name="Slide Number Placeholder 3"/>
          <p:cNvSpPr>
            <a:spLocks noGrp="1"/>
          </p:cNvSpPr>
          <p:nvPr>
            <p:ph type="sldNum" sz="quarter" idx="5"/>
          </p:nvPr>
        </p:nvSpPr>
        <p:spPr/>
        <p:txBody>
          <a:bodyPr/>
          <a:lstStyle/>
          <a:p>
            <a:fld id="{1FC77C56-E136-FA4F-A518-9FE7D4D225C9}" type="slidenum">
              <a:rPr lang="en-US" smtClean="0"/>
              <a:t>10</a:t>
            </a:fld>
            <a:endParaRPr lang="en-US"/>
          </a:p>
        </p:txBody>
      </p:sp>
    </p:spTree>
    <p:extLst>
      <p:ext uri="{BB962C8B-B14F-4D97-AF65-F5344CB8AC3E}">
        <p14:creationId xmlns:p14="http://schemas.microsoft.com/office/powerpoint/2010/main" val="38596868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1" dirty="0"/>
              <a:t>Key to all of this is co-production (whether it be the Dementia Action Plan for Wales , the regional strategy or services in West Wales)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400"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400" b="1" dirty="0"/>
              <a:t>What we now need the capacity to spread and scale equitably and consistently across the region</a:t>
            </a:r>
          </a:p>
          <a:p>
            <a:endParaRPr lang="en-GB" dirty="0"/>
          </a:p>
        </p:txBody>
      </p:sp>
      <p:sp>
        <p:nvSpPr>
          <p:cNvPr id="4" name="Slide Number Placeholder 3"/>
          <p:cNvSpPr>
            <a:spLocks noGrp="1"/>
          </p:cNvSpPr>
          <p:nvPr>
            <p:ph type="sldNum" sz="quarter" idx="5"/>
          </p:nvPr>
        </p:nvSpPr>
        <p:spPr/>
        <p:txBody>
          <a:bodyPr/>
          <a:lstStyle/>
          <a:p>
            <a:fld id="{1FC77C56-E136-FA4F-A518-9FE7D4D225C9}" type="slidenum">
              <a:rPr lang="en-US" smtClean="0"/>
              <a:t>11</a:t>
            </a:fld>
            <a:endParaRPr lang="en-US"/>
          </a:p>
        </p:txBody>
      </p:sp>
    </p:spTree>
    <p:extLst>
      <p:ext uri="{BB962C8B-B14F-4D97-AF65-F5344CB8AC3E}">
        <p14:creationId xmlns:p14="http://schemas.microsoft.com/office/powerpoint/2010/main" val="36782709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564A774F-B5A1-26F6-EACB-A0B2F8464532}"/>
              </a:ext>
            </a:extLst>
          </p:cNvPr>
          <p:cNvSpPr txBox="1"/>
          <p:nvPr userDrawn="1"/>
        </p:nvSpPr>
        <p:spPr>
          <a:xfrm>
            <a:off x="586409" y="1331843"/>
            <a:ext cx="5287617" cy="4522305"/>
          </a:xfrm>
          <a:prstGeom prst="rect">
            <a:avLst/>
          </a:prstGeom>
          <a:noFill/>
        </p:spPr>
        <p:txBody>
          <a:bodyPr wrap="square" rtlCol="0">
            <a:spAutoFit/>
          </a:bodyPr>
          <a:lstStyle/>
          <a:p>
            <a:endParaRPr lang="en-US"/>
          </a:p>
        </p:txBody>
      </p:sp>
      <p:sp>
        <p:nvSpPr>
          <p:cNvPr id="8" name="TextBox 7">
            <a:extLst>
              <a:ext uri="{FF2B5EF4-FFF2-40B4-BE49-F238E27FC236}">
                <a16:creationId xmlns:a16="http://schemas.microsoft.com/office/drawing/2014/main" id="{7F99A545-AF8F-4235-286D-384CFF67E30F}"/>
              </a:ext>
            </a:extLst>
          </p:cNvPr>
          <p:cNvSpPr txBox="1"/>
          <p:nvPr userDrawn="1"/>
        </p:nvSpPr>
        <p:spPr>
          <a:xfrm>
            <a:off x="6317976" y="1331843"/>
            <a:ext cx="5396947" cy="4601817"/>
          </a:xfrm>
          <a:prstGeom prst="rect">
            <a:avLst/>
          </a:prstGeom>
          <a:noFill/>
        </p:spPr>
        <p:txBody>
          <a:bodyPr wrap="square" rtlCol="0">
            <a:spAutoFit/>
          </a:bodyPr>
          <a:lstStyle/>
          <a:p>
            <a:endParaRPr lang="en-US"/>
          </a:p>
        </p:txBody>
      </p:sp>
    </p:spTree>
    <p:extLst>
      <p:ext uri="{BB962C8B-B14F-4D97-AF65-F5344CB8AC3E}">
        <p14:creationId xmlns:p14="http://schemas.microsoft.com/office/powerpoint/2010/main" val="33981977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41186719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564A774F-B5A1-26F6-EACB-A0B2F8464532}"/>
              </a:ext>
            </a:extLst>
          </p:cNvPr>
          <p:cNvSpPr txBox="1"/>
          <p:nvPr userDrawn="1"/>
        </p:nvSpPr>
        <p:spPr>
          <a:xfrm>
            <a:off x="586409" y="1331843"/>
            <a:ext cx="5287617" cy="4522305"/>
          </a:xfrm>
          <a:prstGeom prst="rect">
            <a:avLst/>
          </a:prstGeom>
          <a:noFill/>
        </p:spPr>
        <p:txBody>
          <a:bodyPr wrap="square" rtlCol="0">
            <a:spAutoFit/>
          </a:bodyPr>
          <a:lstStyle/>
          <a:p>
            <a:endParaRPr lang="en-US"/>
          </a:p>
        </p:txBody>
      </p:sp>
      <p:sp>
        <p:nvSpPr>
          <p:cNvPr id="8" name="TextBox 7">
            <a:extLst>
              <a:ext uri="{FF2B5EF4-FFF2-40B4-BE49-F238E27FC236}">
                <a16:creationId xmlns:a16="http://schemas.microsoft.com/office/drawing/2014/main" id="{7F99A545-AF8F-4235-286D-384CFF67E30F}"/>
              </a:ext>
            </a:extLst>
          </p:cNvPr>
          <p:cNvSpPr txBox="1"/>
          <p:nvPr userDrawn="1"/>
        </p:nvSpPr>
        <p:spPr>
          <a:xfrm>
            <a:off x="6317976" y="1331843"/>
            <a:ext cx="5396947" cy="4601817"/>
          </a:xfrm>
          <a:prstGeom prst="rect">
            <a:avLst/>
          </a:prstGeom>
          <a:noFill/>
        </p:spPr>
        <p:txBody>
          <a:bodyPr wrap="square" rtlCol="0">
            <a:spAutoFit/>
          </a:bodyPr>
          <a:lstStyle/>
          <a:p>
            <a:endParaRPr lang="en-US"/>
          </a:p>
        </p:txBody>
      </p:sp>
    </p:spTree>
    <p:extLst>
      <p:ext uri="{BB962C8B-B14F-4D97-AF65-F5344CB8AC3E}">
        <p14:creationId xmlns:p14="http://schemas.microsoft.com/office/powerpoint/2010/main" val="23684785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564A774F-B5A1-26F6-EACB-A0B2F8464532}"/>
              </a:ext>
            </a:extLst>
          </p:cNvPr>
          <p:cNvSpPr txBox="1"/>
          <p:nvPr userDrawn="1"/>
        </p:nvSpPr>
        <p:spPr>
          <a:xfrm>
            <a:off x="586409" y="1331843"/>
            <a:ext cx="5287617" cy="4522305"/>
          </a:xfrm>
          <a:prstGeom prst="rect">
            <a:avLst/>
          </a:prstGeom>
          <a:noFill/>
        </p:spPr>
        <p:txBody>
          <a:bodyPr wrap="square" rtlCol="0">
            <a:spAutoFit/>
          </a:bodyPr>
          <a:lstStyle/>
          <a:p>
            <a:endParaRPr lang="en-US"/>
          </a:p>
        </p:txBody>
      </p:sp>
      <p:sp>
        <p:nvSpPr>
          <p:cNvPr id="8" name="TextBox 7">
            <a:extLst>
              <a:ext uri="{FF2B5EF4-FFF2-40B4-BE49-F238E27FC236}">
                <a16:creationId xmlns:a16="http://schemas.microsoft.com/office/drawing/2014/main" id="{7F99A545-AF8F-4235-286D-384CFF67E30F}"/>
              </a:ext>
            </a:extLst>
          </p:cNvPr>
          <p:cNvSpPr txBox="1"/>
          <p:nvPr userDrawn="1"/>
        </p:nvSpPr>
        <p:spPr>
          <a:xfrm>
            <a:off x="6317976" y="1331843"/>
            <a:ext cx="5396947" cy="4601817"/>
          </a:xfrm>
          <a:prstGeom prst="rect">
            <a:avLst/>
          </a:prstGeom>
          <a:noFill/>
        </p:spPr>
        <p:txBody>
          <a:bodyPr wrap="square" rtlCol="0">
            <a:spAutoFit/>
          </a:bodyPr>
          <a:lstStyle/>
          <a:p>
            <a:endParaRPr lang="en-US"/>
          </a:p>
        </p:txBody>
      </p:sp>
    </p:spTree>
    <p:extLst>
      <p:ext uri="{BB962C8B-B14F-4D97-AF65-F5344CB8AC3E}">
        <p14:creationId xmlns:p14="http://schemas.microsoft.com/office/powerpoint/2010/main" val="33611260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564A774F-B5A1-26F6-EACB-A0B2F8464532}"/>
              </a:ext>
            </a:extLst>
          </p:cNvPr>
          <p:cNvSpPr txBox="1"/>
          <p:nvPr userDrawn="1"/>
        </p:nvSpPr>
        <p:spPr>
          <a:xfrm>
            <a:off x="586409" y="1331843"/>
            <a:ext cx="5287617" cy="4522305"/>
          </a:xfrm>
          <a:prstGeom prst="rect">
            <a:avLst/>
          </a:prstGeom>
          <a:noFill/>
        </p:spPr>
        <p:txBody>
          <a:bodyPr wrap="square" rtlCol="0">
            <a:spAutoFit/>
          </a:bodyPr>
          <a:lstStyle/>
          <a:p>
            <a:endParaRPr lang="en-US"/>
          </a:p>
        </p:txBody>
      </p:sp>
      <p:sp>
        <p:nvSpPr>
          <p:cNvPr id="8" name="TextBox 7">
            <a:extLst>
              <a:ext uri="{FF2B5EF4-FFF2-40B4-BE49-F238E27FC236}">
                <a16:creationId xmlns:a16="http://schemas.microsoft.com/office/drawing/2014/main" id="{7F99A545-AF8F-4235-286D-384CFF67E30F}"/>
              </a:ext>
            </a:extLst>
          </p:cNvPr>
          <p:cNvSpPr txBox="1"/>
          <p:nvPr userDrawn="1"/>
        </p:nvSpPr>
        <p:spPr>
          <a:xfrm>
            <a:off x="6317976" y="1331843"/>
            <a:ext cx="5396947" cy="4601817"/>
          </a:xfrm>
          <a:prstGeom prst="rect">
            <a:avLst/>
          </a:prstGeom>
          <a:noFill/>
        </p:spPr>
        <p:txBody>
          <a:bodyPr wrap="square" rtlCol="0">
            <a:spAutoFit/>
          </a:bodyPr>
          <a:lstStyle/>
          <a:p>
            <a:endParaRPr lang="en-US"/>
          </a:p>
        </p:txBody>
      </p:sp>
    </p:spTree>
    <p:extLst>
      <p:ext uri="{BB962C8B-B14F-4D97-AF65-F5344CB8AC3E}">
        <p14:creationId xmlns:p14="http://schemas.microsoft.com/office/powerpoint/2010/main" val="2400223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564A774F-B5A1-26F6-EACB-A0B2F8464532}"/>
              </a:ext>
            </a:extLst>
          </p:cNvPr>
          <p:cNvSpPr txBox="1"/>
          <p:nvPr userDrawn="1"/>
        </p:nvSpPr>
        <p:spPr>
          <a:xfrm>
            <a:off x="586409" y="1331843"/>
            <a:ext cx="5287617" cy="4522305"/>
          </a:xfrm>
          <a:prstGeom prst="rect">
            <a:avLst/>
          </a:prstGeom>
          <a:noFill/>
        </p:spPr>
        <p:txBody>
          <a:bodyPr wrap="square" rtlCol="0">
            <a:spAutoFit/>
          </a:bodyPr>
          <a:lstStyle/>
          <a:p>
            <a:endParaRPr lang="en-US"/>
          </a:p>
        </p:txBody>
      </p:sp>
      <p:sp>
        <p:nvSpPr>
          <p:cNvPr id="8" name="TextBox 7">
            <a:extLst>
              <a:ext uri="{FF2B5EF4-FFF2-40B4-BE49-F238E27FC236}">
                <a16:creationId xmlns:a16="http://schemas.microsoft.com/office/drawing/2014/main" id="{7F99A545-AF8F-4235-286D-384CFF67E30F}"/>
              </a:ext>
            </a:extLst>
          </p:cNvPr>
          <p:cNvSpPr txBox="1"/>
          <p:nvPr userDrawn="1"/>
        </p:nvSpPr>
        <p:spPr>
          <a:xfrm>
            <a:off x="6317976" y="1331843"/>
            <a:ext cx="5396947" cy="4601817"/>
          </a:xfrm>
          <a:prstGeom prst="rect">
            <a:avLst/>
          </a:prstGeom>
          <a:noFill/>
        </p:spPr>
        <p:txBody>
          <a:bodyPr wrap="square" rtlCol="0">
            <a:spAutoFit/>
          </a:bodyPr>
          <a:lstStyle/>
          <a:p>
            <a:endParaRPr lang="en-US"/>
          </a:p>
        </p:txBody>
      </p:sp>
    </p:spTree>
    <p:extLst>
      <p:ext uri="{BB962C8B-B14F-4D97-AF65-F5344CB8AC3E}">
        <p14:creationId xmlns:p14="http://schemas.microsoft.com/office/powerpoint/2010/main" val="35309142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3" name="Picture 2" descr="A picture containing text&#10;&#10;Description automatically generated">
            <a:extLst>
              <a:ext uri="{FF2B5EF4-FFF2-40B4-BE49-F238E27FC236}">
                <a16:creationId xmlns:a16="http://schemas.microsoft.com/office/drawing/2014/main" id="{3B88D74C-EFFB-9109-962F-30AF1B32581E}"/>
              </a:ext>
            </a:extLst>
          </p:cNvPr>
          <p:cNvPicPr>
            <a:picLocks noChangeAspect="1"/>
          </p:cNvPicPr>
          <p:nvPr userDrawn="1"/>
        </p:nvPicPr>
        <p:blipFill>
          <a:blip r:embed="rId2"/>
          <a:stretch>
            <a:fillRect/>
          </a:stretch>
        </p:blipFill>
        <p:spPr>
          <a:xfrm>
            <a:off x="889000" y="5087803"/>
            <a:ext cx="2019300" cy="1023893"/>
          </a:xfrm>
          <a:prstGeom prst="rect">
            <a:avLst/>
          </a:prstGeom>
        </p:spPr>
      </p:pic>
    </p:spTree>
    <p:extLst>
      <p:ext uri="{BB962C8B-B14F-4D97-AF65-F5344CB8AC3E}">
        <p14:creationId xmlns:p14="http://schemas.microsoft.com/office/powerpoint/2010/main" val="120457800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4.xml"/><Relationship Id="rId1" Type="http://schemas.openxmlformats.org/officeDocument/2006/relationships/slideLayout" Target="../slideLayouts/slideLayout4.xml"/></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5.xml"/><Relationship Id="rId1" Type="http://schemas.openxmlformats.org/officeDocument/2006/relationships/slideLayout" Target="../slideLayouts/slideLayout5.xml"/></Relationships>
</file>

<file path=ppt/slideMasters/_rels/slideMaster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6.xml"/><Relationship Id="rId1" Type="http://schemas.openxmlformats.org/officeDocument/2006/relationships/slideLayout" Target="../slideLayouts/slideLayout6.xml"/></Relationships>
</file>

<file path=ppt/slideMasters/_rels/slideMaster7.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theme" Target="../theme/theme7.xml"/><Relationship Id="rId1" Type="http://schemas.openxmlformats.org/officeDocument/2006/relationships/slideLayout" Target="../slideLayouts/slideLayout7.xml"/><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2" name="Flowchart: Manual Input 1">
            <a:extLst>
              <a:ext uri="{FF2B5EF4-FFF2-40B4-BE49-F238E27FC236}">
                <a16:creationId xmlns:a16="http://schemas.microsoft.com/office/drawing/2014/main" id="{A35157A6-3B92-6E3B-A60B-D1870363E495}"/>
              </a:ext>
            </a:extLst>
          </p:cNvPr>
          <p:cNvSpPr/>
          <p:nvPr userDrawn="1"/>
        </p:nvSpPr>
        <p:spPr>
          <a:xfrm>
            <a:off x="8936182" y="4932218"/>
            <a:ext cx="2521527" cy="1925782"/>
          </a:xfrm>
          <a:prstGeom prst="flowChartManualInpu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Flowchart: Manual Input 3">
            <a:extLst>
              <a:ext uri="{FF2B5EF4-FFF2-40B4-BE49-F238E27FC236}">
                <a16:creationId xmlns:a16="http://schemas.microsoft.com/office/drawing/2014/main" id="{F2BE7C64-869A-55EA-BCEC-FC5CBB646000}"/>
              </a:ext>
            </a:extLst>
          </p:cNvPr>
          <p:cNvSpPr/>
          <p:nvPr userDrawn="1"/>
        </p:nvSpPr>
        <p:spPr>
          <a:xfrm flipH="1" flipV="1">
            <a:off x="8894618" y="0"/>
            <a:ext cx="2563091" cy="900545"/>
          </a:xfrm>
          <a:prstGeom prst="flowChartManualInput">
            <a:avLst/>
          </a:prstGeom>
          <a:solidFill>
            <a:srgbClr val="BDB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a:extLst>
              <a:ext uri="{FF2B5EF4-FFF2-40B4-BE49-F238E27FC236}">
                <a16:creationId xmlns:a16="http://schemas.microsoft.com/office/drawing/2014/main" id="{9C0D0F70-5130-7073-E0FA-A0544D21D8B7}"/>
              </a:ext>
            </a:extLst>
          </p:cNvPr>
          <p:cNvPicPr>
            <a:picLocks noChangeAspect="1"/>
          </p:cNvPicPr>
          <p:nvPr userDrawn="1"/>
        </p:nvPicPr>
        <p:blipFill>
          <a:blip r:embed="rId3"/>
          <a:srcRect/>
          <a:stretch/>
        </p:blipFill>
        <p:spPr>
          <a:xfrm>
            <a:off x="9157855" y="5594257"/>
            <a:ext cx="2098963" cy="1064285"/>
          </a:xfrm>
          <a:prstGeom prst="rect">
            <a:avLst/>
          </a:prstGeom>
        </p:spPr>
      </p:pic>
    </p:spTree>
    <p:extLst>
      <p:ext uri="{BB962C8B-B14F-4D97-AF65-F5344CB8AC3E}">
        <p14:creationId xmlns:p14="http://schemas.microsoft.com/office/powerpoint/2010/main" val="1398686127"/>
      </p:ext>
    </p:extLst>
  </p:cSld>
  <p:clrMap bg1="dk1" tx1="lt1" bg2="dk2" tx2="lt2" accent1="accent1" accent2="accent2" accent3="accent3" accent4="accent4" accent5="accent5" accent6="accent6" hlink="hlink" folHlink="folHlink"/>
  <p:sldLayoutIdLst>
    <p:sldLayoutId id="214748367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3FB65D1-760C-5623-C488-181F96C2C28F}"/>
              </a:ext>
            </a:extLst>
          </p:cNvPr>
          <p:cNvPicPr>
            <a:picLocks noChangeAspect="1"/>
          </p:cNvPicPr>
          <p:nvPr userDrawn="1"/>
        </p:nvPicPr>
        <p:blipFill>
          <a:blip r:embed="rId3"/>
          <a:stretch>
            <a:fillRect/>
          </a:stretch>
        </p:blipFill>
        <p:spPr>
          <a:xfrm>
            <a:off x="0" y="0"/>
            <a:ext cx="12192000" cy="604825"/>
          </a:xfrm>
          <a:prstGeom prst="rect">
            <a:avLst/>
          </a:prstGeom>
        </p:spPr>
      </p:pic>
      <p:pic>
        <p:nvPicPr>
          <p:cNvPr id="2" name="Picture 1">
            <a:extLst>
              <a:ext uri="{FF2B5EF4-FFF2-40B4-BE49-F238E27FC236}">
                <a16:creationId xmlns:a16="http://schemas.microsoft.com/office/drawing/2014/main" id="{D612CF83-46A5-9FC0-E055-D8D5E02A5105}"/>
              </a:ext>
            </a:extLst>
          </p:cNvPr>
          <p:cNvPicPr>
            <a:picLocks noChangeAspect="1"/>
          </p:cNvPicPr>
          <p:nvPr userDrawn="1"/>
        </p:nvPicPr>
        <p:blipFill>
          <a:blip r:embed="rId3"/>
          <a:stretch>
            <a:fillRect/>
          </a:stretch>
        </p:blipFill>
        <p:spPr>
          <a:xfrm>
            <a:off x="0" y="6253175"/>
            <a:ext cx="12192000" cy="604825"/>
          </a:xfrm>
          <a:prstGeom prst="rect">
            <a:avLst/>
          </a:prstGeom>
        </p:spPr>
      </p:pic>
    </p:spTree>
    <p:extLst>
      <p:ext uri="{BB962C8B-B14F-4D97-AF65-F5344CB8AC3E}">
        <p14:creationId xmlns:p14="http://schemas.microsoft.com/office/powerpoint/2010/main" val="2017103248"/>
      </p:ext>
    </p:extLst>
  </p:cSld>
  <p:clrMap bg1="lt1" tx1="dk1" bg2="lt2" tx2="dk2" accent1="accent1" accent2="accent2" accent3="accent3" accent4="accent4" accent5="accent5" accent6="accent6" hlink="hlink" folHlink="folHlink"/>
  <p:sldLayoutIdLst>
    <p:sldLayoutId id="2147483652" r:id="rId1"/>
  </p:sldLayoutIdLst>
  <p:hf hdr="0" ft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Flowchart: Manual Input 1">
            <a:extLst>
              <a:ext uri="{FF2B5EF4-FFF2-40B4-BE49-F238E27FC236}">
                <a16:creationId xmlns:a16="http://schemas.microsoft.com/office/drawing/2014/main" id="{A35157A6-3B92-6E3B-A60B-D1870363E495}"/>
              </a:ext>
            </a:extLst>
          </p:cNvPr>
          <p:cNvSpPr/>
          <p:nvPr userDrawn="1"/>
        </p:nvSpPr>
        <p:spPr>
          <a:xfrm>
            <a:off x="8936182" y="4932218"/>
            <a:ext cx="2521527" cy="1925782"/>
          </a:xfrm>
          <a:prstGeom prst="flowChartManualInput">
            <a:avLst/>
          </a:prstGeom>
          <a:solidFill>
            <a:srgbClr val="BDB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Flowchart: Manual Input 3">
            <a:extLst>
              <a:ext uri="{FF2B5EF4-FFF2-40B4-BE49-F238E27FC236}">
                <a16:creationId xmlns:a16="http://schemas.microsoft.com/office/drawing/2014/main" id="{F2BE7C64-869A-55EA-BCEC-FC5CBB646000}"/>
              </a:ext>
            </a:extLst>
          </p:cNvPr>
          <p:cNvSpPr/>
          <p:nvPr userDrawn="1"/>
        </p:nvSpPr>
        <p:spPr>
          <a:xfrm flipH="1" flipV="1">
            <a:off x="8894618" y="0"/>
            <a:ext cx="2563091" cy="900545"/>
          </a:xfrm>
          <a:prstGeom prst="flowChartManualInput">
            <a:avLst/>
          </a:prstGeom>
          <a:solidFill>
            <a:srgbClr val="4454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a:extLst>
              <a:ext uri="{FF2B5EF4-FFF2-40B4-BE49-F238E27FC236}">
                <a16:creationId xmlns:a16="http://schemas.microsoft.com/office/drawing/2014/main" id="{9C0D0F70-5130-7073-E0FA-A0544D21D8B7}"/>
              </a:ext>
            </a:extLst>
          </p:cNvPr>
          <p:cNvPicPr>
            <a:picLocks noChangeAspect="1"/>
          </p:cNvPicPr>
          <p:nvPr userDrawn="1"/>
        </p:nvPicPr>
        <p:blipFill>
          <a:blip r:embed="rId3"/>
          <a:srcRect/>
          <a:stretch/>
        </p:blipFill>
        <p:spPr>
          <a:xfrm>
            <a:off x="9192490" y="5529082"/>
            <a:ext cx="2008909" cy="1018623"/>
          </a:xfrm>
          <a:prstGeom prst="rect">
            <a:avLst/>
          </a:prstGeom>
        </p:spPr>
      </p:pic>
    </p:spTree>
    <p:extLst>
      <p:ext uri="{BB962C8B-B14F-4D97-AF65-F5344CB8AC3E}">
        <p14:creationId xmlns:p14="http://schemas.microsoft.com/office/powerpoint/2010/main" val="116034966"/>
      </p:ext>
    </p:extLst>
  </p:cSld>
  <p:clrMap bg1="lt1" tx1="dk1" bg2="lt2" tx2="dk2" accent1="accent1" accent2="accent2" accent3="accent3" accent4="accent4" accent5="accent5" accent6="accent6" hlink="hlink" folHlink="folHlink"/>
  <p:sldLayoutIdLst>
    <p:sldLayoutId id="2147483664"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Flowchart: Manual Input 1">
            <a:extLst>
              <a:ext uri="{FF2B5EF4-FFF2-40B4-BE49-F238E27FC236}">
                <a16:creationId xmlns:a16="http://schemas.microsoft.com/office/drawing/2014/main" id="{A35157A6-3B92-6E3B-A60B-D1870363E495}"/>
              </a:ext>
            </a:extLst>
          </p:cNvPr>
          <p:cNvSpPr/>
          <p:nvPr userDrawn="1"/>
        </p:nvSpPr>
        <p:spPr>
          <a:xfrm>
            <a:off x="8936182" y="4932218"/>
            <a:ext cx="2521527" cy="1925782"/>
          </a:xfrm>
          <a:prstGeom prst="flowChartManualInput">
            <a:avLst/>
          </a:prstGeom>
          <a:solidFill>
            <a:srgbClr val="182F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Flowchart: Manual Input 3">
            <a:extLst>
              <a:ext uri="{FF2B5EF4-FFF2-40B4-BE49-F238E27FC236}">
                <a16:creationId xmlns:a16="http://schemas.microsoft.com/office/drawing/2014/main" id="{F2BE7C64-869A-55EA-BCEC-FC5CBB646000}"/>
              </a:ext>
            </a:extLst>
          </p:cNvPr>
          <p:cNvSpPr/>
          <p:nvPr userDrawn="1"/>
        </p:nvSpPr>
        <p:spPr>
          <a:xfrm flipH="1" flipV="1">
            <a:off x="8894618" y="0"/>
            <a:ext cx="2563091" cy="900545"/>
          </a:xfrm>
          <a:prstGeom prst="flowChartManualInput">
            <a:avLst/>
          </a:prstGeom>
          <a:solidFill>
            <a:srgbClr val="BDB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A picture containing text&#10;&#10;Description automatically generated">
            <a:extLst>
              <a:ext uri="{FF2B5EF4-FFF2-40B4-BE49-F238E27FC236}">
                <a16:creationId xmlns:a16="http://schemas.microsoft.com/office/drawing/2014/main" id="{9C0D0F70-5130-7073-E0FA-A0544D21D8B7}"/>
              </a:ext>
            </a:extLst>
          </p:cNvPr>
          <p:cNvPicPr>
            <a:picLocks noChangeAspect="1"/>
          </p:cNvPicPr>
          <p:nvPr userDrawn="1"/>
        </p:nvPicPr>
        <p:blipFill>
          <a:blip r:embed="rId3"/>
          <a:stretch>
            <a:fillRect/>
          </a:stretch>
        </p:blipFill>
        <p:spPr>
          <a:xfrm>
            <a:off x="9192490" y="5529082"/>
            <a:ext cx="2008909" cy="1018624"/>
          </a:xfrm>
          <a:prstGeom prst="rect">
            <a:avLst/>
          </a:prstGeom>
        </p:spPr>
      </p:pic>
    </p:spTree>
    <p:extLst>
      <p:ext uri="{BB962C8B-B14F-4D97-AF65-F5344CB8AC3E}">
        <p14:creationId xmlns:p14="http://schemas.microsoft.com/office/powerpoint/2010/main" val="1471226889"/>
      </p:ext>
    </p:extLst>
  </p:cSld>
  <p:clrMap bg1="lt1" tx1="dk1" bg2="lt2" tx2="dk2" accent1="accent1" accent2="accent2" accent3="accent3" accent4="accent4" accent5="accent5" accent6="accent6" hlink="hlink" folHlink="folHlink"/>
  <p:sldLayoutIdLst>
    <p:sldLayoutId id="2147483668"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Flowchart: Manual Input 1">
            <a:extLst>
              <a:ext uri="{FF2B5EF4-FFF2-40B4-BE49-F238E27FC236}">
                <a16:creationId xmlns:a16="http://schemas.microsoft.com/office/drawing/2014/main" id="{A35157A6-3B92-6E3B-A60B-D1870363E495}"/>
              </a:ext>
            </a:extLst>
          </p:cNvPr>
          <p:cNvSpPr/>
          <p:nvPr userDrawn="1"/>
        </p:nvSpPr>
        <p:spPr>
          <a:xfrm>
            <a:off x="8936182" y="4932218"/>
            <a:ext cx="2521527" cy="1925782"/>
          </a:xfrm>
          <a:prstGeom prst="flowChartManualInput">
            <a:avLst/>
          </a:prstGeom>
          <a:solidFill>
            <a:srgbClr val="182F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A picture containing text&#10;&#10;Description automatically generated">
            <a:extLst>
              <a:ext uri="{FF2B5EF4-FFF2-40B4-BE49-F238E27FC236}">
                <a16:creationId xmlns:a16="http://schemas.microsoft.com/office/drawing/2014/main" id="{9C0D0F70-5130-7073-E0FA-A0544D21D8B7}"/>
              </a:ext>
            </a:extLst>
          </p:cNvPr>
          <p:cNvPicPr>
            <a:picLocks noChangeAspect="1"/>
          </p:cNvPicPr>
          <p:nvPr userDrawn="1"/>
        </p:nvPicPr>
        <p:blipFill>
          <a:blip r:embed="rId3"/>
          <a:stretch>
            <a:fillRect/>
          </a:stretch>
        </p:blipFill>
        <p:spPr>
          <a:xfrm>
            <a:off x="9192490" y="5529082"/>
            <a:ext cx="2008909" cy="1018624"/>
          </a:xfrm>
          <a:prstGeom prst="rect">
            <a:avLst/>
          </a:prstGeom>
        </p:spPr>
      </p:pic>
    </p:spTree>
    <p:extLst>
      <p:ext uri="{BB962C8B-B14F-4D97-AF65-F5344CB8AC3E}">
        <p14:creationId xmlns:p14="http://schemas.microsoft.com/office/powerpoint/2010/main" val="1991804207"/>
      </p:ext>
    </p:extLst>
  </p:cSld>
  <p:clrMap bg1="lt1" tx1="dk1" bg2="lt2" tx2="dk2" accent1="accent1" accent2="accent2" accent3="accent3" accent4="accent4" accent5="accent5" accent6="accent6" hlink="hlink" folHlink="folHlink"/>
  <p:sldLayoutIdLst>
    <p:sldLayoutId id="2147483672"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2" name="Flowchart: Manual Input 1">
            <a:extLst>
              <a:ext uri="{FF2B5EF4-FFF2-40B4-BE49-F238E27FC236}">
                <a16:creationId xmlns:a16="http://schemas.microsoft.com/office/drawing/2014/main" id="{A35157A6-3B92-6E3B-A60B-D1870363E495}"/>
              </a:ext>
            </a:extLst>
          </p:cNvPr>
          <p:cNvSpPr/>
          <p:nvPr userDrawn="1"/>
        </p:nvSpPr>
        <p:spPr>
          <a:xfrm>
            <a:off x="8936182" y="4932218"/>
            <a:ext cx="2521527" cy="1925782"/>
          </a:xfrm>
          <a:prstGeom prst="flowChartManualInpu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Flowchart: Manual Input 3">
            <a:extLst>
              <a:ext uri="{FF2B5EF4-FFF2-40B4-BE49-F238E27FC236}">
                <a16:creationId xmlns:a16="http://schemas.microsoft.com/office/drawing/2014/main" id="{F2BE7C64-869A-55EA-BCEC-FC5CBB646000}"/>
              </a:ext>
            </a:extLst>
          </p:cNvPr>
          <p:cNvSpPr/>
          <p:nvPr userDrawn="1"/>
        </p:nvSpPr>
        <p:spPr>
          <a:xfrm flipH="1" flipV="1">
            <a:off x="8894618" y="0"/>
            <a:ext cx="2563091" cy="900545"/>
          </a:xfrm>
          <a:prstGeom prst="flowChartManualInput">
            <a:avLst/>
          </a:prstGeom>
          <a:solidFill>
            <a:srgbClr val="BDB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a:extLst>
              <a:ext uri="{FF2B5EF4-FFF2-40B4-BE49-F238E27FC236}">
                <a16:creationId xmlns:a16="http://schemas.microsoft.com/office/drawing/2014/main" id="{9C0D0F70-5130-7073-E0FA-A0544D21D8B7}"/>
              </a:ext>
            </a:extLst>
          </p:cNvPr>
          <p:cNvPicPr>
            <a:picLocks noChangeAspect="1"/>
          </p:cNvPicPr>
          <p:nvPr userDrawn="1"/>
        </p:nvPicPr>
        <p:blipFill>
          <a:blip r:embed="rId3"/>
          <a:srcRect/>
          <a:stretch/>
        </p:blipFill>
        <p:spPr>
          <a:xfrm>
            <a:off x="9157855" y="5594257"/>
            <a:ext cx="2098963" cy="1064285"/>
          </a:xfrm>
          <a:prstGeom prst="rect">
            <a:avLst/>
          </a:prstGeom>
        </p:spPr>
      </p:pic>
      <p:sp>
        <p:nvSpPr>
          <p:cNvPr id="3" name="TextBox 2">
            <a:extLst>
              <a:ext uri="{FF2B5EF4-FFF2-40B4-BE49-F238E27FC236}">
                <a16:creationId xmlns:a16="http://schemas.microsoft.com/office/drawing/2014/main" id="{BD3B1E77-20C8-6921-FD0A-9C4835BC5052}"/>
              </a:ext>
            </a:extLst>
          </p:cNvPr>
          <p:cNvSpPr txBox="1"/>
          <p:nvPr userDrawn="1"/>
        </p:nvSpPr>
        <p:spPr>
          <a:xfrm>
            <a:off x="785191" y="715617"/>
            <a:ext cx="4939748" cy="1323439"/>
          </a:xfrm>
          <a:prstGeom prst="rect">
            <a:avLst/>
          </a:prstGeom>
          <a:noFill/>
        </p:spPr>
        <p:txBody>
          <a:bodyPr wrap="square" rtlCol="0">
            <a:spAutoFit/>
          </a:bodyPr>
          <a:lstStyle/>
          <a:p>
            <a:r>
              <a:rPr lang="en-US" sz="4000" err="1">
                <a:solidFill>
                  <a:schemeClr val="tx1"/>
                </a:solidFill>
                <a:latin typeface="Calibri" panose="020F0502020204030204" pitchFamily="34" charset="0"/>
                <a:cs typeface="Calibri" panose="020F0502020204030204" pitchFamily="34" charset="0"/>
              </a:rPr>
              <a:t>Diolch</a:t>
            </a:r>
            <a:endParaRPr lang="en-US" sz="4000">
              <a:solidFill>
                <a:schemeClr val="tx1"/>
              </a:solidFill>
              <a:latin typeface="Calibri" panose="020F0502020204030204" pitchFamily="34" charset="0"/>
              <a:cs typeface="Calibri" panose="020F0502020204030204" pitchFamily="34" charset="0"/>
            </a:endParaRPr>
          </a:p>
          <a:p>
            <a:r>
              <a:rPr lang="en-US" sz="4000">
                <a:solidFill>
                  <a:srgbClr val="BDBCBC"/>
                </a:solidFill>
                <a:latin typeface="Calibri" panose="020F0502020204030204" pitchFamily="34" charset="0"/>
                <a:cs typeface="Calibri" panose="020F0502020204030204" pitchFamily="34" charset="0"/>
              </a:rPr>
              <a:t>Thank you</a:t>
            </a:r>
          </a:p>
        </p:txBody>
      </p:sp>
    </p:spTree>
    <p:extLst>
      <p:ext uri="{BB962C8B-B14F-4D97-AF65-F5344CB8AC3E}">
        <p14:creationId xmlns:p14="http://schemas.microsoft.com/office/powerpoint/2010/main" val="3227225208"/>
      </p:ext>
    </p:extLst>
  </p:cSld>
  <p:clrMap bg1="dk1" tx1="lt1" bg2="dk2" tx2="lt2" accent1="accent1" accent2="accent2" accent3="accent3" accent4="accent4" accent5="accent5" accent6="accent6" hlink="hlink" folHlink="folHlink"/>
  <p:sldLayoutIdLst>
    <p:sldLayoutId id="2147483674" r:id="rId1"/>
  </p:sldLayoutIdLs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pic>
        <p:nvPicPr>
          <p:cNvPr id="5" name="Graphic 4" descr="Speech outline">
            <a:extLst>
              <a:ext uri="{FF2B5EF4-FFF2-40B4-BE49-F238E27FC236}">
                <a16:creationId xmlns:a16="http://schemas.microsoft.com/office/drawing/2014/main" id="{262BB9E8-1114-B233-475F-3F5C1B43E9BB}"/>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5112800" y="1184764"/>
            <a:ext cx="5691189" cy="5508382"/>
          </a:xfrm>
          <a:prstGeom prst="rect">
            <a:avLst/>
          </a:prstGeom>
        </p:spPr>
      </p:pic>
      <p:pic>
        <p:nvPicPr>
          <p:cNvPr id="4" name="Graphic 3" descr="Speech outline">
            <a:extLst>
              <a:ext uri="{FF2B5EF4-FFF2-40B4-BE49-F238E27FC236}">
                <a16:creationId xmlns:a16="http://schemas.microsoft.com/office/drawing/2014/main" id="{01F99F5A-81EA-D3CB-CFED-F1070375F29D}"/>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flipH="1">
            <a:off x="4310059" y="592382"/>
            <a:ext cx="5691189" cy="5508382"/>
          </a:xfrm>
          <a:prstGeom prst="rect">
            <a:avLst/>
          </a:prstGeom>
        </p:spPr>
      </p:pic>
      <p:sp>
        <p:nvSpPr>
          <p:cNvPr id="8" name="Rectangle: Rounded Corners 7">
            <a:extLst>
              <a:ext uri="{FF2B5EF4-FFF2-40B4-BE49-F238E27FC236}">
                <a16:creationId xmlns:a16="http://schemas.microsoft.com/office/drawing/2014/main" id="{E59F8EDC-898A-5E5E-26CB-E7303B1AB80F}"/>
              </a:ext>
            </a:extLst>
          </p:cNvPr>
          <p:cNvSpPr/>
          <p:nvPr userDrawn="1"/>
        </p:nvSpPr>
        <p:spPr>
          <a:xfrm>
            <a:off x="5262559" y="1671638"/>
            <a:ext cx="3786188" cy="2552700"/>
          </a:xfrm>
          <a:prstGeom prst="roundRect">
            <a:avLst>
              <a:gd name="adj" fmla="val 3981"/>
            </a:avLst>
          </a:prstGeom>
          <a:solidFill>
            <a:srgbClr val="4454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Isosceles Triangle 8">
            <a:extLst>
              <a:ext uri="{FF2B5EF4-FFF2-40B4-BE49-F238E27FC236}">
                <a16:creationId xmlns:a16="http://schemas.microsoft.com/office/drawing/2014/main" id="{7A8169DA-60EE-96C7-84E9-0CC227F13E05}"/>
              </a:ext>
            </a:extLst>
          </p:cNvPr>
          <p:cNvSpPr/>
          <p:nvPr userDrawn="1"/>
        </p:nvSpPr>
        <p:spPr>
          <a:xfrm rot="18758583">
            <a:off x="5758225" y="4163230"/>
            <a:ext cx="860558" cy="440768"/>
          </a:xfrm>
          <a:prstGeom prst="triangle">
            <a:avLst>
              <a:gd name="adj" fmla="val 56174"/>
            </a:avLst>
          </a:prstGeom>
          <a:solidFill>
            <a:srgbClr val="4454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 name="Graphic 10" descr="Question Mark with solid fill">
            <a:extLst>
              <a:ext uri="{FF2B5EF4-FFF2-40B4-BE49-F238E27FC236}">
                <a16:creationId xmlns:a16="http://schemas.microsoft.com/office/drawing/2014/main" id="{AD99066F-5B39-8E16-888A-6B7FC5E2BB2C}"/>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6266653" y="2041385"/>
            <a:ext cx="1778000" cy="1778000"/>
          </a:xfrm>
          <a:prstGeom prst="rect">
            <a:avLst/>
          </a:prstGeom>
        </p:spPr>
      </p:pic>
    </p:spTree>
    <p:extLst>
      <p:ext uri="{BB962C8B-B14F-4D97-AF65-F5344CB8AC3E}">
        <p14:creationId xmlns:p14="http://schemas.microsoft.com/office/powerpoint/2010/main" val="2432032963"/>
      </p:ext>
    </p:extLst>
  </p:cSld>
  <p:clrMap bg1="dk1" tx1="lt1" bg2="dk2" tx2="lt2" accent1="accent1" accent2="accent2" accent3="accent3" accent4="accent4" accent5="accent5" accent6="accent6" hlink="hlink" folHlink="folHlink"/>
  <p:sldLayoutIdLst>
    <p:sldLayoutId id="2147483656"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7" Type="http://schemas.openxmlformats.org/officeDocument/2006/relationships/image" Target="../media/image13.png"/><Relationship Id="rId2" Type="http://schemas.openxmlformats.org/officeDocument/2006/relationships/image" Target="../media/image10.png"/><Relationship Id="rId1" Type="http://schemas.openxmlformats.org/officeDocument/2006/relationships/slideLayout" Target="../slideLayouts/slideLayout1.xml"/><Relationship Id="rId6" Type="http://schemas.openxmlformats.org/officeDocument/2006/relationships/image" Target="../media/image12.png"/><Relationship Id="rId5" Type="http://schemas.microsoft.com/office/2007/relationships/hdphoto" Target="../media/hdphoto2.wdp"/><Relationship Id="rId4" Type="http://schemas.openxmlformats.org/officeDocument/2006/relationships/image" Target="../media/image11.png"/></Relationships>
</file>

<file path=ppt/slides/_rels/slide2.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10.png"/><Relationship Id="rId7"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microsoft.com/office/2007/relationships/hdphoto" Target="../media/hdphoto2.wdp"/><Relationship Id="rId5" Type="http://schemas.openxmlformats.org/officeDocument/2006/relationships/image" Target="../media/image11.png"/><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10.png"/><Relationship Id="rId7"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microsoft.com/office/2007/relationships/hdphoto" Target="../media/hdphoto2.wdp"/><Relationship Id="rId5" Type="http://schemas.openxmlformats.org/officeDocument/2006/relationships/image" Target="../media/image11.png"/><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8" Type="http://schemas.openxmlformats.org/officeDocument/2006/relationships/image" Target="../media/image13.png"/><Relationship Id="rId13" Type="http://schemas.microsoft.com/office/2007/relationships/diagramDrawing" Target="../diagrams/drawing1.xml"/><Relationship Id="rId3" Type="http://schemas.openxmlformats.org/officeDocument/2006/relationships/image" Target="../media/image10.png"/><Relationship Id="rId7" Type="http://schemas.openxmlformats.org/officeDocument/2006/relationships/image" Target="../media/image12.png"/><Relationship Id="rId12" Type="http://schemas.openxmlformats.org/officeDocument/2006/relationships/diagramColors" Target="../diagrams/colors1.xml"/><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microsoft.com/office/2007/relationships/hdphoto" Target="../media/hdphoto2.wdp"/><Relationship Id="rId11" Type="http://schemas.openxmlformats.org/officeDocument/2006/relationships/diagramQuickStyle" Target="../diagrams/quickStyle1.xml"/><Relationship Id="rId5" Type="http://schemas.openxmlformats.org/officeDocument/2006/relationships/image" Target="../media/image11.png"/><Relationship Id="rId10" Type="http://schemas.openxmlformats.org/officeDocument/2006/relationships/diagramLayout" Target="../diagrams/layout1.xml"/><Relationship Id="rId4" Type="http://schemas.microsoft.com/office/2007/relationships/hdphoto" Target="../media/hdphoto1.wdp"/><Relationship Id="rId9" Type="http://schemas.openxmlformats.org/officeDocument/2006/relationships/diagramData" Target="../diagrams/data1.xml"/><Relationship Id="rId14" Type="http://schemas.openxmlformats.org/officeDocument/2006/relationships/image" Target="../media/image17.png"/></Relationships>
</file>

<file path=ppt/slides/_rels/slide7.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10.png"/><Relationship Id="rId7"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microsoft.com/office/2007/relationships/hdphoto" Target="../media/hdphoto2.wdp"/><Relationship Id="rId5" Type="http://schemas.openxmlformats.org/officeDocument/2006/relationships/image" Target="../media/image11.png"/><Relationship Id="rId4" Type="http://schemas.microsoft.com/office/2007/relationships/hdphoto" Target="../media/hdphoto1.wdp"/><Relationship Id="rId9" Type="http://schemas.openxmlformats.org/officeDocument/2006/relationships/image" Target="../media/image18.png"/></Relationships>
</file>

<file path=ppt/slides/_rels/slide8.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10.png"/><Relationship Id="rId7"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microsoft.com/office/2007/relationships/hdphoto" Target="../media/hdphoto2.wdp"/><Relationship Id="rId5" Type="http://schemas.openxmlformats.org/officeDocument/2006/relationships/image" Target="../media/image11.png"/><Relationship Id="rId4" Type="http://schemas.microsoft.com/office/2007/relationships/hdphoto" Target="../media/hdphoto1.wdp"/><Relationship Id="rId9" Type="http://schemas.openxmlformats.org/officeDocument/2006/relationships/image" Target="../media/image19.png"/></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10.png"/><Relationship Id="rId7"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microsoft.com/office/2007/relationships/hdphoto" Target="../media/hdphoto2.wdp"/><Relationship Id="rId5" Type="http://schemas.openxmlformats.org/officeDocument/2006/relationships/image" Target="../media/image11.png"/><Relationship Id="rId4" Type="http://schemas.microsoft.com/office/2007/relationships/hdphoto" Target="../media/hdphoto1.wdp"/><Relationship Id="rId9" Type="http://schemas.openxmlformats.org/officeDocument/2006/relationships/image" Target="../media/image21.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00520E0-7984-53BB-CAD4-528B674BB087}"/>
              </a:ext>
            </a:extLst>
          </p:cNvPr>
          <p:cNvSpPr txBox="1"/>
          <p:nvPr/>
        </p:nvSpPr>
        <p:spPr>
          <a:xfrm>
            <a:off x="319104" y="1012954"/>
            <a:ext cx="11607744" cy="5509200"/>
          </a:xfrm>
          <a:prstGeom prst="rect">
            <a:avLst/>
          </a:prstGeom>
          <a:noFill/>
        </p:spPr>
        <p:txBody>
          <a:bodyPr wrap="square" lIns="91440" tIns="45720" rIns="91440" bIns="45720" rtlCol="0" anchor="t">
            <a:spAutoFit/>
          </a:bodyPr>
          <a:lstStyle/>
          <a:p>
            <a:pPr algn="ctr"/>
            <a:r>
              <a:rPr lang="en-GB" sz="4400" b="1" dirty="0" err="1"/>
              <a:t>Bwrdd</a:t>
            </a:r>
            <a:r>
              <a:rPr lang="en-GB" sz="4400" b="1" dirty="0"/>
              <a:t> </a:t>
            </a:r>
            <a:r>
              <a:rPr lang="en-GB" sz="4400" b="1" dirty="0" err="1"/>
              <a:t>Partneriath</a:t>
            </a:r>
            <a:r>
              <a:rPr lang="en-GB" sz="4400" b="1" dirty="0"/>
              <a:t> </a:t>
            </a:r>
            <a:r>
              <a:rPr lang="en-GB" sz="4400" b="1" dirty="0" err="1"/>
              <a:t>Rhanbarthol</a:t>
            </a:r>
            <a:r>
              <a:rPr lang="en-GB" sz="4400" b="1" dirty="0"/>
              <a:t> </a:t>
            </a:r>
            <a:r>
              <a:rPr lang="en-GB" sz="4400" b="1" dirty="0" err="1"/>
              <a:t>Gorllwein</a:t>
            </a:r>
            <a:r>
              <a:rPr lang="en-GB" sz="4400" b="1" dirty="0"/>
              <a:t> Cymru </a:t>
            </a:r>
            <a:r>
              <a:rPr lang="en-GB" sz="4400" b="1" dirty="0" err="1"/>
              <a:t>Cynhadledd</a:t>
            </a:r>
            <a:r>
              <a:rPr lang="en-GB" sz="4400" b="1" dirty="0"/>
              <a:t> Dementia</a:t>
            </a:r>
          </a:p>
          <a:p>
            <a:pPr algn="ctr"/>
            <a:r>
              <a:rPr lang="en-GB" sz="4400" b="1" dirty="0"/>
              <a:t>2025</a:t>
            </a:r>
            <a:endParaRPr lang="en-GB" sz="4400" b="1" dirty="0">
              <a:ea typeface="Calibri"/>
              <a:cs typeface="Calibri"/>
            </a:endParaRPr>
          </a:p>
          <a:p>
            <a:pPr algn="ctr"/>
            <a:endParaRPr lang="en-GB" sz="4400" b="1" dirty="0"/>
          </a:p>
          <a:p>
            <a:pPr algn="ctr"/>
            <a:r>
              <a:rPr lang="en-GB" sz="4400" b="1" dirty="0"/>
              <a:t>West Wales Regional Partnership Board </a:t>
            </a:r>
          </a:p>
          <a:p>
            <a:pPr algn="ctr"/>
            <a:r>
              <a:rPr lang="en-GB" sz="4400" b="1" dirty="0">
                <a:ea typeface="Calibri"/>
                <a:cs typeface="Calibri"/>
              </a:rPr>
              <a:t>Dementia Conference </a:t>
            </a:r>
            <a:endParaRPr lang="en-GB" dirty="0"/>
          </a:p>
          <a:p>
            <a:pPr algn="ctr"/>
            <a:r>
              <a:rPr lang="en-GB" sz="4400" b="1" dirty="0"/>
              <a:t>2025</a:t>
            </a:r>
            <a:endParaRPr lang="en-GB" sz="4400" b="1" dirty="0">
              <a:ea typeface="Calibri"/>
              <a:cs typeface="Calibri"/>
            </a:endParaRPr>
          </a:p>
          <a:p>
            <a:pPr algn="ctr"/>
            <a:endParaRPr lang="en-GB" sz="4400" b="1" dirty="0">
              <a:solidFill>
                <a:srgbClr val="BDBCBC"/>
              </a:solidFill>
              <a:latin typeface="Calibri" panose="020F0502020204030204" pitchFamily="34" charset="0"/>
              <a:cs typeface="Calibri" panose="020F0502020204030204" pitchFamily="34" charset="0"/>
            </a:endParaRPr>
          </a:p>
        </p:txBody>
      </p:sp>
      <p:grpSp>
        <p:nvGrpSpPr>
          <p:cNvPr id="14" name="Group 13">
            <a:extLst>
              <a:ext uri="{FF2B5EF4-FFF2-40B4-BE49-F238E27FC236}">
                <a16:creationId xmlns:a16="http://schemas.microsoft.com/office/drawing/2014/main" id="{F3093C7E-3039-265D-95F5-136BC548555B}"/>
              </a:ext>
            </a:extLst>
          </p:cNvPr>
          <p:cNvGrpSpPr/>
          <p:nvPr/>
        </p:nvGrpSpPr>
        <p:grpSpPr>
          <a:xfrm>
            <a:off x="319104" y="5998029"/>
            <a:ext cx="2271695" cy="558521"/>
            <a:chOff x="417520" y="5466080"/>
            <a:chExt cx="2121080" cy="513527"/>
          </a:xfrm>
        </p:grpSpPr>
        <p:pic>
          <p:nvPicPr>
            <p:cNvPr id="4" name="Picture 6" descr="White Facebook Icon Transparent Background at Vectorified.com ...">
              <a:extLst>
                <a:ext uri="{FF2B5EF4-FFF2-40B4-BE49-F238E27FC236}">
                  <a16:creationId xmlns:a16="http://schemas.microsoft.com/office/drawing/2014/main" id="{E19D375E-0FB1-E5A3-EA25-874FBF7387E6}"/>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10000" b="90000" l="10000" r="90000">
                          <a14:backgroundMark x1="29536" y1="19835" x2="29536" y2="19835"/>
                          <a14:backgroundMark x1="24473" y1="19421" x2="24473" y2="19421"/>
                          <a14:backgroundMark x1="74051" y1="19835" x2="74051" y2="19835"/>
                          <a14:backgroundMark x1="84177" y1="36777" x2="82700" y2="83471"/>
                          <a14:backgroundMark x1="81857" y1="78512" x2="66245" y2="83678"/>
                          <a14:backgroundMark x1="66245" y1="83678" x2="13291" y2="81818"/>
                          <a14:backgroundMark x1="56118" y1="77273" x2="58861" y2="40496"/>
                          <a14:backgroundMark x1="58861" y1="40496" x2="67089" y2="33264"/>
                          <a14:backgroundMark x1="67089" y1="33264" x2="67511" y2="33264"/>
                          <a14:backgroundMark x1="46414" y1="52479" x2="55696" y2="52479"/>
                        </a14:backgroundRemoval>
                      </a14:imgEffect>
                    </a14:imgLayer>
                  </a14:imgProps>
                </a:ext>
                <a:ext uri="{28A0092B-C50C-407E-A947-70E740481C1C}">
                  <a14:useLocalDpi xmlns:a14="http://schemas.microsoft.com/office/drawing/2010/main" val="0"/>
                </a:ext>
              </a:extLst>
            </a:blip>
            <a:srcRect l="17818" t="19476" r="18305" b="21186"/>
            <a:stretch/>
          </p:blipFill>
          <p:spPr bwMode="auto">
            <a:xfrm>
              <a:off x="417520" y="5483225"/>
              <a:ext cx="486720" cy="46166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10" descr="THE NEW INSTAGRAM LOGO WHITE PNG IN 2024 - eDigital Agency">
              <a:extLst>
                <a:ext uri="{FF2B5EF4-FFF2-40B4-BE49-F238E27FC236}">
                  <a16:creationId xmlns:a16="http://schemas.microsoft.com/office/drawing/2014/main" id="{0759791D-3164-1098-02A4-67D3CBA20795}"/>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rcRect l="13532" t="11173" r="12507" b="10054"/>
            <a:stretch/>
          </p:blipFill>
          <p:spPr bwMode="auto">
            <a:xfrm>
              <a:off x="1007185" y="5466080"/>
              <a:ext cx="462651" cy="49276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A white x on a black background&#10;&#10;Description automatically generated">
              <a:extLst>
                <a:ext uri="{FF2B5EF4-FFF2-40B4-BE49-F238E27FC236}">
                  <a16:creationId xmlns:a16="http://schemas.microsoft.com/office/drawing/2014/main" id="{490C4E36-9C10-EFDC-CCE8-8511B1F099BC}"/>
                </a:ext>
              </a:extLst>
            </p:cNvPr>
            <p:cNvPicPr>
              <a:picLocks noChangeAspect="1"/>
            </p:cNvPicPr>
            <p:nvPr/>
          </p:nvPicPr>
          <p:blipFill>
            <a:blip r:embed="rId6"/>
            <a:stretch>
              <a:fillRect/>
            </a:stretch>
          </p:blipFill>
          <p:spPr>
            <a:xfrm>
              <a:off x="1536261" y="5494537"/>
              <a:ext cx="428329" cy="437788"/>
            </a:xfrm>
            <a:prstGeom prst="rect">
              <a:avLst/>
            </a:prstGeom>
          </p:spPr>
        </p:pic>
        <p:pic>
          <p:nvPicPr>
            <p:cNvPr id="13" name="Picture 12">
              <a:extLst>
                <a:ext uri="{FF2B5EF4-FFF2-40B4-BE49-F238E27FC236}">
                  <a16:creationId xmlns:a16="http://schemas.microsoft.com/office/drawing/2014/main" id="{85AACE04-7AEB-C98A-1511-2DFAB90255C6}"/>
                </a:ext>
              </a:extLst>
            </p:cNvPr>
            <p:cNvPicPr>
              <a:picLocks noChangeAspect="1"/>
            </p:cNvPicPr>
            <p:nvPr/>
          </p:nvPicPr>
          <p:blipFill>
            <a:blip r:embed="rId7"/>
            <a:srcRect l="22314" r="21329"/>
            <a:stretch/>
          </p:blipFill>
          <p:spPr>
            <a:xfrm>
              <a:off x="2043464" y="5485406"/>
              <a:ext cx="495136" cy="494201"/>
            </a:xfrm>
            <a:prstGeom prst="rect">
              <a:avLst/>
            </a:prstGeom>
          </p:spPr>
        </p:pic>
      </p:grpSp>
    </p:spTree>
    <p:extLst>
      <p:ext uri="{BB962C8B-B14F-4D97-AF65-F5344CB8AC3E}">
        <p14:creationId xmlns:p14="http://schemas.microsoft.com/office/powerpoint/2010/main" val="28682509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3A36856-64BE-6995-7861-4B330E05469F}"/>
              </a:ext>
            </a:extLst>
          </p:cNvPr>
          <p:cNvSpPr txBox="1">
            <a:spLocks/>
          </p:cNvSpPr>
          <p:nvPr/>
        </p:nvSpPr>
        <p:spPr>
          <a:xfrm>
            <a:off x="2804094" y="3715819"/>
            <a:ext cx="6583814" cy="119236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3600" dirty="0">
                <a:latin typeface="+mn-lt"/>
                <a:cs typeface="Calibri" panose="020F0502020204030204" pitchFamily="34" charset="0"/>
              </a:rPr>
              <a:t>Naomi McDonagh</a:t>
            </a:r>
          </a:p>
          <a:p>
            <a:endParaRPr lang="en-US" sz="5400" dirty="0">
              <a:solidFill>
                <a:srgbClr val="1E2E51"/>
              </a:solidFill>
              <a:latin typeface="Arial Rounded MT Bold" panose="020F0704030504030204" pitchFamily="34" charset="77"/>
            </a:endParaRPr>
          </a:p>
        </p:txBody>
      </p:sp>
      <p:sp>
        <p:nvSpPr>
          <p:cNvPr id="3" name="Title Placeholder 1">
            <a:extLst>
              <a:ext uri="{FF2B5EF4-FFF2-40B4-BE49-F238E27FC236}">
                <a16:creationId xmlns:a16="http://schemas.microsoft.com/office/drawing/2014/main" id="{BA22B6BF-131F-9366-03CB-E88BCC4E7278}"/>
              </a:ext>
            </a:extLst>
          </p:cNvPr>
          <p:cNvSpPr txBox="1">
            <a:spLocks/>
          </p:cNvSpPr>
          <p:nvPr/>
        </p:nvSpPr>
        <p:spPr>
          <a:xfrm>
            <a:off x="6428961" y="59067"/>
            <a:ext cx="5874026" cy="49985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2800">
              <a:solidFill>
                <a:srgbClr val="1E2E51"/>
              </a:solidFill>
              <a:latin typeface="Arial Rounded MT Bold" panose="020F0704030504030204" pitchFamily="34" charset="77"/>
            </a:endParaRPr>
          </a:p>
        </p:txBody>
      </p:sp>
      <p:sp>
        <p:nvSpPr>
          <p:cNvPr id="5" name="TextBox 4">
            <a:extLst>
              <a:ext uri="{FF2B5EF4-FFF2-40B4-BE49-F238E27FC236}">
                <a16:creationId xmlns:a16="http://schemas.microsoft.com/office/drawing/2014/main" id="{4894ECE7-DEA5-EAB7-31DC-10832F4ECD7E}"/>
              </a:ext>
            </a:extLst>
          </p:cNvPr>
          <p:cNvSpPr txBox="1"/>
          <p:nvPr/>
        </p:nvSpPr>
        <p:spPr>
          <a:xfrm>
            <a:off x="6348456" y="4200293"/>
            <a:ext cx="5553613" cy="1323439"/>
          </a:xfrm>
          <a:prstGeom prst="rect">
            <a:avLst/>
          </a:prstGeom>
          <a:noFill/>
        </p:spPr>
        <p:txBody>
          <a:bodyPr wrap="square" rtlCol="0">
            <a:spAutoFit/>
          </a:bodyPr>
          <a:lstStyle/>
          <a:p>
            <a:r>
              <a:rPr lang="en-GB" sz="2000" dirty="0">
                <a:cs typeface="Arial" panose="020B0604020202020204" pitchFamily="34" charset="0"/>
              </a:rPr>
              <a:t>Programme and Change Manager</a:t>
            </a:r>
          </a:p>
          <a:p>
            <a:r>
              <a:rPr lang="en-GB" sz="2000" dirty="0">
                <a:cs typeface="Arial" panose="020B0604020202020204" pitchFamily="34" charset="0"/>
              </a:rPr>
              <a:t>West Wales Regional Partnership Board. </a:t>
            </a:r>
          </a:p>
          <a:p>
            <a:pPr algn="ctr"/>
            <a:endParaRPr lang="en-GB" sz="2000" dirty="0">
              <a:cs typeface="Arial" panose="020B0604020202020204" pitchFamily="34" charset="0"/>
            </a:endParaRPr>
          </a:p>
          <a:p>
            <a:pPr algn="ctr"/>
            <a:endParaRPr lang="en-GB" sz="2000" dirty="0">
              <a:cs typeface="Arial" panose="020B0604020202020204" pitchFamily="34" charset="0"/>
            </a:endParaRPr>
          </a:p>
        </p:txBody>
      </p:sp>
      <p:sp>
        <p:nvSpPr>
          <p:cNvPr id="10" name="TextBox 9">
            <a:extLst>
              <a:ext uri="{FF2B5EF4-FFF2-40B4-BE49-F238E27FC236}">
                <a16:creationId xmlns:a16="http://schemas.microsoft.com/office/drawing/2014/main" id="{232A0B0F-6D6F-B3D3-CF4E-106999C7811D}"/>
              </a:ext>
            </a:extLst>
          </p:cNvPr>
          <p:cNvSpPr txBox="1"/>
          <p:nvPr/>
        </p:nvSpPr>
        <p:spPr>
          <a:xfrm>
            <a:off x="209426" y="4200293"/>
            <a:ext cx="5634120" cy="707886"/>
          </a:xfrm>
          <a:prstGeom prst="rect">
            <a:avLst/>
          </a:prstGeom>
          <a:noFill/>
        </p:spPr>
        <p:txBody>
          <a:bodyPr wrap="square" rtlCol="0">
            <a:spAutoFit/>
          </a:bodyPr>
          <a:lstStyle/>
          <a:p>
            <a:r>
              <a:rPr lang="en-GB" sz="2000" dirty="0" err="1">
                <a:cs typeface="Arial" panose="020B0604020202020204" pitchFamily="34" charset="0"/>
              </a:rPr>
              <a:t>Rheolwr</a:t>
            </a:r>
            <a:r>
              <a:rPr lang="en-GB" sz="2000" dirty="0">
                <a:cs typeface="Arial" panose="020B0604020202020204" pitchFamily="34" charset="0"/>
              </a:rPr>
              <a:t> </a:t>
            </a:r>
            <a:r>
              <a:rPr lang="en-GB" sz="2000" dirty="0" err="1">
                <a:cs typeface="Arial" panose="020B0604020202020204" pitchFamily="34" charset="0"/>
              </a:rPr>
              <a:t>Rhaglen</a:t>
            </a:r>
            <a:r>
              <a:rPr lang="en-GB" sz="2000" dirty="0">
                <a:cs typeface="Arial" panose="020B0604020202020204" pitchFamily="34" charset="0"/>
              </a:rPr>
              <a:t> a </a:t>
            </a:r>
            <a:r>
              <a:rPr lang="en-GB" sz="2000" dirty="0" err="1">
                <a:cs typeface="Arial" panose="020B0604020202020204" pitchFamily="34" charset="0"/>
              </a:rPr>
              <a:t>Newid</a:t>
            </a:r>
            <a:endParaRPr lang="en-GB" sz="2000" dirty="0">
              <a:cs typeface="Arial" panose="020B0604020202020204" pitchFamily="34" charset="0"/>
            </a:endParaRPr>
          </a:p>
          <a:p>
            <a:r>
              <a:rPr lang="en-GB" sz="2000" dirty="0" err="1">
                <a:cs typeface="Arial" panose="020B0604020202020204" pitchFamily="34" charset="0"/>
              </a:rPr>
              <a:t>Bwrdd</a:t>
            </a:r>
            <a:r>
              <a:rPr lang="en-GB" sz="2000" dirty="0">
                <a:cs typeface="Arial" panose="020B0604020202020204" pitchFamily="34" charset="0"/>
              </a:rPr>
              <a:t> </a:t>
            </a:r>
            <a:r>
              <a:rPr lang="en-GB" sz="2000" dirty="0" err="1">
                <a:cs typeface="Arial" panose="020B0604020202020204" pitchFamily="34" charset="0"/>
              </a:rPr>
              <a:t>Partneriaeth</a:t>
            </a:r>
            <a:r>
              <a:rPr lang="en-GB" sz="2000" dirty="0">
                <a:cs typeface="Arial" panose="020B0604020202020204" pitchFamily="34" charset="0"/>
              </a:rPr>
              <a:t> </a:t>
            </a:r>
            <a:r>
              <a:rPr lang="en-GB" sz="2000" dirty="0" err="1">
                <a:cs typeface="Arial" panose="020B0604020202020204" pitchFamily="34" charset="0"/>
              </a:rPr>
              <a:t>Rhanbarthol</a:t>
            </a:r>
            <a:r>
              <a:rPr lang="en-GB" sz="2000" dirty="0">
                <a:cs typeface="Arial" panose="020B0604020202020204" pitchFamily="34" charset="0"/>
              </a:rPr>
              <a:t> </a:t>
            </a:r>
            <a:r>
              <a:rPr lang="en-GB" sz="2000" dirty="0" err="1">
                <a:cs typeface="Arial" panose="020B0604020202020204" pitchFamily="34" charset="0"/>
              </a:rPr>
              <a:t>Gorllewin</a:t>
            </a:r>
            <a:r>
              <a:rPr lang="en-GB" sz="2000" dirty="0">
                <a:cs typeface="Arial" panose="020B0604020202020204" pitchFamily="34" charset="0"/>
              </a:rPr>
              <a:t> Cymru </a:t>
            </a:r>
          </a:p>
        </p:txBody>
      </p:sp>
      <p:grpSp>
        <p:nvGrpSpPr>
          <p:cNvPr id="11" name="Group 10">
            <a:extLst>
              <a:ext uri="{FF2B5EF4-FFF2-40B4-BE49-F238E27FC236}">
                <a16:creationId xmlns:a16="http://schemas.microsoft.com/office/drawing/2014/main" id="{E442577C-A59B-372F-C9D2-605DA6B38677}"/>
              </a:ext>
            </a:extLst>
          </p:cNvPr>
          <p:cNvGrpSpPr/>
          <p:nvPr/>
        </p:nvGrpSpPr>
        <p:grpSpPr>
          <a:xfrm>
            <a:off x="319104" y="5998029"/>
            <a:ext cx="2271695" cy="558521"/>
            <a:chOff x="417520" y="5466080"/>
            <a:chExt cx="2121080" cy="513527"/>
          </a:xfrm>
        </p:grpSpPr>
        <p:pic>
          <p:nvPicPr>
            <p:cNvPr id="12" name="Picture 6" descr="White Facebook Icon Transparent Background at Vectorified.com ...">
              <a:extLst>
                <a:ext uri="{FF2B5EF4-FFF2-40B4-BE49-F238E27FC236}">
                  <a16:creationId xmlns:a16="http://schemas.microsoft.com/office/drawing/2014/main" id="{D74DD8E0-7712-1119-1766-BF66F7E63406}"/>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10000" b="90000" l="10000" r="90000">
                          <a14:backgroundMark x1="29536" y1="19835" x2="29536" y2="19835"/>
                          <a14:backgroundMark x1="24473" y1="19421" x2="24473" y2="19421"/>
                          <a14:backgroundMark x1="74051" y1="19835" x2="74051" y2="19835"/>
                          <a14:backgroundMark x1="84177" y1="36777" x2="82700" y2="83471"/>
                          <a14:backgroundMark x1="81857" y1="78512" x2="66245" y2="83678"/>
                          <a14:backgroundMark x1="66245" y1="83678" x2="13291" y2="81818"/>
                          <a14:backgroundMark x1="56118" y1="77273" x2="58861" y2="40496"/>
                          <a14:backgroundMark x1="58861" y1="40496" x2="67089" y2="33264"/>
                          <a14:backgroundMark x1="67089" y1="33264" x2="67511" y2="33264"/>
                          <a14:backgroundMark x1="46414" y1="52479" x2="55696" y2="52479"/>
                        </a14:backgroundRemoval>
                      </a14:imgEffect>
                    </a14:imgLayer>
                  </a14:imgProps>
                </a:ext>
                <a:ext uri="{28A0092B-C50C-407E-A947-70E740481C1C}">
                  <a14:useLocalDpi xmlns:a14="http://schemas.microsoft.com/office/drawing/2010/main" val="0"/>
                </a:ext>
              </a:extLst>
            </a:blip>
            <a:srcRect l="17818" t="19476" r="18305" b="21186"/>
            <a:stretch/>
          </p:blipFill>
          <p:spPr bwMode="auto">
            <a:xfrm>
              <a:off x="417520" y="5483225"/>
              <a:ext cx="486720" cy="461664"/>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0" descr="THE NEW INSTAGRAM LOGO WHITE PNG IN 2024 - eDigital Agency">
              <a:extLst>
                <a:ext uri="{FF2B5EF4-FFF2-40B4-BE49-F238E27FC236}">
                  <a16:creationId xmlns:a16="http://schemas.microsoft.com/office/drawing/2014/main" id="{0FC048E2-E968-6FB2-5628-A46B52F140FD}"/>
                </a:ext>
              </a:extLst>
            </p:cNvPr>
            <p:cNvPicPr>
              <a:picLocks noChangeAspect="1" noChangeArrowheads="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l="13532" t="11173" r="12507" b="10054"/>
            <a:stretch/>
          </p:blipFill>
          <p:spPr bwMode="auto">
            <a:xfrm>
              <a:off x="1007185" y="5466080"/>
              <a:ext cx="462651" cy="492760"/>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descr="A white x on a black background&#10;&#10;Description automatically generated">
              <a:extLst>
                <a:ext uri="{FF2B5EF4-FFF2-40B4-BE49-F238E27FC236}">
                  <a16:creationId xmlns:a16="http://schemas.microsoft.com/office/drawing/2014/main" id="{3C5FB791-FE12-AD3D-40E0-7931F61C1249}"/>
                </a:ext>
              </a:extLst>
            </p:cNvPr>
            <p:cNvPicPr>
              <a:picLocks noChangeAspect="1"/>
            </p:cNvPicPr>
            <p:nvPr/>
          </p:nvPicPr>
          <p:blipFill>
            <a:blip r:embed="rId7"/>
            <a:stretch>
              <a:fillRect/>
            </a:stretch>
          </p:blipFill>
          <p:spPr>
            <a:xfrm>
              <a:off x="1536261" y="5494537"/>
              <a:ext cx="428329" cy="437788"/>
            </a:xfrm>
            <a:prstGeom prst="rect">
              <a:avLst/>
            </a:prstGeom>
          </p:spPr>
        </p:pic>
        <p:pic>
          <p:nvPicPr>
            <p:cNvPr id="15" name="Picture 14">
              <a:extLst>
                <a:ext uri="{FF2B5EF4-FFF2-40B4-BE49-F238E27FC236}">
                  <a16:creationId xmlns:a16="http://schemas.microsoft.com/office/drawing/2014/main" id="{835DA3EF-D403-C0ED-B68D-519D3B876BDC}"/>
                </a:ext>
              </a:extLst>
            </p:cNvPr>
            <p:cNvPicPr>
              <a:picLocks noChangeAspect="1"/>
            </p:cNvPicPr>
            <p:nvPr/>
          </p:nvPicPr>
          <p:blipFill>
            <a:blip r:embed="rId8"/>
            <a:srcRect l="22314" r="21329"/>
            <a:stretch/>
          </p:blipFill>
          <p:spPr>
            <a:xfrm>
              <a:off x="2043464" y="5485406"/>
              <a:ext cx="495136" cy="494201"/>
            </a:xfrm>
            <a:prstGeom prst="rect">
              <a:avLst/>
            </a:prstGeom>
          </p:spPr>
        </p:pic>
      </p:grpSp>
      <p:sp>
        <p:nvSpPr>
          <p:cNvPr id="6" name="Title Placeholder 1">
            <a:extLst>
              <a:ext uri="{FF2B5EF4-FFF2-40B4-BE49-F238E27FC236}">
                <a16:creationId xmlns:a16="http://schemas.microsoft.com/office/drawing/2014/main" id="{878C55D7-CA04-A1EE-7B62-11684AB3E258}"/>
              </a:ext>
            </a:extLst>
          </p:cNvPr>
          <p:cNvSpPr txBox="1">
            <a:spLocks/>
          </p:cNvSpPr>
          <p:nvPr/>
        </p:nvSpPr>
        <p:spPr>
          <a:xfrm>
            <a:off x="2954174" y="1748617"/>
            <a:ext cx="6583814" cy="14464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5400" dirty="0">
                <a:latin typeface="+mn-lt"/>
                <a:cs typeface="Calibri" panose="020F0502020204030204" pitchFamily="34" charset="0"/>
              </a:rPr>
              <a:t>Overview of the day</a:t>
            </a:r>
          </a:p>
          <a:p>
            <a:endParaRPr lang="en-US" sz="5400" dirty="0">
              <a:solidFill>
                <a:srgbClr val="1E2E51"/>
              </a:solidFill>
              <a:latin typeface="Arial Rounded MT Bold" panose="020F0704030504030204" pitchFamily="34" charset="77"/>
            </a:endParaRPr>
          </a:p>
        </p:txBody>
      </p:sp>
    </p:spTree>
    <p:extLst>
      <p:ext uri="{BB962C8B-B14F-4D97-AF65-F5344CB8AC3E}">
        <p14:creationId xmlns:p14="http://schemas.microsoft.com/office/powerpoint/2010/main" val="42230519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D831548-5959-CD94-467C-DE2BC2B194A6}"/>
              </a:ext>
            </a:extLst>
          </p:cNvPr>
          <p:cNvPicPr>
            <a:picLocks noChangeAspect="1"/>
          </p:cNvPicPr>
          <p:nvPr/>
        </p:nvPicPr>
        <p:blipFill>
          <a:blip r:embed="rId2"/>
          <a:stretch>
            <a:fillRect/>
          </a:stretch>
        </p:blipFill>
        <p:spPr>
          <a:xfrm>
            <a:off x="2700462" y="55266"/>
            <a:ext cx="4763661" cy="6747468"/>
          </a:xfrm>
          <a:prstGeom prst="rect">
            <a:avLst/>
          </a:prstGeom>
        </p:spPr>
      </p:pic>
    </p:spTree>
    <p:extLst>
      <p:ext uri="{BB962C8B-B14F-4D97-AF65-F5344CB8AC3E}">
        <p14:creationId xmlns:p14="http://schemas.microsoft.com/office/powerpoint/2010/main" val="12204501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279601-1FFF-B1E3-08B5-DCACC7A5F365}"/>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B7078AA9-C81A-36A7-6811-F4A81DA06662}"/>
              </a:ext>
            </a:extLst>
          </p:cNvPr>
          <p:cNvPicPr>
            <a:picLocks noChangeAspect="1"/>
          </p:cNvPicPr>
          <p:nvPr/>
        </p:nvPicPr>
        <p:blipFill>
          <a:blip r:embed="rId2"/>
          <a:stretch>
            <a:fillRect/>
          </a:stretch>
        </p:blipFill>
        <p:spPr>
          <a:xfrm>
            <a:off x="2871047" y="92656"/>
            <a:ext cx="4633112" cy="6672688"/>
          </a:xfrm>
          <a:prstGeom prst="rect">
            <a:avLst/>
          </a:prstGeom>
        </p:spPr>
      </p:pic>
    </p:spTree>
    <p:extLst>
      <p:ext uri="{BB962C8B-B14F-4D97-AF65-F5344CB8AC3E}">
        <p14:creationId xmlns:p14="http://schemas.microsoft.com/office/powerpoint/2010/main" val="35575158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3A36856-64BE-6995-7861-4B330E05469F}"/>
              </a:ext>
            </a:extLst>
          </p:cNvPr>
          <p:cNvSpPr txBox="1">
            <a:spLocks/>
          </p:cNvSpPr>
          <p:nvPr/>
        </p:nvSpPr>
        <p:spPr>
          <a:xfrm>
            <a:off x="2900773" y="3234992"/>
            <a:ext cx="5394960" cy="163148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3600" dirty="0">
                <a:latin typeface="+mn-lt"/>
                <a:cs typeface="Calibri"/>
              </a:rPr>
              <a:t>James Severs </a:t>
            </a:r>
            <a:endParaRPr lang="en-US" sz="3600" dirty="0"/>
          </a:p>
        </p:txBody>
      </p:sp>
      <p:sp>
        <p:nvSpPr>
          <p:cNvPr id="3" name="Title Placeholder 1">
            <a:extLst>
              <a:ext uri="{FF2B5EF4-FFF2-40B4-BE49-F238E27FC236}">
                <a16:creationId xmlns:a16="http://schemas.microsoft.com/office/drawing/2014/main" id="{BA22B6BF-131F-9366-03CB-E88BCC4E7278}"/>
              </a:ext>
            </a:extLst>
          </p:cNvPr>
          <p:cNvSpPr txBox="1">
            <a:spLocks/>
          </p:cNvSpPr>
          <p:nvPr/>
        </p:nvSpPr>
        <p:spPr>
          <a:xfrm>
            <a:off x="6428961" y="59067"/>
            <a:ext cx="5874026" cy="49985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2800">
              <a:solidFill>
                <a:srgbClr val="1E2E51"/>
              </a:solidFill>
              <a:latin typeface="Arial Rounded MT Bold" panose="020F0704030504030204" pitchFamily="34" charset="77"/>
            </a:endParaRPr>
          </a:p>
        </p:txBody>
      </p:sp>
      <p:sp>
        <p:nvSpPr>
          <p:cNvPr id="5" name="TextBox 4">
            <a:extLst>
              <a:ext uri="{FF2B5EF4-FFF2-40B4-BE49-F238E27FC236}">
                <a16:creationId xmlns:a16="http://schemas.microsoft.com/office/drawing/2014/main" id="{4894ECE7-DEA5-EAB7-31DC-10832F4ECD7E}"/>
              </a:ext>
            </a:extLst>
          </p:cNvPr>
          <p:cNvSpPr txBox="1"/>
          <p:nvPr/>
        </p:nvSpPr>
        <p:spPr>
          <a:xfrm>
            <a:off x="6428961" y="4325438"/>
            <a:ext cx="5019114" cy="707886"/>
          </a:xfrm>
          <a:prstGeom prst="rect">
            <a:avLst/>
          </a:prstGeom>
          <a:noFill/>
        </p:spPr>
        <p:txBody>
          <a:bodyPr wrap="square" rtlCol="0">
            <a:spAutoFit/>
          </a:bodyPr>
          <a:lstStyle/>
          <a:p>
            <a:r>
              <a:rPr lang="en-GB" sz="2000" dirty="0">
                <a:cs typeface="Arial" panose="020B0604020202020204" pitchFamily="34" charset="0"/>
              </a:rPr>
              <a:t>Executive Director of Allied Health Professions and Health Science</a:t>
            </a:r>
          </a:p>
        </p:txBody>
      </p:sp>
      <p:sp>
        <p:nvSpPr>
          <p:cNvPr id="10" name="TextBox 9">
            <a:extLst>
              <a:ext uri="{FF2B5EF4-FFF2-40B4-BE49-F238E27FC236}">
                <a16:creationId xmlns:a16="http://schemas.microsoft.com/office/drawing/2014/main" id="{E8951CA0-6007-A278-7A16-E767984D054B}"/>
              </a:ext>
            </a:extLst>
          </p:cNvPr>
          <p:cNvSpPr txBox="1"/>
          <p:nvPr/>
        </p:nvSpPr>
        <p:spPr>
          <a:xfrm>
            <a:off x="510088" y="4325438"/>
            <a:ext cx="5019114" cy="707886"/>
          </a:xfrm>
          <a:prstGeom prst="rect">
            <a:avLst/>
          </a:prstGeom>
          <a:noFill/>
        </p:spPr>
        <p:txBody>
          <a:bodyPr wrap="square" lIns="91440" tIns="45720" rIns="91440" bIns="45720" rtlCol="0" anchor="t">
            <a:spAutoFit/>
          </a:bodyPr>
          <a:lstStyle/>
          <a:p>
            <a:r>
              <a:rPr lang="en-GB" sz="2000" dirty="0" err="1">
                <a:solidFill>
                  <a:srgbClr val="FFFFFF"/>
                </a:solidFill>
                <a:latin typeface="Calibri"/>
                <a:ea typeface="Calibri"/>
                <a:cs typeface="Calibri"/>
              </a:rPr>
              <a:t>Cyfarwyddwr</a:t>
            </a:r>
            <a:r>
              <a:rPr lang="en-GB" sz="2000" dirty="0">
                <a:solidFill>
                  <a:srgbClr val="FFFFFF"/>
                </a:solidFill>
                <a:latin typeface="Calibri"/>
                <a:ea typeface="Calibri"/>
                <a:cs typeface="Calibri"/>
              </a:rPr>
              <a:t> </a:t>
            </a:r>
            <a:r>
              <a:rPr lang="en-GB" sz="2000" dirty="0" err="1">
                <a:solidFill>
                  <a:srgbClr val="FFFFFF"/>
                </a:solidFill>
                <a:latin typeface="Calibri"/>
                <a:ea typeface="Calibri"/>
                <a:cs typeface="Calibri"/>
              </a:rPr>
              <a:t>Gweithredol</a:t>
            </a:r>
            <a:r>
              <a:rPr lang="en-GB" sz="2000" dirty="0">
                <a:solidFill>
                  <a:srgbClr val="FFFFFF"/>
                </a:solidFill>
                <a:latin typeface="Calibri"/>
                <a:ea typeface="Calibri"/>
                <a:cs typeface="Calibri"/>
              </a:rPr>
              <a:t> </a:t>
            </a:r>
            <a:r>
              <a:rPr lang="en-GB" sz="2000" dirty="0" err="1">
                <a:solidFill>
                  <a:srgbClr val="FFFFFF"/>
                </a:solidFill>
                <a:latin typeface="Calibri"/>
                <a:ea typeface="Calibri"/>
                <a:cs typeface="Calibri"/>
              </a:rPr>
              <a:t>Proffesiynau</a:t>
            </a:r>
            <a:r>
              <a:rPr lang="en-GB" sz="2000" dirty="0">
                <a:solidFill>
                  <a:srgbClr val="FFFFFF"/>
                </a:solidFill>
                <a:latin typeface="Calibri"/>
                <a:ea typeface="Calibri"/>
                <a:cs typeface="Calibri"/>
              </a:rPr>
              <a:t> </a:t>
            </a:r>
            <a:r>
              <a:rPr lang="en-GB" sz="2000" dirty="0" err="1">
                <a:solidFill>
                  <a:srgbClr val="FFFFFF"/>
                </a:solidFill>
                <a:latin typeface="Calibri"/>
                <a:ea typeface="Calibri"/>
                <a:cs typeface="Calibri"/>
              </a:rPr>
              <a:t>Perthynol</a:t>
            </a:r>
            <a:r>
              <a:rPr lang="en-GB" sz="2000" dirty="0">
                <a:solidFill>
                  <a:srgbClr val="FFFFFF"/>
                </a:solidFill>
                <a:latin typeface="Calibri"/>
                <a:ea typeface="Calibri"/>
                <a:cs typeface="Calibri"/>
              </a:rPr>
              <a:t> </a:t>
            </a:r>
            <a:r>
              <a:rPr lang="en-GB" sz="2000" dirty="0" err="1">
                <a:solidFill>
                  <a:srgbClr val="FFFFFF"/>
                </a:solidFill>
                <a:latin typeface="Calibri"/>
                <a:ea typeface="Calibri"/>
                <a:cs typeface="Calibri"/>
              </a:rPr>
              <a:t>i</a:t>
            </a:r>
            <a:r>
              <a:rPr lang="en-GB" sz="2000" dirty="0">
                <a:solidFill>
                  <a:srgbClr val="FFFFFF"/>
                </a:solidFill>
                <a:latin typeface="Calibri"/>
                <a:ea typeface="Calibri"/>
                <a:cs typeface="Calibri"/>
              </a:rPr>
              <a:t> </a:t>
            </a:r>
            <a:r>
              <a:rPr lang="en-GB" sz="2000" dirty="0" err="1">
                <a:solidFill>
                  <a:srgbClr val="FFFFFF"/>
                </a:solidFill>
                <a:latin typeface="Calibri"/>
                <a:ea typeface="Calibri"/>
                <a:cs typeface="Calibri"/>
              </a:rPr>
              <a:t>lechyd</a:t>
            </a:r>
            <a:r>
              <a:rPr lang="en-GB" sz="2000" dirty="0">
                <a:solidFill>
                  <a:srgbClr val="FFFFFF"/>
                </a:solidFill>
                <a:latin typeface="Calibri"/>
                <a:ea typeface="Calibri"/>
                <a:cs typeface="Calibri"/>
              </a:rPr>
              <a:t> a </a:t>
            </a:r>
            <a:r>
              <a:rPr lang="en-GB" sz="2000" dirty="0" err="1">
                <a:solidFill>
                  <a:srgbClr val="FFFFFF"/>
                </a:solidFill>
                <a:latin typeface="Calibri"/>
                <a:ea typeface="Calibri"/>
                <a:cs typeface="Calibri"/>
              </a:rPr>
              <a:t>Gwyddor</a:t>
            </a:r>
            <a:r>
              <a:rPr lang="en-GB" sz="2000" dirty="0">
                <a:solidFill>
                  <a:srgbClr val="FFFFFF"/>
                </a:solidFill>
                <a:latin typeface="Calibri"/>
                <a:ea typeface="Calibri"/>
                <a:cs typeface="Calibri"/>
              </a:rPr>
              <a:t> Iechyd </a:t>
            </a:r>
            <a:endParaRPr lang="en-GB" sz="2000" dirty="0">
              <a:ea typeface="Calibri"/>
              <a:cs typeface="Calibri"/>
            </a:endParaRPr>
          </a:p>
        </p:txBody>
      </p:sp>
      <p:grpSp>
        <p:nvGrpSpPr>
          <p:cNvPr id="11" name="Group 10">
            <a:extLst>
              <a:ext uri="{FF2B5EF4-FFF2-40B4-BE49-F238E27FC236}">
                <a16:creationId xmlns:a16="http://schemas.microsoft.com/office/drawing/2014/main" id="{7FC81F75-FB7D-F221-40FE-8137220B60AB}"/>
              </a:ext>
            </a:extLst>
          </p:cNvPr>
          <p:cNvGrpSpPr/>
          <p:nvPr/>
        </p:nvGrpSpPr>
        <p:grpSpPr>
          <a:xfrm>
            <a:off x="319104" y="5998029"/>
            <a:ext cx="2271695" cy="558521"/>
            <a:chOff x="417520" y="5466080"/>
            <a:chExt cx="2121080" cy="513527"/>
          </a:xfrm>
        </p:grpSpPr>
        <p:pic>
          <p:nvPicPr>
            <p:cNvPr id="12" name="Picture 6" descr="White Facebook Icon Transparent Background at Vectorified.com ...">
              <a:extLst>
                <a:ext uri="{FF2B5EF4-FFF2-40B4-BE49-F238E27FC236}">
                  <a16:creationId xmlns:a16="http://schemas.microsoft.com/office/drawing/2014/main" id="{C79380F0-92D3-89D7-CFDA-4C5FCB869A2D}"/>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10000" b="90000" l="10000" r="90000">
                          <a14:backgroundMark x1="29536" y1="19835" x2="29536" y2="19835"/>
                          <a14:backgroundMark x1="24473" y1="19421" x2="24473" y2="19421"/>
                          <a14:backgroundMark x1="74051" y1="19835" x2="74051" y2="19835"/>
                          <a14:backgroundMark x1="84177" y1="36777" x2="82700" y2="83471"/>
                          <a14:backgroundMark x1="81857" y1="78512" x2="66245" y2="83678"/>
                          <a14:backgroundMark x1="66245" y1="83678" x2="13291" y2="81818"/>
                          <a14:backgroundMark x1="56118" y1="77273" x2="58861" y2="40496"/>
                          <a14:backgroundMark x1="58861" y1="40496" x2="67089" y2="33264"/>
                          <a14:backgroundMark x1="67089" y1="33264" x2="67511" y2="33264"/>
                          <a14:backgroundMark x1="46414" y1="52479" x2="55696" y2="52479"/>
                        </a14:backgroundRemoval>
                      </a14:imgEffect>
                    </a14:imgLayer>
                  </a14:imgProps>
                </a:ext>
                <a:ext uri="{28A0092B-C50C-407E-A947-70E740481C1C}">
                  <a14:useLocalDpi xmlns:a14="http://schemas.microsoft.com/office/drawing/2010/main" val="0"/>
                </a:ext>
              </a:extLst>
            </a:blip>
            <a:srcRect l="17818" t="19476" r="18305" b="21186"/>
            <a:stretch/>
          </p:blipFill>
          <p:spPr bwMode="auto">
            <a:xfrm>
              <a:off x="417520" y="5483225"/>
              <a:ext cx="486720" cy="461664"/>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0" descr="THE NEW INSTAGRAM LOGO WHITE PNG IN 2024 - eDigital Agency">
              <a:extLst>
                <a:ext uri="{FF2B5EF4-FFF2-40B4-BE49-F238E27FC236}">
                  <a16:creationId xmlns:a16="http://schemas.microsoft.com/office/drawing/2014/main" id="{02D0FA51-6775-6157-8C85-34364B35C835}"/>
                </a:ext>
              </a:extLst>
            </p:cNvPr>
            <p:cNvPicPr>
              <a:picLocks noChangeAspect="1" noChangeArrowheads="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l="13532" t="11173" r="12507" b="10054"/>
            <a:stretch/>
          </p:blipFill>
          <p:spPr bwMode="auto">
            <a:xfrm>
              <a:off x="1007185" y="5466080"/>
              <a:ext cx="462651" cy="492760"/>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descr="A white x on a black background&#10;&#10;Description automatically generated">
              <a:extLst>
                <a:ext uri="{FF2B5EF4-FFF2-40B4-BE49-F238E27FC236}">
                  <a16:creationId xmlns:a16="http://schemas.microsoft.com/office/drawing/2014/main" id="{78C8BC95-AFFA-6109-B0E1-DA46D5116B19}"/>
                </a:ext>
              </a:extLst>
            </p:cNvPr>
            <p:cNvPicPr>
              <a:picLocks noChangeAspect="1"/>
            </p:cNvPicPr>
            <p:nvPr/>
          </p:nvPicPr>
          <p:blipFill>
            <a:blip r:embed="rId7"/>
            <a:stretch>
              <a:fillRect/>
            </a:stretch>
          </p:blipFill>
          <p:spPr>
            <a:xfrm>
              <a:off x="1536261" y="5494537"/>
              <a:ext cx="428329" cy="437788"/>
            </a:xfrm>
            <a:prstGeom prst="rect">
              <a:avLst/>
            </a:prstGeom>
          </p:spPr>
        </p:pic>
        <p:pic>
          <p:nvPicPr>
            <p:cNvPr id="15" name="Picture 14">
              <a:extLst>
                <a:ext uri="{FF2B5EF4-FFF2-40B4-BE49-F238E27FC236}">
                  <a16:creationId xmlns:a16="http://schemas.microsoft.com/office/drawing/2014/main" id="{3863A1C9-3241-817A-B64D-BC7FC5BF325B}"/>
                </a:ext>
              </a:extLst>
            </p:cNvPr>
            <p:cNvPicPr>
              <a:picLocks noChangeAspect="1"/>
            </p:cNvPicPr>
            <p:nvPr/>
          </p:nvPicPr>
          <p:blipFill>
            <a:blip r:embed="rId8"/>
            <a:srcRect l="22314" r="21329"/>
            <a:stretch/>
          </p:blipFill>
          <p:spPr>
            <a:xfrm>
              <a:off x="2043464" y="5485406"/>
              <a:ext cx="495136" cy="494201"/>
            </a:xfrm>
            <a:prstGeom prst="rect">
              <a:avLst/>
            </a:prstGeom>
          </p:spPr>
        </p:pic>
      </p:grpSp>
      <p:sp>
        <p:nvSpPr>
          <p:cNvPr id="4" name="Title Placeholder 1">
            <a:extLst>
              <a:ext uri="{FF2B5EF4-FFF2-40B4-BE49-F238E27FC236}">
                <a16:creationId xmlns:a16="http://schemas.microsoft.com/office/drawing/2014/main" id="{98CB2576-993A-2C80-6D93-282B483D57AC}"/>
              </a:ext>
            </a:extLst>
          </p:cNvPr>
          <p:cNvSpPr txBox="1">
            <a:spLocks/>
          </p:cNvSpPr>
          <p:nvPr/>
        </p:nvSpPr>
        <p:spPr>
          <a:xfrm>
            <a:off x="1655064" y="1384856"/>
            <a:ext cx="9125712" cy="163148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5400" dirty="0">
                <a:latin typeface="+mn-lt"/>
                <a:cs typeface="Calibri"/>
              </a:rPr>
              <a:t>An introduction to the Regional Dementia Wellbeing Service</a:t>
            </a:r>
            <a:endParaRPr lang="en-US" dirty="0"/>
          </a:p>
        </p:txBody>
      </p:sp>
    </p:spTree>
    <p:extLst>
      <p:ext uri="{BB962C8B-B14F-4D97-AF65-F5344CB8AC3E}">
        <p14:creationId xmlns:p14="http://schemas.microsoft.com/office/powerpoint/2010/main" val="20710658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5B91AE-6231-084A-156C-B32F3DDF0798}"/>
            </a:ext>
          </a:extLst>
        </p:cNvPr>
        <p:cNvGrpSpPr/>
        <p:nvPr/>
      </p:nvGrpSpPr>
      <p:grpSpPr>
        <a:xfrm>
          <a:off x="0" y="0"/>
          <a:ext cx="0" cy="0"/>
          <a:chOff x="0" y="0"/>
          <a:chExt cx="0" cy="0"/>
        </a:xfrm>
      </p:grpSpPr>
      <p:sp>
        <p:nvSpPr>
          <p:cNvPr id="3" name="Title Placeholder 1">
            <a:extLst>
              <a:ext uri="{FF2B5EF4-FFF2-40B4-BE49-F238E27FC236}">
                <a16:creationId xmlns:a16="http://schemas.microsoft.com/office/drawing/2014/main" id="{426E1DC7-BE1D-A1D3-8DA0-2A1ED96FC8E2}"/>
              </a:ext>
            </a:extLst>
          </p:cNvPr>
          <p:cNvSpPr txBox="1">
            <a:spLocks/>
          </p:cNvSpPr>
          <p:nvPr/>
        </p:nvSpPr>
        <p:spPr>
          <a:xfrm>
            <a:off x="6428961" y="59067"/>
            <a:ext cx="5874026" cy="49985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2800">
              <a:solidFill>
                <a:srgbClr val="1E2E51"/>
              </a:solidFill>
              <a:latin typeface="Arial Rounded MT Bold" panose="020F0704030504030204" pitchFamily="34" charset="77"/>
            </a:endParaRPr>
          </a:p>
        </p:txBody>
      </p:sp>
      <p:grpSp>
        <p:nvGrpSpPr>
          <p:cNvPr id="4" name="Group 3">
            <a:extLst>
              <a:ext uri="{FF2B5EF4-FFF2-40B4-BE49-F238E27FC236}">
                <a16:creationId xmlns:a16="http://schemas.microsoft.com/office/drawing/2014/main" id="{0D6618D8-E8C3-5A48-F5C4-8B4933C9473C}"/>
              </a:ext>
            </a:extLst>
          </p:cNvPr>
          <p:cNvGrpSpPr/>
          <p:nvPr/>
        </p:nvGrpSpPr>
        <p:grpSpPr>
          <a:xfrm>
            <a:off x="219322" y="704088"/>
            <a:ext cx="10716903" cy="4117785"/>
            <a:chOff x="3699651" y="1961442"/>
            <a:chExt cx="5289972" cy="2965961"/>
          </a:xfrm>
        </p:grpSpPr>
        <p:sp>
          <p:nvSpPr>
            <p:cNvPr id="2" name="Title Placeholder 1">
              <a:extLst>
                <a:ext uri="{FF2B5EF4-FFF2-40B4-BE49-F238E27FC236}">
                  <a16:creationId xmlns:a16="http://schemas.microsoft.com/office/drawing/2014/main" id="{EB2688C2-7B2D-3A31-5592-5CE6B38240D0}"/>
                </a:ext>
              </a:extLst>
            </p:cNvPr>
            <p:cNvSpPr txBox="1">
              <a:spLocks/>
            </p:cNvSpPr>
            <p:nvPr/>
          </p:nvSpPr>
          <p:spPr>
            <a:xfrm>
              <a:off x="3699651" y="1961442"/>
              <a:ext cx="5092551" cy="679397"/>
            </a:xfrm>
            <a:prstGeom prst="rect">
              <a:avLst/>
            </a:prstGeom>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5400" dirty="0">
                  <a:latin typeface="+mn-lt"/>
                  <a:cs typeface="Calibri" panose="020F0502020204030204" pitchFamily="34" charset="0"/>
                </a:rPr>
                <a:t>Realising Dementia as everyone’s business</a:t>
              </a:r>
            </a:p>
          </p:txBody>
        </p:sp>
        <p:sp>
          <p:nvSpPr>
            <p:cNvPr id="5" name="TextBox 4">
              <a:extLst>
                <a:ext uri="{FF2B5EF4-FFF2-40B4-BE49-F238E27FC236}">
                  <a16:creationId xmlns:a16="http://schemas.microsoft.com/office/drawing/2014/main" id="{BCF7E907-0C5B-B5C5-8019-E3574150A59F}"/>
                </a:ext>
              </a:extLst>
            </p:cNvPr>
            <p:cNvSpPr txBox="1"/>
            <p:nvPr/>
          </p:nvSpPr>
          <p:spPr>
            <a:xfrm>
              <a:off x="3938870" y="2865728"/>
              <a:ext cx="5050753" cy="2061675"/>
            </a:xfrm>
            <a:prstGeom prst="rect">
              <a:avLst/>
            </a:prstGeom>
            <a:noFill/>
          </p:spPr>
          <p:txBody>
            <a:bodyPr wrap="square" rtlCol="0">
              <a:spAutoFit/>
            </a:bodyPr>
            <a:lstStyle/>
            <a:p>
              <a:endParaRPr lang="en-GB" dirty="0">
                <a:cs typeface="Arial" panose="020B0604020202020204" pitchFamily="34" charset="0"/>
              </a:endParaRPr>
            </a:p>
            <a:p>
              <a:endParaRPr lang="en-GB" dirty="0">
                <a:cs typeface="Arial" panose="020B0604020202020204" pitchFamily="34" charset="0"/>
              </a:endParaRPr>
            </a:p>
            <a:p>
              <a:endParaRPr lang="en-GB" dirty="0">
                <a:cs typeface="Arial" panose="020B0604020202020204" pitchFamily="34" charset="0"/>
              </a:endParaRPr>
            </a:p>
            <a:p>
              <a:endParaRPr lang="en-GB" dirty="0">
                <a:cs typeface="Arial" panose="020B0604020202020204" pitchFamily="34" charset="0"/>
              </a:endParaRPr>
            </a:p>
            <a:p>
              <a:endParaRPr lang="en-GB" dirty="0">
                <a:cs typeface="Arial" panose="020B0604020202020204" pitchFamily="34" charset="0"/>
              </a:endParaRPr>
            </a:p>
            <a:p>
              <a:endParaRPr lang="en-GB" dirty="0">
                <a:cs typeface="Arial" panose="020B0604020202020204" pitchFamily="34" charset="0"/>
              </a:endParaRPr>
            </a:p>
            <a:p>
              <a:endParaRPr lang="en-GB" dirty="0">
                <a:cs typeface="Arial" panose="020B0604020202020204" pitchFamily="34" charset="0"/>
              </a:endParaRPr>
            </a:p>
            <a:p>
              <a:endParaRPr lang="en-GB" dirty="0">
                <a:cs typeface="Arial" panose="020B0604020202020204" pitchFamily="34" charset="0"/>
              </a:endParaRPr>
            </a:p>
            <a:p>
              <a:endParaRPr lang="en-GB" dirty="0">
                <a:cs typeface="Arial" panose="020B0604020202020204" pitchFamily="34" charset="0"/>
              </a:endParaRPr>
            </a:p>
            <a:p>
              <a:endParaRPr lang="en-GB" dirty="0">
                <a:cs typeface="Arial" panose="020B0604020202020204" pitchFamily="34" charset="0"/>
              </a:endParaRPr>
            </a:p>
          </p:txBody>
        </p:sp>
      </p:grpSp>
      <p:grpSp>
        <p:nvGrpSpPr>
          <p:cNvPr id="14" name="Group 13">
            <a:extLst>
              <a:ext uri="{FF2B5EF4-FFF2-40B4-BE49-F238E27FC236}">
                <a16:creationId xmlns:a16="http://schemas.microsoft.com/office/drawing/2014/main" id="{58086738-F303-61A2-D8B4-67F612942CB9}"/>
              </a:ext>
            </a:extLst>
          </p:cNvPr>
          <p:cNvGrpSpPr/>
          <p:nvPr/>
        </p:nvGrpSpPr>
        <p:grpSpPr>
          <a:xfrm>
            <a:off x="255562" y="5988664"/>
            <a:ext cx="2271695" cy="558521"/>
            <a:chOff x="417520" y="5466080"/>
            <a:chExt cx="2121080" cy="513527"/>
          </a:xfrm>
        </p:grpSpPr>
        <p:pic>
          <p:nvPicPr>
            <p:cNvPr id="15" name="Picture 6" descr="White Facebook Icon Transparent Background at Vectorified.com ...">
              <a:extLst>
                <a:ext uri="{FF2B5EF4-FFF2-40B4-BE49-F238E27FC236}">
                  <a16:creationId xmlns:a16="http://schemas.microsoft.com/office/drawing/2014/main" id="{ADFCADDC-4854-186C-2559-A76328E0F40C}"/>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10000" b="90000" l="10000" r="90000">
                          <a14:backgroundMark x1="29536" y1="19835" x2="29536" y2="19835"/>
                          <a14:backgroundMark x1="24473" y1="19421" x2="24473" y2="19421"/>
                          <a14:backgroundMark x1="74051" y1="19835" x2="74051" y2="19835"/>
                          <a14:backgroundMark x1="84177" y1="36777" x2="82700" y2="83471"/>
                          <a14:backgroundMark x1="81857" y1="78512" x2="66245" y2="83678"/>
                          <a14:backgroundMark x1="66245" y1="83678" x2="13291" y2="81818"/>
                          <a14:backgroundMark x1="56118" y1="77273" x2="58861" y2="40496"/>
                          <a14:backgroundMark x1="58861" y1="40496" x2="67089" y2="33264"/>
                          <a14:backgroundMark x1="67089" y1="33264" x2="67511" y2="33264"/>
                          <a14:backgroundMark x1="46414" y1="52479" x2="55696" y2="52479"/>
                        </a14:backgroundRemoval>
                      </a14:imgEffect>
                    </a14:imgLayer>
                  </a14:imgProps>
                </a:ext>
                <a:ext uri="{28A0092B-C50C-407E-A947-70E740481C1C}">
                  <a14:useLocalDpi xmlns:a14="http://schemas.microsoft.com/office/drawing/2010/main" val="0"/>
                </a:ext>
              </a:extLst>
            </a:blip>
            <a:srcRect l="17818" t="19476" r="18305" b="21186"/>
            <a:stretch/>
          </p:blipFill>
          <p:spPr bwMode="auto">
            <a:xfrm>
              <a:off x="417520" y="5483225"/>
              <a:ext cx="486720" cy="461664"/>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0" descr="THE NEW INSTAGRAM LOGO WHITE PNG IN 2024 - eDigital Agency">
              <a:extLst>
                <a:ext uri="{FF2B5EF4-FFF2-40B4-BE49-F238E27FC236}">
                  <a16:creationId xmlns:a16="http://schemas.microsoft.com/office/drawing/2014/main" id="{9101AE92-99BE-A0A1-73A1-05D1905045C2}"/>
                </a:ext>
              </a:extLst>
            </p:cNvPr>
            <p:cNvPicPr>
              <a:picLocks noChangeAspect="1" noChangeArrowheads="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l="13532" t="11173" r="12507" b="10054"/>
            <a:stretch/>
          </p:blipFill>
          <p:spPr bwMode="auto">
            <a:xfrm>
              <a:off x="1007185" y="5466080"/>
              <a:ext cx="462651" cy="492760"/>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descr="A white x on a black background&#10;&#10;Description automatically generated">
              <a:extLst>
                <a:ext uri="{FF2B5EF4-FFF2-40B4-BE49-F238E27FC236}">
                  <a16:creationId xmlns:a16="http://schemas.microsoft.com/office/drawing/2014/main" id="{2D909DB4-E1FB-93B3-FF54-ED0FD0FD0E15}"/>
                </a:ext>
              </a:extLst>
            </p:cNvPr>
            <p:cNvPicPr>
              <a:picLocks noChangeAspect="1"/>
            </p:cNvPicPr>
            <p:nvPr/>
          </p:nvPicPr>
          <p:blipFill>
            <a:blip r:embed="rId7"/>
            <a:stretch>
              <a:fillRect/>
            </a:stretch>
          </p:blipFill>
          <p:spPr>
            <a:xfrm>
              <a:off x="1536261" y="5494537"/>
              <a:ext cx="428329" cy="437788"/>
            </a:xfrm>
            <a:prstGeom prst="rect">
              <a:avLst/>
            </a:prstGeom>
          </p:spPr>
        </p:pic>
        <p:pic>
          <p:nvPicPr>
            <p:cNvPr id="18" name="Picture 17">
              <a:extLst>
                <a:ext uri="{FF2B5EF4-FFF2-40B4-BE49-F238E27FC236}">
                  <a16:creationId xmlns:a16="http://schemas.microsoft.com/office/drawing/2014/main" id="{F01CF50D-17D8-AF80-7215-8FAA72DC9160}"/>
                </a:ext>
              </a:extLst>
            </p:cNvPr>
            <p:cNvPicPr>
              <a:picLocks noChangeAspect="1"/>
            </p:cNvPicPr>
            <p:nvPr/>
          </p:nvPicPr>
          <p:blipFill>
            <a:blip r:embed="rId8"/>
            <a:srcRect l="22314" r="21329"/>
            <a:stretch/>
          </p:blipFill>
          <p:spPr>
            <a:xfrm>
              <a:off x="2043464" y="5485406"/>
              <a:ext cx="495136" cy="494201"/>
            </a:xfrm>
            <a:prstGeom prst="rect">
              <a:avLst/>
            </a:prstGeom>
          </p:spPr>
        </p:pic>
      </p:grpSp>
      <p:graphicFrame>
        <p:nvGraphicFramePr>
          <p:cNvPr id="6" name="Diagram 5">
            <a:extLst>
              <a:ext uri="{FF2B5EF4-FFF2-40B4-BE49-F238E27FC236}">
                <a16:creationId xmlns:a16="http://schemas.microsoft.com/office/drawing/2014/main" id="{B862F530-43C0-3F0B-0006-041EF721B498}"/>
              </a:ext>
            </a:extLst>
          </p:cNvPr>
          <p:cNvGraphicFramePr/>
          <p:nvPr>
            <p:extLst>
              <p:ext uri="{D42A27DB-BD31-4B8C-83A1-F6EECF244321}">
                <p14:modId xmlns:p14="http://schemas.microsoft.com/office/powerpoint/2010/main" val="2234977041"/>
              </p:ext>
            </p:extLst>
          </p:nvPr>
        </p:nvGraphicFramePr>
        <p:xfrm>
          <a:off x="2047171" y="1617160"/>
          <a:ext cx="7938077" cy="4555040"/>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pic>
        <p:nvPicPr>
          <p:cNvPr id="8" name="Picture 7">
            <a:extLst>
              <a:ext uri="{FF2B5EF4-FFF2-40B4-BE49-F238E27FC236}">
                <a16:creationId xmlns:a16="http://schemas.microsoft.com/office/drawing/2014/main" id="{A951EDD0-C569-1299-FB76-0ACE0D919B7D}"/>
              </a:ext>
            </a:extLst>
          </p:cNvPr>
          <p:cNvPicPr>
            <a:picLocks noChangeAspect="1"/>
          </p:cNvPicPr>
          <p:nvPr/>
        </p:nvPicPr>
        <p:blipFill>
          <a:blip r:embed="rId14"/>
          <a:stretch>
            <a:fillRect/>
          </a:stretch>
        </p:blipFill>
        <p:spPr>
          <a:xfrm>
            <a:off x="3138726" y="3047956"/>
            <a:ext cx="1542422" cy="1688738"/>
          </a:xfrm>
          <a:prstGeom prst="rect">
            <a:avLst/>
          </a:prstGeom>
        </p:spPr>
      </p:pic>
    </p:spTree>
    <p:extLst>
      <p:ext uri="{BB962C8B-B14F-4D97-AF65-F5344CB8AC3E}">
        <p14:creationId xmlns:p14="http://schemas.microsoft.com/office/powerpoint/2010/main" val="336117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795835-CBD5-FF3B-D900-D4ACD8CA7507}"/>
            </a:ext>
          </a:extLst>
        </p:cNvPr>
        <p:cNvGrpSpPr/>
        <p:nvPr/>
      </p:nvGrpSpPr>
      <p:grpSpPr>
        <a:xfrm>
          <a:off x="0" y="0"/>
          <a:ext cx="0" cy="0"/>
          <a:chOff x="0" y="0"/>
          <a:chExt cx="0" cy="0"/>
        </a:xfrm>
      </p:grpSpPr>
      <p:sp>
        <p:nvSpPr>
          <p:cNvPr id="3" name="Title Placeholder 1">
            <a:extLst>
              <a:ext uri="{FF2B5EF4-FFF2-40B4-BE49-F238E27FC236}">
                <a16:creationId xmlns:a16="http://schemas.microsoft.com/office/drawing/2014/main" id="{973AF9E0-6ADA-349A-5577-7349B43E5245}"/>
              </a:ext>
            </a:extLst>
          </p:cNvPr>
          <p:cNvSpPr txBox="1">
            <a:spLocks/>
          </p:cNvSpPr>
          <p:nvPr/>
        </p:nvSpPr>
        <p:spPr>
          <a:xfrm>
            <a:off x="6428961" y="59067"/>
            <a:ext cx="5874026" cy="49985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2800">
              <a:solidFill>
                <a:srgbClr val="1E2E51"/>
              </a:solidFill>
              <a:latin typeface="Arial Rounded MT Bold" panose="020F0704030504030204" pitchFamily="34" charset="77"/>
            </a:endParaRPr>
          </a:p>
        </p:txBody>
      </p:sp>
      <p:grpSp>
        <p:nvGrpSpPr>
          <p:cNvPr id="4" name="Group 3">
            <a:extLst>
              <a:ext uri="{FF2B5EF4-FFF2-40B4-BE49-F238E27FC236}">
                <a16:creationId xmlns:a16="http://schemas.microsoft.com/office/drawing/2014/main" id="{DE1C047A-E32F-83CF-2210-62FD8B3FC3C7}"/>
              </a:ext>
            </a:extLst>
          </p:cNvPr>
          <p:cNvGrpSpPr/>
          <p:nvPr/>
        </p:nvGrpSpPr>
        <p:grpSpPr>
          <a:xfrm>
            <a:off x="577345" y="234011"/>
            <a:ext cx="10354127" cy="4067572"/>
            <a:chOff x="3887704" y="2195494"/>
            <a:chExt cx="5110902" cy="2929792"/>
          </a:xfrm>
        </p:grpSpPr>
        <p:sp>
          <p:nvSpPr>
            <p:cNvPr id="2" name="Title Placeholder 1">
              <a:extLst>
                <a:ext uri="{FF2B5EF4-FFF2-40B4-BE49-F238E27FC236}">
                  <a16:creationId xmlns:a16="http://schemas.microsoft.com/office/drawing/2014/main" id="{CAF220C7-B6C5-36F1-1B19-D53C66FCF2EA}"/>
                </a:ext>
              </a:extLst>
            </p:cNvPr>
            <p:cNvSpPr txBox="1">
              <a:spLocks/>
            </p:cNvSpPr>
            <p:nvPr/>
          </p:nvSpPr>
          <p:spPr>
            <a:xfrm>
              <a:off x="3887704" y="2195494"/>
              <a:ext cx="5092551" cy="67939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5400" dirty="0">
                  <a:latin typeface="+mn-lt"/>
                  <a:cs typeface="Calibri" panose="020F0502020204030204" pitchFamily="34" charset="0"/>
                </a:rPr>
                <a:t>Key data points</a:t>
              </a:r>
            </a:p>
          </p:txBody>
        </p:sp>
        <p:sp>
          <p:nvSpPr>
            <p:cNvPr id="5" name="TextBox 4">
              <a:extLst>
                <a:ext uri="{FF2B5EF4-FFF2-40B4-BE49-F238E27FC236}">
                  <a16:creationId xmlns:a16="http://schemas.microsoft.com/office/drawing/2014/main" id="{FF1E95DB-3727-DAC7-CBA4-156C4B2EA85A}"/>
                </a:ext>
              </a:extLst>
            </p:cNvPr>
            <p:cNvSpPr txBox="1"/>
            <p:nvPr/>
          </p:nvSpPr>
          <p:spPr>
            <a:xfrm>
              <a:off x="3979492" y="3063612"/>
              <a:ext cx="5019114" cy="2061674"/>
            </a:xfrm>
            <a:prstGeom prst="rect">
              <a:avLst/>
            </a:prstGeom>
            <a:noFill/>
          </p:spPr>
          <p:txBody>
            <a:bodyPr wrap="square" rtlCol="0">
              <a:spAutoFit/>
            </a:bodyPr>
            <a:lstStyle/>
            <a:p>
              <a:endParaRPr lang="en-GB" dirty="0">
                <a:cs typeface="Arial" panose="020B0604020202020204" pitchFamily="34" charset="0"/>
              </a:endParaRPr>
            </a:p>
            <a:p>
              <a:endParaRPr lang="en-GB" dirty="0">
                <a:cs typeface="Arial" panose="020B0604020202020204" pitchFamily="34" charset="0"/>
              </a:endParaRPr>
            </a:p>
            <a:p>
              <a:endParaRPr lang="en-GB" dirty="0">
                <a:cs typeface="Arial" panose="020B0604020202020204" pitchFamily="34" charset="0"/>
              </a:endParaRPr>
            </a:p>
            <a:p>
              <a:endParaRPr lang="en-GB" dirty="0">
                <a:cs typeface="Arial" panose="020B0604020202020204" pitchFamily="34" charset="0"/>
              </a:endParaRPr>
            </a:p>
            <a:p>
              <a:endParaRPr lang="en-GB" dirty="0">
                <a:cs typeface="Arial" panose="020B0604020202020204" pitchFamily="34" charset="0"/>
              </a:endParaRPr>
            </a:p>
            <a:p>
              <a:endParaRPr lang="en-GB" dirty="0">
                <a:cs typeface="Arial" panose="020B0604020202020204" pitchFamily="34" charset="0"/>
              </a:endParaRPr>
            </a:p>
            <a:p>
              <a:endParaRPr lang="en-GB" dirty="0">
                <a:cs typeface="Arial" panose="020B0604020202020204" pitchFamily="34" charset="0"/>
              </a:endParaRPr>
            </a:p>
            <a:p>
              <a:endParaRPr lang="en-GB" dirty="0">
                <a:cs typeface="Arial" panose="020B0604020202020204" pitchFamily="34" charset="0"/>
              </a:endParaRPr>
            </a:p>
            <a:p>
              <a:endParaRPr lang="en-GB" dirty="0">
                <a:cs typeface="Arial" panose="020B0604020202020204" pitchFamily="34" charset="0"/>
              </a:endParaRPr>
            </a:p>
            <a:p>
              <a:endParaRPr lang="en-GB" dirty="0">
                <a:cs typeface="Arial" panose="020B0604020202020204" pitchFamily="34" charset="0"/>
              </a:endParaRPr>
            </a:p>
          </p:txBody>
        </p:sp>
      </p:grpSp>
      <p:grpSp>
        <p:nvGrpSpPr>
          <p:cNvPr id="14" name="Group 13">
            <a:extLst>
              <a:ext uri="{FF2B5EF4-FFF2-40B4-BE49-F238E27FC236}">
                <a16:creationId xmlns:a16="http://schemas.microsoft.com/office/drawing/2014/main" id="{CE595658-3AE9-A0FB-F57A-038B368A9A6A}"/>
              </a:ext>
            </a:extLst>
          </p:cNvPr>
          <p:cNvGrpSpPr/>
          <p:nvPr/>
        </p:nvGrpSpPr>
        <p:grpSpPr>
          <a:xfrm>
            <a:off x="319104" y="5998029"/>
            <a:ext cx="2271695" cy="558521"/>
            <a:chOff x="417520" y="5466080"/>
            <a:chExt cx="2121080" cy="513527"/>
          </a:xfrm>
        </p:grpSpPr>
        <p:pic>
          <p:nvPicPr>
            <p:cNvPr id="15" name="Picture 6" descr="White Facebook Icon Transparent Background at Vectorified.com ...">
              <a:extLst>
                <a:ext uri="{FF2B5EF4-FFF2-40B4-BE49-F238E27FC236}">
                  <a16:creationId xmlns:a16="http://schemas.microsoft.com/office/drawing/2014/main" id="{9A82B112-4C6F-C20C-8AF9-D8D75CDF9654}"/>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10000" b="90000" l="10000" r="90000">
                          <a14:backgroundMark x1="29536" y1="19835" x2="29536" y2="19835"/>
                          <a14:backgroundMark x1="24473" y1="19421" x2="24473" y2="19421"/>
                          <a14:backgroundMark x1="74051" y1="19835" x2="74051" y2="19835"/>
                          <a14:backgroundMark x1="84177" y1="36777" x2="82700" y2="83471"/>
                          <a14:backgroundMark x1="81857" y1="78512" x2="66245" y2="83678"/>
                          <a14:backgroundMark x1="66245" y1="83678" x2="13291" y2="81818"/>
                          <a14:backgroundMark x1="56118" y1="77273" x2="58861" y2="40496"/>
                          <a14:backgroundMark x1="58861" y1="40496" x2="67089" y2="33264"/>
                          <a14:backgroundMark x1="67089" y1="33264" x2="67511" y2="33264"/>
                          <a14:backgroundMark x1="46414" y1="52479" x2="55696" y2="52479"/>
                        </a14:backgroundRemoval>
                      </a14:imgEffect>
                    </a14:imgLayer>
                  </a14:imgProps>
                </a:ext>
                <a:ext uri="{28A0092B-C50C-407E-A947-70E740481C1C}">
                  <a14:useLocalDpi xmlns:a14="http://schemas.microsoft.com/office/drawing/2010/main" val="0"/>
                </a:ext>
              </a:extLst>
            </a:blip>
            <a:srcRect l="17818" t="19476" r="18305" b="21186"/>
            <a:stretch/>
          </p:blipFill>
          <p:spPr bwMode="auto">
            <a:xfrm>
              <a:off x="417520" y="5483225"/>
              <a:ext cx="486720" cy="461664"/>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0" descr="THE NEW INSTAGRAM LOGO WHITE PNG IN 2024 - eDigital Agency">
              <a:extLst>
                <a:ext uri="{FF2B5EF4-FFF2-40B4-BE49-F238E27FC236}">
                  <a16:creationId xmlns:a16="http://schemas.microsoft.com/office/drawing/2014/main" id="{ABF38186-0A6D-E44B-C397-6EB613659EFB}"/>
                </a:ext>
              </a:extLst>
            </p:cNvPr>
            <p:cNvPicPr>
              <a:picLocks noChangeAspect="1" noChangeArrowheads="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l="13532" t="11173" r="12507" b="10054"/>
            <a:stretch/>
          </p:blipFill>
          <p:spPr bwMode="auto">
            <a:xfrm>
              <a:off x="1007185" y="5466080"/>
              <a:ext cx="462651" cy="492760"/>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descr="A white x on a black background&#10;&#10;Description automatically generated">
              <a:extLst>
                <a:ext uri="{FF2B5EF4-FFF2-40B4-BE49-F238E27FC236}">
                  <a16:creationId xmlns:a16="http://schemas.microsoft.com/office/drawing/2014/main" id="{91FEE5B9-8F94-FCA4-65ED-CD4D9788B849}"/>
                </a:ext>
              </a:extLst>
            </p:cNvPr>
            <p:cNvPicPr>
              <a:picLocks noChangeAspect="1"/>
            </p:cNvPicPr>
            <p:nvPr/>
          </p:nvPicPr>
          <p:blipFill>
            <a:blip r:embed="rId7"/>
            <a:stretch>
              <a:fillRect/>
            </a:stretch>
          </p:blipFill>
          <p:spPr>
            <a:xfrm>
              <a:off x="1536261" y="5494537"/>
              <a:ext cx="428329" cy="437788"/>
            </a:xfrm>
            <a:prstGeom prst="rect">
              <a:avLst/>
            </a:prstGeom>
          </p:spPr>
        </p:pic>
        <p:pic>
          <p:nvPicPr>
            <p:cNvPr id="18" name="Picture 17">
              <a:extLst>
                <a:ext uri="{FF2B5EF4-FFF2-40B4-BE49-F238E27FC236}">
                  <a16:creationId xmlns:a16="http://schemas.microsoft.com/office/drawing/2014/main" id="{46D12B6C-321A-9475-862A-0771FF387BD9}"/>
                </a:ext>
              </a:extLst>
            </p:cNvPr>
            <p:cNvPicPr>
              <a:picLocks noChangeAspect="1"/>
            </p:cNvPicPr>
            <p:nvPr/>
          </p:nvPicPr>
          <p:blipFill>
            <a:blip r:embed="rId8"/>
            <a:srcRect l="22314" r="21329"/>
            <a:stretch/>
          </p:blipFill>
          <p:spPr>
            <a:xfrm>
              <a:off x="2043464" y="5485406"/>
              <a:ext cx="495136" cy="494201"/>
            </a:xfrm>
            <a:prstGeom prst="rect">
              <a:avLst/>
            </a:prstGeom>
          </p:spPr>
        </p:pic>
      </p:grpSp>
      <p:sp>
        <p:nvSpPr>
          <p:cNvPr id="10" name="TextBox 9">
            <a:extLst>
              <a:ext uri="{FF2B5EF4-FFF2-40B4-BE49-F238E27FC236}">
                <a16:creationId xmlns:a16="http://schemas.microsoft.com/office/drawing/2014/main" id="{AFBF5367-5D3B-46F2-074E-72D01267E3DB}"/>
              </a:ext>
            </a:extLst>
          </p:cNvPr>
          <p:cNvSpPr txBox="1"/>
          <p:nvPr/>
        </p:nvSpPr>
        <p:spPr>
          <a:xfrm>
            <a:off x="763297" y="5464028"/>
            <a:ext cx="3466958" cy="369332"/>
          </a:xfrm>
          <a:prstGeom prst="rect">
            <a:avLst/>
          </a:prstGeom>
          <a:noFill/>
        </p:spPr>
        <p:txBody>
          <a:bodyPr wrap="square" rtlCol="0">
            <a:spAutoFit/>
          </a:bodyPr>
          <a:lstStyle/>
          <a:p>
            <a:r>
              <a:rPr lang="en-GB" dirty="0"/>
              <a:t>Source: Stats Wales 2023</a:t>
            </a:r>
          </a:p>
        </p:txBody>
      </p:sp>
      <p:pic>
        <p:nvPicPr>
          <p:cNvPr id="1026" name="Picture 2" descr="Picture 1845509393, Picture">
            <a:extLst>
              <a:ext uri="{FF2B5EF4-FFF2-40B4-BE49-F238E27FC236}">
                <a16:creationId xmlns:a16="http://schemas.microsoft.com/office/drawing/2014/main" id="{0724A3AE-8752-B8D6-2868-EC09DD2B9FD6}"/>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060504" y="1177251"/>
            <a:ext cx="8201966" cy="435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087572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6414B4-7D54-3E06-1C8C-49B49C017ADB}"/>
            </a:ext>
          </a:extLst>
        </p:cNvPr>
        <p:cNvGrpSpPr/>
        <p:nvPr/>
      </p:nvGrpSpPr>
      <p:grpSpPr>
        <a:xfrm>
          <a:off x="0" y="0"/>
          <a:ext cx="0" cy="0"/>
          <a:chOff x="0" y="0"/>
          <a:chExt cx="0" cy="0"/>
        </a:xfrm>
      </p:grpSpPr>
      <p:sp>
        <p:nvSpPr>
          <p:cNvPr id="3" name="Title Placeholder 1">
            <a:extLst>
              <a:ext uri="{FF2B5EF4-FFF2-40B4-BE49-F238E27FC236}">
                <a16:creationId xmlns:a16="http://schemas.microsoft.com/office/drawing/2014/main" id="{B5F64063-9F53-2B25-0755-CD6A01156B96}"/>
              </a:ext>
            </a:extLst>
          </p:cNvPr>
          <p:cNvSpPr txBox="1">
            <a:spLocks/>
          </p:cNvSpPr>
          <p:nvPr/>
        </p:nvSpPr>
        <p:spPr>
          <a:xfrm>
            <a:off x="6428961" y="59067"/>
            <a:ext cx="5874026" cy="49985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2800">
              <a:solidFill>
                <a:srgbClr val="1E2E51"/>
              </a:solidFill>
              <a:latin typeface="Arial Rounded MT Bold" panose="020F0704030504030204" pitchFamily="34" charset="77"/>
            </a:endParaRPr>
          </a:p>
        </p:txBody>
      </p:sp>
      <p:grpSp>
        <p:nvGrpSpPr>
          <p:cNvPr id="4" name="Group 3">
            <a:extLst>
              <a:ext uri="{FF2B5EF4-FFF2-40B4-BE49-F238E27FC236}">
                <a16:creationId xmlns:a16="http://schemas.microsoft.com/office/drawing/2014/main" id="{BBC7C41D-2714-53BC-0E7B-B56684349629}"/>
              </a:ext>
            </a:extLst>
          </p:cNvPr>
          <p:cNvGrpSpPr/>
          <p:nvPr/>
        </p:nvGrpSpPr>
        <p:grpSpPr>
          <a:xfrm>
            <a:off x="595124" y="310332"/>
            <a:ext cx="10336348" cy="3991250"/>
            <a:chOff x="3896480" y="2250467"/>
            <a:chExt cx="5102126" cy="2874819"/>
          </a:xfrm>
        </p:grpSpPr>
        <p:sp>
          <p:nvSpPr>
            <p:cNvPr id="2" name="Title Placeholder 1">
              <a:extLst>
                <a:ext uri="{FF2B5EF4-FFF2-40B4-BE49-F238E27FC236}">
                  <a16:creationId xmlns:a16="http://schemas.microsoft.com/office/drawing/2014/main" id="{F17D3068-0059-B35F-D488-522EA5F8D60F}"/>
                </a:ext>
              </a:extLst>
            </p:cNvPr>
            <p:cNvSpPr txBox="1">
              <a:spLocks/>
            </p:cNvSpPr>
            <p:nvPr/>
          </p:nvSpPr>
          <p:spPr>
            <a:xfrm>
              <a:off x="3896480" y="2250467"/>
              <a:ext cx="5092551" cy="67939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5400" dirty="0">
                  <a:latin typeface="+mn-lt"/>
                  <a:cs typeface="Calibri" panose="020F0502020204030204" pitchFamily="34" charset="0"/>
                </a:rPr>
                <a:t>Key data points</a:t>
              </a:r>
            </a:p>
          </p:txBody>
        </p:sp>
        <p:sp>
          <p:nvSpPr>
            <p:cNvPr id="5" name="TextBox 4">
              <a:extLst>
                <a:ext uri="{FF2B5EF4-FFF2-40B4-BE49-F238E27FC236}">
                  <a16:creationId xmlns:a16="http://schemas.microsoft.com/office/drawing/2014/main" id="{29D6D9DA-135E-BA0F-3FF5-DB30E7A112EE}"/>
                </a:ext>
              </a:extLst>
            </p:cNvPr>
            <p:cNvSpPr txBox="1"/>
            <p:nvPr/>
          </p:nvSpPr>
          <p:spPr>
            <a:xfrm>
              <a:off x="3979492" y="3063612"/>
              <a:ext cx="5019114" cy="2061674"/>
            </a:xfrm>
            <a:prstGeom prst="rect">
              <a:avLst/>
            </a:prstGeom>
            <a:noFill/>
          </p:spPr>
          <p:txBody>
            <a:bodyPr wrap="square" rtlCol="0">
              <a:spAutoFit/>
            </a:bodyPr>
            <a:lstStyle/>
            <a:p>
              <a:endParaRPr lang="en-GB" dirty="0">
                <a:cs typeface="Arial" panose="020B0604020202020204" pitchFamily="34" charset="0"/>
              </a:endParaRPr>
            </a:p>
            <a:p>
              <a:endParaRPr lang="en-GB" dirty="0">
                <a:cs typeface="Arial" panose="020B0604020202020204" pitchFamily="34" charset="0"/>
              </a:endParaRPr>
            </a:p>
            <a:p>
              <a:endParaRPr lang="en-GB" dirty="0">
                <a:cs typeface="Arial" panose="020B0604020202020204" pitchFamily="34" charset="0"/>
              </a:endParaRPr>
            </a:p>
            <a:p>
              <a:endParaRPr lang="en-GB" dirty="0">
                <a:cs typeface="Arial" panose="020B0604020202020204" pitchFamily="34" charset="0"/>
              </a:endParaRPr>
            </a:p>
            <a:p>
              <a:endParaRPr lang="en-GB" dirty="0">
                <a:cs typeface="Arial" panose="020B0604020202020204" pitchFamily="34" charset="0"/>
              </a:endParaRPr>
            </a:p>
            <a:p>
              <a:endParaRPr lang="en-GB" dirty="0">
                <a:cs typeface="Arial" panose="020B0604020202020204" pitchFamily="34" charset="0"/>
              </a:endParaRPr>
            </a:p>
            <a:p>
              <a:endParaRPr lang="en-GB" dirty="0">
                <a:cs typeface="Arial" panose="020B0604020202020204" pitchFamily="34" charset="0"/>
              </a:endParaRPr>
            </a:p>
            <a:p>
              <a:endParaRPr lang="en-GB" dirty="0">
                <a:cs typeface="Arial" panose="020B0604020202020204" pitchFamily="34" charset="0"/>
              </a:endParaRPr>
            </a:p>
            <a:p>
              <a:endParaRPr lang="en-GB" dirty="0">
                <a:cs typeface="Arial" panose="020B0604020202020204" pitchFamily="34" charset="0"/>
              </a:endParaRPr>
            </a:p>
            <a:p>
              <a:endParaRPr lang="en-GB" dirty="0">
                <a:cs typeface="Arial" panose="020B0604020202020204" pitchFamily="34" charset="0"/>
              </a:endParaRPr>
            </a:p>
          </p:txBody>
        </p:sp>
      </p:grpSp>
      <p:grpSp>
        <p:nvGrpSpPr>
          <p:cNvPr id="14" name="Group 13">
            <a:extLst>
              <a:ext uri="{FF2B5EF4-FFF2-40B4-BE49-F238E27FC236}">
                <a16:creationId xmlns:a16="http://schemas.microsoft.com/office/drawing/2014/main" id="{12DFB278-94BA-92AD-12E6-976573CD65C3}"/>
              </a:ext>
            </a:extLst>
          </p:cNvPr>
          <p:cNvGrpSpPr/>
          <p:nvPr/>
        </p:nvGrpSpPr>
        <p:grpSpPr>
          <a:xfrm>
            <a:off x="319104" y="5998029"/>
            <a:ext cx="2271695" cy="558521"/>
            <a:chOff x="417520" y="5466080"/>
            <a:chExt cx="2121080" cy="513527"/>
          </a:xfrm>
        </p:grpSpPr>
        <p:pic>
          <p:nvPicPr>
            <p:cNvPr id="15" name="Picture 6" descr="White Facebook Icon Transparent Background at Vectorified.com ...">
              <a:extLst>
                <a:ext uri="{FF2B5EF4-FFF2-40B4-BE49-F238E27FC236}">
                  <a16:creationId xmlns:a16="http://schemas.microsoft.com/office/drawing/2014/main" id="{AA8404B4-4CF8-7A52-4ACB-9F3BA8625604}"/>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10000" b="90000" l="10000" r="90000">
                          <a14:backgroundMark x1="29536" y1="19835" x2="29536" y2="19835"/>
                          <a14:backgroundMark x1="24473" y1="19421" x2="24473" y2="19421"/>
                          <a14:backgroundMark x1="74051" y1="19835" x2="74051" y2="19835"/>
                          <a14:backgroundMark x1="84177" y1="36777" x2="82700" y2="83471"/>
                          <a14:backgroundMark x1="81857" y1="78512" x2="66245" y2="83678"/>
                          <a14:backgroundMark x1="66245" y1="83678" x2="13291" y2="81818"/>
                          <a14:backgroundMark x1="56118" y1="77273" x2="58861" y2="40496"/>
                          <a14:backgroundMark x1="58861" y1="40496" x2="67089" y2="33264"/>
                          <a14:backgroundMark x1="67089" y1="33264" x2="67511" y2="33264"/>
                          <a14:backgroundMark x1="46414" y1="52479" x2="55696" y2="52479"/>
                        </a14:backgroundRemoval>
                      </a14:imgEffect>
                    </a14:imgLayer>
                  </a14:imgProps>
                </a:ext>
                <a:ext uri="{28A0092B-C50C-407E-A947-70E740481C1C}">
                  <a14:useLocalDpi xmlns:a14="http://schemas.microsoft.com/office/drawing/2010/main" val="0"/>
                </a:ext>
              </a:extLst>
            </a:blip>
            <a:srcRect l="17818" t="19476" r="18305" b="21186"/>
            <a:stretch/>
          </p:blipFill>
          <p:spPr bwMode="auto">
            <a:xfrm>
              <a:off x="417520" y="5483225"/>
              <a:ext cx="486720" cy="461664"/>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0" descr="THE NEW INSTAGRAM LOGO WHITE PNG IN 2024 - eDigital Agency">
              <a:extLst>
                <a:ext uri="{FF2B5EF4-FFF2-40B4-BE49-F238E27FC236}">
                  <a16:creationId xmlns:a16="http://schemas.microsoft.com/office/drawing/2014/main" id="{8FC7F549-D17D-4152-6527-C5C3CF235B7D}"/>
                </a:ext>
              </a:extLst>
            </p:cNvPr>
            <p:cNvPicPr>
              <a:picLocks noChangeAspect="1" noChangeArrowheads="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l="13532" t="11173" r="12507" b="10054"/>
            <a:stretch/>
          </p:blipFill>
          <p:spPr bwMode="auto">
            <a:xfrm>
              <a:off x="1007185" y="5466080"/>
              <a:ext cx="462651" cy="492760"/>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descr="A white x on a black background&#10;&#10;Description automatically generated">
              <a:extLst>
                <a:ext uri="{FF2B5EF4-FFF2-40B4-BE49-F238E27FC236}">
                  <a16:creationId xmlns:a16="http://schemas.microsoft.com/office/drawing/2014/main" id="{700AAEB6-7FB2-2A29-CE83-738B61FB12EE}"/>
                </a:ext>
              </a:extLst>
            </p:cNvPr>
            <p:cNvPicPr>
              <a:picLocks noChangeAspect="1"/>
            </p:cNvPicPr>
            <p:nvPr/>
          </p:nvPicPr>
          <p:blipFill>
            <a:blip r:embed="rId7"/>
            <a:stretch>
              <a:fillRect/>
            </a:stretch>
          </p:blipFill>
          <p:spPr>
            <a:xfrm>
              <a:off x="1536261" y="5494537"/>
              <a:ext cx="428329" cy="437788"/>
            </a:xfrm>
            <a:prstGeom prst="rect">
              <a:avLst/>
            </a:prstGeom>
          </p:spPr>
        </p:pic>
        <p:pic>
          <p:nvPicPr>
            <p:cNvPr id="18" name="Picture 17">
              <a:extLst>
                <a:ext uri="{FF2B5EF4-FFF2-40B4-BE49-F238E27FC236}">
                  <a16:creationId xmlns:a16="http://schemas.microsoft.com/office/drawing/2014/main" id="{179FF90E-CEB7-6C9E-E506-C150757D2676}"/>
                </a:ext>
              </a:extLst>
            </p:cNvPr>
            <p:cNvPicPr>
              <a:picLocks noChangeAspect="1"/>
            </p:cNvPicPr>
            <p:nvPr/>
          </p:nvPicPr>
          <p:blipFill>
            <a:blip r:embed="rId8"/>
            <a:srcRect l="22314" r="21329"/>
            <a:stretch/>
          </p:blipFill>
          <p:spPr>
            <a:xfrm>
              <a:off x="2043464" y="5485406"/>
              <a:ext cx="495136" cy="494201"/>
            </a:xfrm>
            <a:prstGeom prst="rect">
              <a:avLst/>
            </a:prstGeom>
          </p:spPr>
        </p:pic>
      </p:grpSp>
      <p:sp>
        <p:nvSpPr>
          <p:cNvPr id="10" name="TextBox 9">
            <a:extLst>
              <a:ext uri="{FF2B5EF4-FFF2-40B4-BE49-F238E27FC236}">
                <a16:creationId xmlns:a16="http://schemas.microsoft.com/office/drawing/2014/main" id="{AA481795-70AF-B348-3724-F668C8DFC24A}"/>
              </a:ext>
            </a:extLst>
          </p:cNvPr>
          <p:cNvSpPr txBox="1"/>
          <p:nvPr/>
        </p:nvSpPr>
        <p:spPr>
          <a:xfrm>
            <a:off x="763297" y="5464028"/>
            <a:ext cx="3466958" cy="369332"/>
          </a:xfrm>
          <a:prstGeom prst="rect">
            <a:avLst/>
          </a:prstGeom>
          <a:noFill/>
        </p:spPr>
        <p:txBody>
          <a:bodyPr wrap="square" rtlCol="0">
            <a:spAutoFit/>
          </a:bodyPr>
          <a:lstStyle/>
          <a:p>
            <a:r>
              <a:rPr lang="en-GB" dirty="0"/>
              <a:t>Source: Stats Wales 2023</a:t>
            </a:r>
          </a:p>
        </p:txBody>
      </p:sp>
      <p:pic>
        <p:nvPicPr>
          <p:cNvPr id="6" name="Picture 5">
            <a:extLst>
              <a:ext uri="{FF2B5EF4-FFF2-40B4-BE49-F238E27FC236}">
                <a16:creationId xmlns:a16="http://schemas.microsoft.com/office/drawing/2014/main" id="{806CFF59-93DF-4C84-50D4-B3CBC56814A4}"/>
              </a:ext>
            </a:extLst>
          </p:cNvPr>
          <p:cNvPicPr>
            <a:picLocks noChangeAspect="1"/>
          </p:cNvPicPr>
          <p:nvPr/>
        </p:nvPicPr>
        <p:blipFill>
          <a:blip r:embed="rId9"/>
          <a:stretch>
            <a:fillRect/>
          </a:stretch>
        </p:blipFill>
        <p:spPr>
          <a:xfrm>
            <a:off x="1517285" y="1253572"/>
            <a:ext cx="8225294" cy="4112647"/>
          </a:xfrm>
          <a:prstGeom prst="rect">
            <a:avLst/>
          </a:prstGeom>
        </p:spPr>
      </p:pic>
    </p:spTree>
    <p:extLst>
      <p:ext uri="{BB962C8B-B14F-4D97-AF65-F5344CB8AC3E}">
        <p14:creationId xmlns:p14="http://schemas.microsoft.com/office/powerpoint/2010/main" val="29414155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60AD897-771F-F1FC-0DCA-C0018118DFAE}"/>
              </a:ext>
            </a:extLst>
          </p:cNvPr>
          <p:cNvPicPr>
            <a:picLocks noChangeAspect="1"/>
          </p:cNvPicPr>
          <p:nvPr/>
        </p:nvPicPr>
        <p:blipFill>
          <a:blip r:embed="rId3"/>
          <a:stretch>
            <a:fillRect/>
          </a:stretch>
        </p:blipFill>
        <p:spPr>
          <a:xfrm>
            <a:off x="1451765" y="1246035"/>
            <a:ext cx="6919294" cy="5345111"/>
          </a:xfrm>
          <a:prstGeom prst="rect">
            <a:avLst/>
          </a:prstGeom>
        </p:spPr>
      </p:pic>
      <p:sp>
        <p:nvSpPr>
          <p:cNvPr id="11" name="TextBox 10">
            <a:extLst>
              <a:ext uri="{FF2B5EF4-FFF2-40B4-BE49-F238E27FC236}">
                <a16:creationId xmlns:a16="http://schemas.microsoft.com/office/drawing/2014/main" id="{C7935646-AE2C-89B6-F8FC-B69D4CFBE3B0}"/>
              </a:ext>
            </a:extLst>
          </p:cNvPr>
          <p:cNvSpPr txBox="1"/>
          <p:nvPr/>
        </p:nvSpPr>
        <p:spPr>
          <a:xfrm>
            <a:off x="1364434" y="147641"/>
            <a:ext cx="8529445" cy="646331"/>
          </a:xfrm>
          <a:prstGeom prst="rect">
            <a:avLst/>
          </a:prstGeom>
          <a:noFill/>
        </p:spPr>
        <p:txBody>
          <a:bodyPr wrap="square" rtlCol="0">
            <a:spAutoFit/>
          </a:bodyPr>
          <a:lstStyle/>
          <a:p>
            <a:r>
              <a:rPr lang="en-GB" sz="3600" dirty="0"/>
              <a:t>Dementia diagnostic rate April 2024</a:t>
            </a:r>
          </a:p>
        </p:txBody>
      </p:sp>
    </p:spTree>
    <p:extLst>
      <p:ext uri="{BB962C8B-B14F-4D97-AF65-F5344CB8AC3E}">
        <p14:creationId xmlns:p14="http://schemas.microsoft.com/office/powerpoint/2010/main" val="6965300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BA22B6BF-131F-9366-03CB-E88BCC4E7278}"/>
              </a:ext>
            </a:extLst>
          </p:cNvPr>
          <p:cNvSpPr txBox="1">
            <a:spLocks/>
          </p:cNvSpPr>
          <p:nvPr/>
        </p:nvSpPr>
        <p:spPr>
          <a:xfrm>
            <a:off x="6428961" y="59067"/>
            <a:ext cx="5874026" cy="49985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2800">
              <a:solidFill>
                <a:srgbClr val="1E2E51"/>
              </a:solidFill>
              <a:latin typeface="Arial Rounded MT Bold" panose="020F0704030504030204" pitchFamily="34" charset="77"/>
            </a:endParaRPr>
          </a:p>
        </p:txBody>
      </p:sp>
      <p:grpSp>
        <p:nvGrpSpPr>
          <p:cNvPr id="14" name="Group 13">
            <a:extLst>
              <a:ext uri="{FF2B5EF4-FFF2-40B4-BE49-F238E27FC236}">
                <a16:creationId xmlns:a16="http://schemas.microsoft.com/office/drawing/2014/main" id="{EF2E2388-77CA-91CA-B791-E6C1C3145F20}"/>
              </a:ext>
            </a:extLst>
          </p:cNvPr>
          <p:cNvGrpSpPr/>
          <p:nvPr/>
        </p:nvGrpSpPr>
        <p:grpSpPr>
          <a:xfrm>
            <a:off x="319104" y="5998029"/>
            <a:ext cx="2271695" cy="558521"/>
            <a:chOff x="417520" y="5466080"/>
            <a:chExt cx="2121080" cy="513527"/>
          </a:xfrm>
        </p:grpSpPr>
        <p:pic>
          <p:nvPicPr>
            <p:cNvPr id="15" name="Picture 6" descr="White Facebook Icon Transparent Background at Vectorified.com ...">
              <a:extLst>
                <a:ext uri="{FF2B5EF4-FFF2-40B4-BE49-F238E27FC236}">
                  <a16:creationId xmlns:a16="http://schemas.microsoft.com/office/drawing/2014/main" id="{DE2E7002-54F1-3823-1D64-351EEFB0F89B}"/>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10000" b="90000" l="10000" r="90000">
                          <a14:backgroundMark x1="29536" y1="19835" x2="29536" y2="19835"/>
                          <a14:backgroundMark x1="24473" y1="19421" x2="24473" y2="19421"/>
                          <a14:backgroundMark x1="74051" y1="19835" x2="74051" y2="19835"/>
                          <a14:backgroundMark x1="84177" y1="36777" x2="82700" y2="83471"/>
                          <a14:backgroundMark x1="81857" y1="78512" x2="66245" y2="83678"/>
                          <a14:backgroundMark x1="66245" y1="83678" x2="13291" y2="81818"/>
                          <a14:backgroundMark x1="56118" y1="77273" x2="58861" y2="40496"/>
                          <a14:backgroundMark x1="58861" y1="40496" x2="67089" y2="33264"/>
                          <a14:backgroundMark x1="67089" y1="33264" x2="67511" y2="33264"/>
                          <a14:backgroundMark x1="46414" y1="52479" x2="55696" y2="52479"/>
                        </a14:backgroundRemoval>
                      </a14:imgEffect>
                    </a14:imgLayer>
                  </a14:imgProps>
                </a:ext>
                <a:ext uri="{28A0092B-C50C-407E-A947-70E740481C1C}">
                  <a14:useLocalDpi xmlns:a14="http://schemas.microsoft.com/office/drawing/2010/main" val="0"/>
                </a:ext>
              </a:extLst>
            </a:blip>
            <a:srcRect l="17818" t="19476" r="18305" b="21186"/>
            <a:stretch/>
          </p:blipFill>
          <p:spPr bwMode="auto">
            <a:xfrm>
              <a:off x="417520" y="5483225"/>
              <a:ext cx="486720" cy="461664"/>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0" descr="THE NEW INSTAGRAM LOGO WHITE PNG IN 2024 - eDigital Agency">
              <a:extLst>
                <a:ext uri="{FF2B5EF4-FFF2-40B4-BE49-F238E27FC236}">
                  <a16:creationId xmlns:a16="http://schemas.microsoft.com/office/drawing/2014/main" id="{8F673C6D-62DC-AF4D-FE9B-E220E4543A78}"/>
                </a:ext>
              </a:extLst>
            </p:cNvPr>
            <p:cNvPicPr>
              <a:picLocks noChangeAspect="1" noChangeArrowheads="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l="13532" t="11173" r="12507" b="10054"/>
            <a:stretch/>
          </p:blipFill>
          <p:spPr bwMode="auto">
            <a:xfrm>
              <a:off x="1007185" y="5466080"/>
              <a:ext cx="462651" cy="492760"/>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descr="A white x on a black background&#10;&#10;Description automatically generated">
              <a:extLst>
                <a:ext uri="{FF2B5EF4-FFF2-40B4-BE49-F238E27FC236}">
                  <a16:creationId xmlns:a16="http://schemas.microsoft.com/office/drawing/2014/main" id="{B9628E44-9182-CC40-7F02-3C19C2B74496}"/>
                </a:ext>
              </a:extLst>
            </p:cNvPr>
            <p:cNvPicPr>
              <a:picLocks noChangeAspect="1"/>
            </p:cNvPicPr>
            <p:nvPr/>
          </p:nvPicPr>
          <p:blipFill>
            <a:blip r:embed="rId7"/>
            <a:stretch>
              <a:fillRect/>
            </a:stretch>
          </p:blipFill>
          <p:spPr>
            <a:xfrm>
              <a:off x="1536261" y="5494537"/>
              <a:ext cx="428329" cy="437788"/>
            </a:xfrm>
            <a:prstGeom prst="rect">
              <a:avLst/>
            </a:prstGeom>
          </p:spPr>
        </p:pic>
        <p:pic>
          <p:nvPicPr>
            <p:cNvPr id="18" name="Picture 17">
              <a:extLst>
                <a:ext uri="{FF2B5EF4-FFF2-40B4-BE49-F238E27FC236}">
                  <a16:creationId xmlns:a16="http://schemas.microsoft.com/office/drawing/2014/main" id="{CA8CEC05-6649-1009-5F43-5584057D1B2F}"/>
                </a:ext>
              </a:extLst>
            </p:cNvPr>
            <p:cNvPicPr>
              <a:picLocks noChangeAspect="1"/>
            </p:cNvPicPr>
            <p:nvPr/>
          </p:nvPicPr>
          <p:blipFill>
            <a:blip r:embed="rId8"/>
            <a:srcRect l="22314" r="21329"/>
            <a:stretch/>
          </p:blipFill>
          <p:spPr>
            <a:xfrm>
              <a:off x="2043464" y="5485406"/>
              <a:ext cx="495136" cy="494201"/>
            </a:xfrm>
            <a:prstGeom prst="rect">
              <a:avLst/>
            </a:prstGeom>
          </p:spPr>
        </p:pic>
      </p:grpSp>
      <p:sp>
        <p:nvSpPr>
          <p:cNvPr id="10" name="Rectangle 9">
            <a:extLst>
              <a:ext uri="{FF2B5EF4-FFF2-40B4-BE49-F238E27FC236}">
                <a16:creationId xmlns:a16="http://schemas.microsoft.com/office/drawing/2014/main" id="{4FC8484B-A43B-EF65-7A17-D64E77F20411}"/>
              </a:ext>
            </a:extLst>
          </p:cNvPr>
          <p:cNvSpPr/>
          <p:nvPr/>
        </p:nvSpPr>
        <p:spPr>
          <a:xfrm>
            <a:off x="5907640" y="4366516"/>
            <a:ext cx="188360" cy="215757"/>
          </a:xfrm>
          <a:prstGeom prst="rect">
            <a:avLst/>
          </a:prstGeom>
          <a:solidFill>
            <a:schemeClr val="bg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3" name="Picture 12">
            <a:extLst>
              <a:ext uri="{FF2B5EF4-FFF2-40B4-BE49-F238E27FC236}">
                <a16:creationId xmlns:a16="http://schemas.microsoft.com/office/drawing/2014/main" id="{EB2FD11C-44EC-53A1-0DCC-EB3679B26AFA}"/>
              </a:ext>
            </a:extLst>
          </p:cNvPr>
          <p:cNvPicPr>
            <a:picLocks noChangeAspect="1"/>
          </p:cNvPicPr>
          <p:nvPr/>
        </p:nvPicPr>
        <p:blipFill>
          <a:blip r:embed="rId9"/>
          <a:stretch>
            <a:fillRect/>
          </a:stretch>
        </p:blipFill>
        <p:spPr>
          <a:xfrm>
            <a:off x="4284322" y="0"/>
            <a:ext cx="4294599" cy="6858000"/>
          </a:xfrm>
          <a:prstGeom prst="rect">
            <a:avLst/>
          </a:prstGeom>
        </p:spPr>
      </p:pic>
      <p:sp>
        <p:nvSpPr>
          <p:cNvPr id="19" name="TextBox 18">
            <a:extLst>
              <a:ext uri="{FF2B5EF4-FFF2-40B4-BE49-F238E27FC236}">
                <a16:creationId xmlns:a16="http://schemas.microsoft.com/office/drawing/2014/main" id="{12214525-2AF1-E6E4-09BE-10C86BB7E88D}"/>
              </a:ext>
            </a:extLst>
          </p:cNvPr>
          <p:cNvSpPr txBox="1"/>
          <p:nvPr/>
        </p:nvSpPr>
        <p:spPr>
          <a:xfrm>
            <a:off x="319104" y="647272"/>
            <a:ext cx="4222074" cy="1077218"/>
          </a:xfrm>
          <a:prstGeom prst="rect">
            <a:avLst/>
          </a:prstGeom>
          <a:noFill/>
        </p:spPr>
        <p:txBody>
          <a:bodyPr wrap="square" rtlCol="0">
            <a:spAutoFit/>
          </a:bodyPr>
          <a:lstStyle/>
          <a:p>
            <a:r>
              <a:rPr lang="en-GB" sz="3200" dirty="0"/>
              <a:t>Timeline – where we are at now….</a:t>
            </a:r>
          </a:p>
        </p:txBody>
      </p:sp>
    </p:spTree>
    <p:extLst>
      <p:ext uri="{BB962C8B-B14F-4D97-AF65-F5344CB8AC3E}">
        <p14:creationId xmlns:p14="http://schemas.microsoft.com/office/powerpoint/2010/main" val="19772921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43BB876-6B7D-1F6B-EB81-0D1A0CF4ECEB}"/>
              </a:ext>
            </a:extLst>
          </p:cNvPr>
          <p:cNvSpPr txBox="1">
            <a:spLocks/>
          </p:cNvSpPr>
          <p:nvPr/>
        </p:nvSpPr>
        <p:spPr>
          <a:xfrm>
            <a:off x="246578" y="75072"/>
            <a:ext cx="10316950" cy="96872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4800" dirty="0">
                <a:latin typeface="+mn-lt"/>
                <a:cs typeface="Calibri" panose="020F0502020204030204" pitchFamily="34" charset="0"/>
              </a:rPr>
              <a:t>2026 onwards - spread and scale…</a:t>
            </a:r>
          </a:p>
        </p:txBody>
      </p:sp>
      <p:sp>
        <p:nvSpPr>
          <p:cNvPr id="3" name="TextBox 2">
            <a:extLst>
              <a:ext uri="{FF2B5EF4-FFF2-40B4-BE49-F238E27FC236}">
                <a16:creationId xmlns:a16="http://schemas.microsoft.com/office/drawing/2014/main" id="{91591645-DA33-1B4C-2D4D-4DD23C1A2007}"/>
              </a:ext>
            </a:extLst>
          </p:cNvPr>
          <p:cNvSpPr txBox="1"/>
          <p:nvPr/>
        </p:nvSpPr>
        <p:spPr>
          <a:xfrm>
            <a:off x="246579" y="1040190"/>
            <a:ext cx="9080302" cy="5262979"/>
          </a:xfrm>
          <a:prstGeom prst="rect">
            <a:avLst/>
          </a:prstGeom>
          <a:noFill/>
        </p:spPr>
        <p:txBody>
          <a:bodyPr wrap="square" rtlCol="0">
            <a:spAutoFit/>
          </a:bodyPr>
          <a:lstStyle/>
          <a:p>
            <a:endParaRPr lang="en-GB" sz="2800" b="1" dirty="0"/>
          </a:p>
          <a:p>
            <a:r>
              <a:rPr lang="en-GB" sz="2800" b="1" dirty="0"/>
              <a:t>New Dementia Action Plan for Wales</a:t>
            </a:r>
          </a:p>
          <a:p>
            <a:r>
              <a:rPr lang="en-GB" sz="2800" b="1" dirty="0"/>
              <a:t>Review Regional Dementia Strategy</a:t>
            </a:r>
          </a:p>
          <a:p>
            <a:r>
              <a:rPr lang="en-GB" sz="2800" dirty="0"/>
              <a:t> </a:t>
            </a:r>
          </a:p>
          <a:p>
            <a:r>
              <a:rPr lang="en-GB" sz="2800" dirty="0"/>
              <a:t>The following presentations will outline significant service developments that have been robustly evaluated and proven to be:</a:t>
            </a:r>
          </a:p>
          <a:p>
            <a:endParaRPr lang="en-GB" sz="2800" dirty="0"/>
          </a:p>
          <a:p>
            <a:pPr marL="342900" indent="-342900">
              <a:buFont typeface="Arial" panose="020B0604020202020204" pitchFamily="34" charset="0"/>
              <a:buChar char="•"/>
            </a:pPr>
            <a:r>
              <a:rPr lang="en-GB" sz="2800" dirty="0"/>
              <a:t>Innovative </a:t>
            </a:r>
          </a:p>
          <a:p>
            <a:pPr marL="342900" indent="-342900">
              <a:buFont typeface="Arial" panose="020B0604020202020204" pitchFamily="34" charset="0"/>
              <a:buChar char="•"/>
            </a:pPr>
            <a:r>
              <a:rPr lang="en-GB" sz="2800" dirty="0"/>
              <a:t>Cost-effective </a:t>
            </a:r>
          </a:p>
          <a:p>
            <a:pPr marL="342900" indent="-342900">
              <a:buFont typeface="Arial" panose="020B0604020202020204" pitchFamily="34" charset="0"/>
              <a:buChar char="•"/>
            </a:pPr>
            <a:r>
              <a:rPr lang="en-GB" sz="2800" dirty="0"/>
              <a:t>Evidence based best practice </a:t>
            </a:r>
          </a:p>
          <a:p>
            <a:pPr marL="342900" indent="-342900">
              <a:buFont typeface="Arial" panose="020B0604020202020204" pitchFamily="34" charset="0"/>
              <a:buChar char="•"/>
            </a:pPr>
            <a:endParaRPr lang="en-GB" sz="2800" dirty="0"/>
          </a:p>
        </p:txBody>
      </p:sp>
    </p:spTree>
    <p:extLst>
      <p:ext uri="{BB962C8B-B14F-4D97-AF65-F5344CB8AC3E}">
        <p14:creationId xmlns:p14="http://schemas.microsoft.com/office/powerpoint/2010/main" val="2310705969"/>
      </p:ext>
    </p:extLst>
  </p:cSld>
  <p:clrMapOvr>
    <a:masterClrMapping/>
  </p:clrMapOvr>
</p:sld>
</file>

<file path=ppt/theme/theme1.xml><?xml version="1.0" encoding="utf-8"?>
<a:theme xmlns:a="http://schemas.openxmlformats.org/drawingml/2006/main" name="2_Blank_head&amp;Foo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Page option1">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Blank_head&amp;Foo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Blank_head&amp;Foo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3_Blank_head&amp;Foo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4_Blank_head&amp;Foo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QuestionsPag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275d379e-caaa-4af4-9836-c7ad0847b636" xsi:nil="true"/>
    <lcf76f155ced4ddcb4097134ff3c332f xmlns="6cc4e000-dc91-4563-b7fb-7173de09eec8">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D9A22F843F47DC49B00199FB92148A87" ma:contentTypeVersion="14" ma:contentTypeDescription="Create a new document." ma:contentTypeScope="" ma:versionID="486f9bb3baef1b00fffa52b0832d406f">
  <xsd:schema xmlns:xsd="http://www.w3.org/2001/XMLSchema" xmlns:xs="http://www.w3.org/2001/XMLSchema" xmlns:p="http://schemas.microsoft.com/office/2006/metadata/properties" xmlns:ns2="6cc4e000-dc91-4563-b7fb-7173de09eec8" xmlns:ns3="275d379e-caaa-4af4-9836-c7ad0847b636" targetNamespace="http://schemas.microsoft.com/office/2006/metadata/properties" ma:root="true" ma:fieldsID="1a15a3f56b1e0c81fc3eb17f66982c7c" ns2:_="" ns3:_="">
    <xsd:import namespace="6cc4e000-dc91-4563-b7fb-7173de09eec8"/>
    <xsd:import namespace="275d379e-caaa-4af4-9836-c7ad0847b636"/>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ObjectDetectorVersions" minOccurs="0"/>
                <xsd:element ref="ns2:MediaServiceGenerationTime" minOccurs="0"/>
                <xsd:element ref="ns2:MediaServiceEventHashCode" minOccurs="0"/>
                <xsd:element ref="ns2:MediaServiceOCR" minOccurs="0"/>
                <xsd:element ref="ns2:MediaLengthInSecond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cc4e000-dc91-4563-b7fb-7173de09eec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4b820720-3cae-4e0f-87a0-a0b1591a738f"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bjectDetectorVersions" ma:index="16" nillable="true" ma:displayName="MediaServiceObjectDetectorVersions" ma:hidden="true" ma:indexed="true" ma:internalName="MediaServiceObjectDetectorVersion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LengthInSeconds" ma:index="20" nillable="true" ma:displayName="MediaLengthInSeconds" ma:hidden="true" ma:internalName="MediaLengthInSeconds" ma:readOnly="true">
      <xsd:simpleType>
        <xsd:restriction base="dms:Unknown"/>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75d379e-caaa-4af4-9836-c7ad0847b636"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c3f4d648-a5ce-4f0f-b863-9d463000bfa1}" ma:internalName="TaxCatchAll" ma:showField="CatchAllData" ma:web="275d379e-caaa-4af4-9836-c7ad0847b63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25A71D5-1142-45FF-ABB2-5BD1D02C8F98}">
  <ds:schemaRefs>
    <ds:schemaRef ds:uri="275d379e-caaa-4af4-9836-c7ad0847b636"/>
    <ds:schemaRef ds:uri="http://schemas.openxmlformats.org/package/2006/metadata/core-properties"/>
    <ds:schemaRef ds:uri="http://purl.org/dc/dcmitype/"/>
    <ds:schemaRef ds:uri="http://schemas.microsoft.com/office/infopath/2007/PartnerControls"/>
    <ds:schemaRef ds:uri="http://purl.org/dc/elements/1.1/"/>
    <ds:schemaRef ds:uri="http://schemas.microsoft.com/office/2006/metadata/properties"/>
    <ds:schemaRef ds:uri="http://schemas.microsoft.com/office/2006/documentManagement/types"/>
    <ds:schemaRef ds:uri="6cc4e000-dc91-4563-b7fb-7173de09eec8"/>
    <ds:schemaRef ds:uri="http://www.w3.org/XML/1998/namespace"/>
    <ds:schemaRef ds:uri="http://purl.org/dc/terms/"/>
  </ds:schemaRefs>
</ds:datastoreItem>
</file>

<file path=customXml/itemProps2.xml><?xml version="1.0" encoding="utf-8"?>
<ds:datastoreItem xmlns:ds="http://schemas.openxmlformats.org/officeDocument/2006/customXml" ds:itemID="{8E9B2D47-38FF-4CD6-8287-9DDE495AF168}">
  <ds:schemaRefs>
    <ds:schemaRef ds:uri="http://schemas.microsoft.com/sharepoint/v3/contenttype/forms"/>
  </ds:schemaRefs>
</ds:datastoreItem>
</file>

<file path=customXml/itemProps3.xml><?xml version="1.0" encoding="utf-8"?>
<ds:datastoreItem xmlns:ds="http://schemas.openxmlformats.org/officeDocument/2006/customXml" ds:itemID="{226F190C-8350-4FF1-94DE-C5EFC5FA371B}">
  <ds:schemaRefs>
    <ds:schemaRef ds:uri="275d379e-caaa-4af4-9836-c7ad0847b636"/>
    <ds:schemaRef ds:uri="6cc4e000-dc91-4563-b7fb-7173de09eec8"/>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2503</TotalTime>
  <Words>959</Words>
  <Application>Microsoft Office PowerPoint</Application>
  <PresentationFormat>Widescreen</PresentationFormat>
  <Paragraphs>133</Paragraphs>
  <Slides>11</Slides>
  <Notes>8</Notes>
  <HiddenSlides>0</HiddenSlides>
  <MMClips>0</MMClips>
  <ScaleCrop>false</ScaleCrop>
  <HeadingPairs>
    <vt:vector size="6" baseType="variant">
      <vt:variant>
        <vt:lpstr>Fonts Used</vt:lpstr>
      </vt:variant>
      <vt:variant>
        <vt:i4>4</vt:i4>
      </vt:variant>
      <vt:variant>
        <vt:lpstr>Theme</vt:lpstr>
      </vt:variant>
      <vt:variant>
        <vt:i4>7</vt:i4>
      </vt:variant>
      <vt:variant>
        <vt:lpstr>Slide Titles</vt:lpstr>
      </vt:variant>
      <vt:variant>
        <vt:i4>11</vt:i4>
      </vt:variant>
    </vt:vector>
  </HeadingPairs>
  <TitlesOfParts>
    <vt:vector size="22" baseType="lpstr">
      <vt:lpstr>Aptos</vt:lpstr>
      <vt:lpstr>Arial</vt:lpstr>
      <vt:lpstr>Arial Rounded MT Bold</vt:lpstr>
      <vt:lpstr>Calibri</vt:lpstr>
      <vt:lpstr>2_Blank_head&amp;Foot</vt:lpstr>
      <vt:lpstr>Page option1</vt:lpstr>
      <vt:lpstr>Blank_head&amp;Foot</vt:lpstr>
      <vt:lpstr>1_Blank_head&amp;Foot</vt:lpstr>
      <vt:lpstr>3_Blank_head&amp;Foot</vt:lpstr>
      <vt:lpstr>4_Blank_head&amp;Foot</vt:lpstr>
      <vt:lpstr>QuestionsPage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Fenella C Banning</dc:creator>
  <cp:lastModifiedBy>Naomi McDonagh</cp:lastModifiedBy>
  <cp:revision>7</cp:revision>
  <dcterms:created xsi:type="dcterms:W3CDTF">2022-08-15T14:33:38Z</dcterms:created>
  <dcterms:modified xsi:type="dcterms:W3CDTF">2025-06-27T09:24:37Z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0x010100D9A22F843F47DC49B00199FB92148A87</vt:lpwstr>
  </property>
  <property fmtid="{D5CDD505-2E9C-101B-9397-08002B2CF9AE}" pid="3" name="Order">
    <vt:r8>100</vt:r8>
  </property>
  <property fmtid="{D5CDD505-2E9C-101B-9397-08002B2CF9AE}" pid="4" name="MediaServiceImageTags">
    <vt:lpwstr/>
  </property>
</Properties>
</file>