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1" r:id="rId5"/>
  </p:sldMasterIdLst>
  <p:notesMasterIdLst>
    <p:notesMasterId r:id="rId24"/>
  </p:notesMasterIdLst>
  <p:sldIdLst>
    <p:sldId id="256" r:id="rId6"/>
    <p:sldId id="729" r:id="rId7"/>
    <p:sldId id="743" r:id="rId8"/>
    <p:sldId id="726" r:id="rId9"/>
    <p:sldId id="721" r:id="rId10"/>
    <p:sldId id="724" r:id="rId11"/>
    <p:sldId id="728" r:id="rId12"/>
    <p:sldId id="727" r:id="rId13"/>
    <p:sldId id="730" r:id="rId14"/>
    <p:sldId id="732" r:id="rId15"/>
    <p:sldId id="725" r:id="rId16"/>
    <p:sldId id="733" r:id="rId17"/>
    <p:sldId id="734" r:id="rId18"/>
    <p:sldId id="737" r:id="rId19"/>
    <p:sldId id="741" r:id="rId20"/>
    <p:sldId id="742" r:id="rId21"/>
    <p:sldId id="744" r:id="rId22"/>
    <p:sldId id="723"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7FE98EC-550D-4B6B-B506-F26512387BA3}">
          <p14:sldIdLst>
            <p14:sldId id="256"/>
            <p14:sldId id="729"/>
            <p14:sldId id="743"/>
            <p14:sldId id="726"/>
            <p14:sldId id="721"/>
            <p14:sldId id="724"/>
            <p14:sldId id="728"/>
            <p14:sldId id="727"/>
            <p14:sldId id="730"/>
            <p14:sldId id="732"/>
            <p14:sldId id="725"/>
            <p14:sldId id="733"/>
            <p14:sldId id="734"/>
            <p14:sldId id="737"/>
            <p14:sldId id="741"/>
            <p14:sldId id="742"/>
            <p14:sldId id="744"/>
            <p14:sldId id="72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61E554-564D-9BFD-79C0-2660B6ED2777}" name="al269463" initials="a" userId="al269463"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iona Hancock (Hywel Dda UHB - Senior Communications Officer)" initials="FH(DU-SCO" lastIdx="3" clrIdx="0">
    <p:extLst>
      <p:ext uri="{19B8F6BF-5375-455C-9EA6-DF929625EA0E}">
        <p15:presenceInfo xmlns:p15="http://schemas.microsoft.com/office/powerpoint/2012/main" userId="S::Fiona.Hancock@wales.nhs.uk::c09da89f-d559-4a80-b36a-98571cbc44bc" providerId="AD"/>
      </p:ext>
    </p:extLst>
  </p:cmAuthor>
  <p:cmAuthor id="2" name="Yvonne Burson (Hywel Dda UHB - Assistant Director of Communications)" initials="YC" lastIdx="1" clrIdx="1">
    <p:extLst>
      <p:ext uri="{19B8F6BF-5375-455C-9EA6-DF929625EA0E}">
        <p15:presenceInfo xmlns:p15="http://schemas.microsoft.com/office/powerpoint/2012/main" userId="S::yvonne.burson@wales.nhs.uk::8a634da1-9662-49dc-aa64-d0e9725d31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5DFFF"/>
    <a:srgbClr val="3A4972"/>
    <a:srgbClr val="C1A875"/>
    <a:srgbClr val="D9CAAB"/>
    <a:srgbClr val="00A84C"/>
    <a:srgbClr val="D20000"/>
    <a:srgbClr val="F3F4EE"/>
    <a:srgbClr val="003792"/>
    <a:srgbClr val="2347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1AE548-CFF2-4A5A-B910-B51620DF4D61}" v="1" dt="2025-06-25T10:00:26.1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59" d="100"/>
          <a:sy n="59" d="100"/>
        </p:scale>
        <p:origin x="964" y="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4C3EA99-967C-4F54-86E2-A491A27E817E}" type="datetimeFigureOut">
              <a:rPr lang="en-GB" smtClean="0"/>
              <a:pPr/>
              <a:t>25/06/2025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73C1398-8CA9-4BF1-ABF1-517718C1A97E}" type="slidenum">
              <a:rPr lang="en-GB" smtClean="0"/>
              <a:pPr/>
              <a:t>‹#›</a:t>
            </a:fld>
            <a:endParaRPr lang="en-GB"/>
          </a:p>
        </p:txBody>
      </p:sp>
    </p:spTree>
    <p:extLst>
      <p:ext uri="{BB962C8B-B14F-4D97-AF65-F5344CB8AC3E}">
        <p14:creationId xmlns:p14="http://schemas.microsoft.com/office/powerpoint/2010/main" val="3621893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C1398-8CA9-4BF1-ABF1-517718C1A97E}" type="slidenum">
              <a:rPr lang="en-GB" smtClean="0"/>
              <a:pPr/>
              <a:t>1</a:t>
            </a:fld>
            <a:endParaRPr lang="en-GB"/>
          </a:p>
        </p:txBody>
      </p:sp>
    </p:spTree>
    <p:extLst>
      <p:ext uri="{BB962C8B-B14F-4D97-AF65-F5344CB8AC3E}">
        <p14:creationId xmlns:p14="http://schemas.microsoft.com/office/powerpoint/2010/main" val="2033830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3C1398-8CA9-4BF1-ABF1-517718C1A97E}" type="slidenum">
              <a:rPr lang="en-GB" smtClean="0"/>
              <a:pPr/>
              <a:t>5</a:t>
            </a:fld>
            <a:endParaRPr lang="en-GB"/>
          </a:p>
        </p:txBody>
      </p:sp>
    </p:spTree>
    <p:extLst>
      <p:ext uri="{BB962C8B-B14F-4D97-AF65-F5344CB8AC3E}">
        <p14:creationId xmlns:p14="http://schemas.microsoft.com/office/powerpoint/2010/main" val="355099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3C1398-8CA9-4BF1-ABF1-517718C1A97E}" type="slidenum">
              <a:rPr lang="en-GB" smtClean="0"/>
              <a:pPr/>
              <a:t>14</a:t>
            </a:fld>
            <a:endParaRPr lang="en-GB"/>
          </a:p>
        </p:txBody>
      </p:sp>
    </p:spTree>
    <p:extLst>
      <p:ext uri="{BB962C8B-B14F-4D97-AF65-F5344CB8AC3E}">
        <p14:creationId xmlns:p14="http://schemas.microsoft.com/office/powerpoint/2010/main" val="21201852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0" y="1340768"/>
            <a:ext cx="11018440" cy="483619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F4C6D4B4-CF9F-463D-B665-83911552BA4C}" type="datetime1">
              <a:rPr lang="en-GB" smtClean="0"/>
              <a:pPr/>
              <a:t>25/06/2025</a:t>
            </a:fld>
            <a:endParaRPr lang="en-GB"/>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CFB0ECC7-C12A-45D9-9148-E3BE582CC04E}" type="slidenum">
              <a:rPr lang="en-GB" smtClean="0"/>
              <a:pPr/>
              <a:t>‹#›</a:t>
            </a:fld>
            <a:endParaRPr lang="en-GB"/>
          </a:p>
        </p:txBody>
      </p:sp>
      <p:sp>
        <p:nvSpPr>
          <p:cNvPr id="7" name="Rectangle 6">
            <a:extLst>
              <a:ext uri="{FF2B5EF4-FFF2-40B4-BE49-F238E27FC236}">
                <a16:creationId xmlns:a16="http://schemas.microsoft.com/office/drawing/2014/main" id="{47A9D79E-DABF-4891-BBE8-CF3530C48DC1}"/>
              </a:ext>
            </a:extLst>
          </p:cNvPr>
          <p:cNvSpPr/>
          <p:nvPr userDrawn="1"/>
        </p:nvSpPr>
        <p:spPr>
          <a:xfrm>
            <a:off x="0" y="0"/>
            <a:ext cx="12192000" cy="1124656"/>
          </a:xfrm>
          <a:prstGeom prst="rect">
            <a:avLst/>
          </a:prstGeom>
          <a:solidFill>
            <a:srgbClr val="3A497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8" name="Picture 7" descr="A picture containing text&#10;&#10;Description automatically generated">
            <a:extLst>
              <a:ext uri="{FF2B5EF4-FFF2-40B4-BE49-F238E27FC236}">
                <a16:creationId xmlns:a16="http://schemas.microsoft.com/office/drawing/2014/main" id="{5EA6FBCF-F4F5-4A89-9E5A-E11EF204D2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166328"/>
            <a:ext cx="3123709" cy="792000"/>
          </a:xfrm>
          <a:prstGeom prst="rect">
            <a:avLst/>
          </a:prstGeom>
        </p:spPr>
      </p:pic>
      <p:sp>
        <p:nvSpPr>
          <p:cNvPr id="10" name="Title 1">
            <a:extLst>
              <a:ext uri="{FF2B5EF4-FFF2-40B4-BE49-F238E27FC236}">
                <a16:creationId xmlns:a16="http://schemas.microsoft.com/office/drawing/2014/main" id="{C375E485-C44E-4F7C-B30B-3166BC1FAB1C}"/>
              </a:ext>
            </a:extLst>
          </p:cNvPr>
          <p:cNvSpPr>
            <a:spLocks noGrp="1"/>
          </p:cNvSpPr>
          <p:nvPr>
            <p:ph type="title"/>
          </p:nvPr>
        </p:nvSpPr>
        <p:spPr>
          <a:xfrm>
            <a:off x="335360" y="166329"/>
            <a:ext cx="10515600" cy="792000"/>
          </a:xfrm>
          <a:prstGeom prst="rect">
            <a:avLst/>
          </a:prstGeom>
        </p:spPr>
        <p:txBody>
          <a:bodyPr anchor="ct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522096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AA07A8-502B-4C01-B666-863C93985479}"/>
              </a:ext>
            </a:extLst>
          </p:cNvPr>
          <p:cNvSpPr/>
          <p:nvPr userDrawn="1"/>
        </p:nvSpPr>
        <p:spPr>
          <a:xfrm>
            <a:off x="0" y="0"/>
            <a:ext cx="12192000" cy="1124656"/>
          </a:xfrm>
          <a:prstGeom prst="rect">
            <a:avLst/>
          </a:prstGeom>
          <a:solidFill>
            <a:srgbClr val="3A497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49E57CB-E797-43B0-9207-34A73894BC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166328"/>
            <a:ext cx="3123709" cy="792000"/>
          </a:xfrm>
          <a:prstGeom prst="rect">
            <a:avLst/>
          </a:prstGeom>
        </p:spPr>
      </p:pic>
      <p:sp>
        <p:nvSpPr>
          <p:cNvPr id="2" name="Title 1"/>
          <p:cNvSpPr>
            <a:spLocks noGrp="1"/>
          </p:cNvSpPr>
          <p:nvPr>
            <p:ph type="title"/>
          </p:nvPr>
        </p:nvSpPr>
        <p:spPr>
          <a:xfrm>
            <a:off x="335360" y="166329"/>
            <a:ext cx="10515600" cy="792000"/>
          </a:xfrm>
          <a:prstGeom prst="rect">
            <a:avLst/>
          </a:prstGeom>
        </p:spPr>
        <p:txBody>
          <a:bodyPr anchor="ct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4" name="Content Placeholder 3"/>
          <p:cNvSpPr>
            <a:spLocks noGrp="1"/>
          </p:cNvSpPr>
          <p:nvPr>
            <p:ph sz="half" idx="2"/>
          </p:nvPr>
        </p:nvSpPr>
        <p:spPr>
          <a:xfrm>
            <a:off x="335361" y="1620001"/>
            <a:ext cx="5580000" cy="4401288"/>
          </a:xfrm>
          <a:prstGeom prst="rect">
            <a:avLst/>
          </a:prstGeom>
        </p:spPr>
        <p:txBody>
          <a:bodyPr/>
          <a:lstStyle>
            <a:lvl1pPr>
              <a:buClr>
                <a:srgbClr val="C1A875"/>
              </a:buClr>
              <a:defRPr>
                <a:solidFill>
                  <a:srgbClr val="000000"/>
                </a:solidFill>
                <a:latin typeface="Arial" panose="020B0604020202020204" pitchFamily="34" charset="0"/>
                <a:cs typeface="Arial" panose="020B0604020202020204" pitchFamily="34" charset="0"/>
              </a:defRPr>
            </a:lvl1pPr>
            <a:lvl2pPr>
              <a:buClr>
                <a:srgbClr val="C1A875"/>
              </a:buClr>
              <a:defRPr>
                <a:solidFill>
                  <a:srgbClr val="000000"/>
                </a:solidFill>
                <a:latin typeface="Arial" panose="020B0604020202020204" pitchFamily="34" charset="0"/>
                <a:cs typeface="Arial" panose="020B0604020202020204" pitchFamily="34" charset="0"/>
              </a:defRPr>
            </a:lvl2pPr>
            <a:lvl3pPr>
              <a:buClr>
                <a:srgbClr val="C1A875"/>
              </a:buClr>
              <a:defRPr>
                <a:solidFill>
                  <a:srgbClr val="000000"/>
                </a:solidFill>
                <a:latin typeface="Arial" panose="020B0604020202020204" pitchFamily="34" charset="0"/>
                <a:cs typeface="Arial" panose="020B0604020202020204" pitchFamily="34" charset="0"/>
              </a:defRPr>
            </a:lvl3pPr>
            <a:lvl4pPr>
              <a:buClr>
                <a:srgbClr val="C1A875"/>
              </a:buClr>
              <a:defRPr>
                <a:solidFill>
                  <a:srgbClr val="000000"/>
                </a:solidFill>
                <a:latin typeface="Arial" panose="020B0604020202020204" pitchFamily="34" charset="0"/>
                <a:cs typeface="Arial" panose="020B0604020202020204" pitchFamily="34" charset="0"/>
              </a:defRPr>
            </a:lvl4pPr>
            <a:lvl5pPr>
              <a:buClr>
                <a:srgbClr val="C1A875"/>
              </a:buClr>
              <a:defRPr>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5"/>
          <p:cNvSpPr>
            <a:spLocks noGrp="1"/>
          </p:cNvSpPr>
          <p:nvPr>
            <p:ph sz="quarter" idx="4"/>
          </p:nvPr>
        </p:nvSpPr>
        <p:spPr>
          <a:xfrm>
            <a:off x="6430800" y="1620001"/>
            <a:ext cx="5580000" cy="4401288"/>
          </a:xfrm>
          <a:prstGeom prst="rect">
            <a:avLst/>
          </a:prstGeom>
        </p:spPr>
        <p:txBody>
          <a:bodyPr/>
          <a:lstStyle>
            <a:lvl1pPr>
              <a:buClr>
                <a:srgbClr val="C1A875"/>
              </a:buClr>
              <a:defRPr>
                <a:solidFill>
                  <a:srgbClr val="000000"/>
                </a:solidFill>
                <a:latin typeface="Arial" panose="020B0604020202020204" pitchFamily="34" charset="0"/>
                <a:cs typeface="Arial" panose="020B0604020202020204" pitchFamily="34" charset="0"/>
              </a:defRPr>
            </a:lvl1pPr>
            <a:lvl2pPr>
              <a:buClr>
                <a:srgbClr val="C1A875"/>
              </a:buClr>
              <a:defRPr>
                <a:solidFill>
                  <a:srgbClr val="000000"/>
                </a:solidFill>
                <a:latin typeface="Arial" panose="020B0604020202020204" pitchFamily="34" charset="0"/>
                <a:cs typeface="Arial" panose="020B0604020202020204" pitchFamily="34" charset="0"/>
              </a:defRPr>
            </a:lvl2pPr>
            <a:lvl3pPr>
              <a:buClr>
                <a:srgbClr val="C1A875"/>
              </a:buClr>
              <a:defRPr>
                <a:solidFill>
                  <a:srgbClr val="000000"/>
                </a:solidFill>
                <a:latin typeface="Arial" panose="020B0604020202020204" pitchFamily="34" charset="0"/>
                <a:cs typeface="Arial" panose="020B0604020202020204" pitchFamily="34" charset="0"/>
              </a:defRPr>
            </a:lvl3pPr>
            <a:lvl4pPr>
              <a:buClr>
                <a:srgbClr val="C1A875"/>
              </a:buClr>
              <a:defRPr>
                <a:solidFill>
                  <a:srgbClr val="000000"/>
                </a:solidFill>
                <a:latin typeface="Arial" panose="020B0604020202020204" pitchFamily="34" charset="0"/>
                <a:cs typeface="Arial" panose="020B0604020202020204" pitchFamily="34" charset="0"/>
              </a:defRPr>
            </a:lvl4pPr>
            <a:lvl5pPr>
              <a:buClr>
                <a:srgbClr val="C1A875"/>
              </a:buClr>
              <a:defRPr>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2CE51CBF-9518-4A68-89DC-44A0264264B9}" type="datetime1">
              <a:rPr lang="en-GB" smtClean="0"/>
              <a:pPr/>
              <a:t>25/06/2025</a:t>
            </a:fld>
            <a:endParaRPr lang="en-GB"/>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CFB0ECC7-C12A-45D9-9148-E3BE582CC04E}" type="slidenum">
              <a:rPr lang="en-GB" smtClean="0"/>
              <a:pPr/>
              <a:t>‹#›</a:t>
            </a:fld>
            <a:endParaRPr lang="en-GB"/>
          </a:p>
        </p:txBody>
      </p:sp>
    </p:spTree>
    <p:extLst>
      <p:ext uri="{BB962C8B-B14F-4D97-AF65-F5344CB8AC3E}">
        <p14:creationId xmlns:p14="http://schemas.microsoft.com/office/powerpoint/2010/main" val="319624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5360" y="166329"/>
            <a:ext cx="10515600" cy="792000"/>
          </a:xfrm>
          <a:prstGeom prst="rect">
            <a:avLst/>
          </a:prstGeom>
        </p:spPr>
        <p:txBody>
          <a:bodyPr anchor="ctr"/>
          <a:lstStyle>
            <a:lvl1pPr>
              <a:defRPr sz="2800" b="1">
                <a:solidFill>
                  <a:srgbClr val="3A4972"/>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4" name="Content Placeholder 3"/>
          <p:cNvSpPr>
            <a:spLocks noGrp="1"/>
          </p:cNvSpPr>
          <p:nvPr>
            <p:ph sz="half" idx="2"/>
          </p:nvPr>
        </p:nvSpPr>
        <p:spPr>
          <a:xfrm>
            <a:off x="335361" y="1620001"/>
            <a:ext cx="5580000" cy="4401288"/>
          </a:xfrm>
          <a:prstGeom prst="rect">
            <a:avLst/>
          </a:prstGeom>
        </p:spPr>
        <p:txBody>
          <a:bodyPr/>
          <a:lstStyle>
            <a:lvl1pPr>
              <a:buClr>
                <a:srgbClr val="C1A875"/>
              </a:buClr>
              <a:defRPr>
                <a:solidFill>
                  <a:srgbClr val="000000"/>
                </a:solidFill>
                <a:latin typeface="Arial" panose="020B0604020202020204" pitchFamily="34" charset="0"/>
                <a:cs typeface="Arial" panose="020B0604020202020204" pitchFamily="34" charset="0"/>
              </a:defRPr>
            </a:lvl1pPr>
            <a:lvl2pPr>
              <a:buClr>
                <a:srgbClr val="C1A875"/>
              </a:buClr>
              <a:defRPr>
                <a:solidFill>
                  <a:srgbClr val="000000"/>
                </a:solidFill>
                <a:latin typeface="Arial" panose="020B0604020202020204" pitchFamily="34" charset="0"/>
                <a:cs typeface="Arial" panose="020B0604020202020204" pitchFamily="34" charset="0"/>
              </a:defRPr>
            </a:lvl2pPr>
            <a:lvl3pPr>
              <a:buClr>
                <a:srgbClr val="C1A875"/>
              </a:buClr>
              <a:defRPr>
                <a:solidFill>
                  <a:srgbClr val="000000"/>
                </a:solidFill>
                <a:latin typeface="Arial" panose="020B0604020202020204" pitchFamily="34" charset="0"/>
                <a:cs typeface="Arial" panose="020B0604020202020204" pitchFamily="34" charset="0"/>
              </a:defRPr>
            </a:lvl3pPr>
            <a:lvl4pPr>
              <a:buClr>
                <a:srgbClr val="C1A875"/>
              </a:buClr>
              <a:defRPr>
                <a:solidFill>
                  <a:srgbClr val="000000"/>
                </a:solidFill>
                <a:latin typeface="Arial" panose="020B0604020202020204" pitchFamily="34" charset="0"/>
                <a:cs typeface="Arial" panose="020B0604020202020204" pitchFamily="34" charset="0"/>
              </a:defRPr>
            </a:lvl4pPr>
            <a:lvl5pPr>
              <a:buClr>
                <a:srgbClr val="C1A875"/>
              </a:buClr>
              <a:defRPr>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5"/>
          <p:cNvSpPr>
            <a:spLocks noGrp="1"/>
          </p:cNvSpPr>
          <p:nvPr>
            <p:ph sz="quarter" idx="4"/>
          </p:nvPr>
        </p:nvSpPr>
        <p:spPr>
          <a:xfrm>
            <a:off x="6430800" y="1620001"/>
            <a:ext cx="5580000" cy="4401288"/>
          </a:xfrm>
          <a:prstGeom prst="rect">
            <a:avLst/>
          </a:prstGeom>
        </p:spPr>
        <p:txBody>
          <a:bodyPr/>
          <a:lstStyle>
            <a:lvl1pPr>
              <a:buClr>
                <a:srgbClr val="C1A875"/>
              </a:buClr>
              <a:defRPr>
                <a:solidFill>
                  <a:srgbClr val="000000"/>
                </a:solidFill>
                <a:latin typeface="Arial" panose="020B0604020202020204" pitchFamily="34" charset="0"/>
                <a:cs typeface="Arial" panose="020B0604020202020204" pitchFamily="34" charset="0"/>
              </a:defRPr>
            </a:lvl1pPr>
            <a:lvl2pPr>
              <a:buClr>
                <a:srgbClr val="C1A875"/>
              </a:buClr>
              <a:defRPr>
                <a:solidFill>
                  <a:srgbClr val="000000"/>
                </a:solidFill>
                <a:latin typeface="Arial" panose="020B0604020202020204" pitchFamily="34" charset="0"/>
                <a:cs typeface="Arial" panose="020B0604020202020204" pitchFamily="34" charset="0"/>
              </a:defRPr>
            </a:lvl2pPr>
            <a:lvl3pPr>
              <a:buClr>
                <a:srgbClr val="C1A875"/>
              </a:buClr>
              <a:defRPr>
                <a:solidFill>
                  <a:srgbClr val="000000"/>
                </a:solidFill>
                <a:latin typeface="Arial" panose="020B0604020202020204" pitchFamily="34" charset="0"/>
                <a:cs typeface="Arial" panose="020B0604020202020204" pitchFamily="34" charset="0"/>
              </a:defRPr>
            </a:lvl3pPr>
            <a:lvl4pPr>
              <a:buClr>
                <a:srgbClr val="C1A875"/>
              </a:buClr>
              <a:defRPr>
                <a:solidFill>
                  <a:srgbClr val="000000"/>
                </a:solidFill>
                <a:latin typeface="Arial" panose="020B0604020202020204" pitchFamily="34" charset="0"/>
                <a:cs typeface="Arial" panose="020B0604020202020204" pitchFamily="34" charset="0"/>
              </a:defRPr>
            </a:lvl4pPr>
            <a:lvl5pPr>
              <a:buClr>
                <a:srgbClr val="C1A875"/>
              </a:buClr>
              <a:defRPr>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2CE51CBF-9518-4A68-89DC-44A0264264B9}" type="datetime1">
              <a:rPr lang="en-GB" smtClean="0"/>
              <a:pPr/>
              <a:t>25/06/2025</a:t>
            </a:fld>
            <a:endParaRPr lang="en-GB"/>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CFB0ECC7-C12A-45D9-9148-E3BE582CC04E}" type="slidenum">
              <a:rPr lang="en-GB" smtClean="0"/>
              <a:pPr/>
              <a:t>‹#›</a:t>
            </a:fld>
            <a:endParaRPr lang="en-GB"/>
          </a:p>
        </p:txBody>
      </p:sp>
    </p:spTree>
    <p:extLst>
      <p:ext uri="{BB962C8B-B14F-4D97-AF65-F5344CB8AC3E}">
        <p14:creationId xmlns:p14="http://schemas.microsoft.com/office/powerpoint/2010/main" val="335149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5360" y="166329"/>
            <a:ext cx="10515600" cy="792000"/>
          </a:xfrm>
          <a:prstGeom prst="rect">
            <a:avLst/>
          </a:prstGeom>
        </p:spPr>
        <p:txBody>
          <a:bodyPr anchor="ctr"/>
          <a:lstStyle>
            <a:lvl1pPr>
              <a:defRPr sz="2800" b="1">
                <a:solidFill>
                  <a:srgbClr val="3A4972"/>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4" name="Content Placeholder 3"/>
          <p:cNvSpPr>
            <a:spLocks noGrp="1"/>
          </p:cNvSpPr>
          <p:nvPr>
            <p:ph sz="half" idx="2"/>
          </p:nvPr>
        </p:nvSpPr>
        <p:spPr>
          <a:xfrm>
            <a:off x="335360" y="1620001"/>
            <a:ext cx="11018439" cy="4401288"/>
          </a:xfrm>
          <a:prstGeom prst="rect">
            <a:avLst/>
          </a:prstGeom>
        </p:spPr>
        <p:txBody>
          <a:bodyPr/>
          <a:lstStyle>
            <a:lvl1pPr>
              <a:buClr>
                <a:srgbClr val="C1A875"/>
              </a:buClr>
              <a:defRPr sz="2800">
                <a:solidFill>
                  <a:srgbClr val="000000"/>
                </a:solidFill>
                <a:latin typeface="Arial" panose="020B0604020202020204" pitchFamily="34" charset="0"/>
                <a:cs typeface="Arial" panose="020B0604020202020204" pitchFamily="34" charset="0"/>
              </a:defRPr>
            </a:lvl1pPr>
            <a:lvl2pPr>
              <a:buClr>
                <a:srgbClr val="C1A875"/>
              </a:buClr>
              <a:defRPr sz="2400">
                <a:solidFill>
                  <a:srgbClr val="000000"/>
                </a:solidFill>
                <a:latin typeface="Arial" panose="020B0604020202020204" pitchFamily="34" charset="0"/>
                <a:cs typeface="Arial" panose="020B0604020202020204" pitchFamily="34" charset="0"/>
              </a:defRPr>
            </a:lvl2pPr>
            <a:lvl3pPr>
              <a:buClr>
                <a:srgbClr val="C1A875"/>
              </a:buClr>
              <a:defRPr sz="2000">
                <a:solidFill>
                  <a:srgbClr val="000000"/>
                </a:solidFill>
                <a:latin typeface="Arial" panose="020B0604020202020204" pitchFamily="34" charset="0"/>
                <a:cs typeface="Arial" panose="020B0604020202020204" pitchFamily="34" charset="0"/>
              </a:defRPr>
            </a:lvl3pPr>
            <a:lvl4pPr>
              <a:buClr>
                <a:srgbClr val="C1A875"/>
              </a:buClr>
              <a:defRPr sz="1800">
                <a:solidFill>
                  <a:srgbClr val="000000"/>
                </a:solidFill>
                <a:latin typeface="Arial" panose="020B0604020202020204" pitchFamily="34" charset="0"/>
                <a:cs typeface="Arial" panose="020B0604020202020204" pitchFamily="34" charset="0"/>
              </a:defRPr>
            </a:lvl4pPr>
            <a:lvl5pPr>
              <a:buClr>
                <a:srgbClr val="C1A875"/>
              </a:buClr>
              <a:defRPr sz="1800">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2CE51CBF-9518-4A68-89DC-44A0264264B9}" type="datetime1">
              <a:rPr lang="en-GB" smtClean="0"/>
              <a:pPr/>
              <a:t>25/06/2025</a:t>
            </a:fld>
            <a:endParaRPr lang="en-GB"/>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CFB0ECC7-C12A-45D9-9148-E3BE582CC04E}" type="slidenum">
              <a:rPr lang="en-GB" smtClean="0"/>
              <a:pPr/>
              <a:t>‹#›</a:t>
            </a:fld>
            <a:endParaRPr lang="en-GB"/>
          </a:p>
        </p:txBody>
      </p:sp>
    </p:spTree>
    <p:extLst>
      <p:ext uri="{BB962C8B-B14F-4D97-AF65-F5344CB8AC3E}">
        <p14:creationId xmlns:p14="http://schemas.microsoft.com/office/powerpoint/2010/main" val="109419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6DE047BB-81AF-4939-9A12-A3FE6D39CE8E}" type="datetime1">
              <a:rPr lang="en-GB" smtClean="0"/>
              <a:pPr/>
              <a:t>25/06/2025</a:t>
            </a:fld>
            <a:endParaRPr lang="en-GB"/>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lvl1pPr>
              <a:defRPr>
                <a:latin typeface="Arial" panose="020B0604020202020204" pitchFamily="34" charset="0"/>
                <a:cs typeface="Arial" panose="020B0604020202020204" pitchFamily="34" charset="0"/>
              </a:defRPr>
            </a:lvl1pPr>
          </a:lstStyle>
          <a:p>
            <a:fld id="{CFB0ECC7-C12A-45D9-9148-E3BE582CC04E}" type="slidenum">
              <a:rPr lang="en-GB" smtClean="0"/>
              <a:pPr/>
              <a:t>‹#›</a:t>
            </a:fld>
            <a:endParaRPr lang="en-GB"/>
          </a:p>
        </p:txBody>
      </p:sp>
      <p:sp>
        <p:nvSpPr>
          <p:cNvPr id="6" name="Rectangle 5">
            <a:extLst>
              <a:ext uri="{FF2B5EF4-FFF2-40B4-BE49-F238E27FC236}">
                <a16:creationId xmlns:a16="http://schemas.microsoft.com/office/drawing/2014/main" id="{E8EB312D-6CCF-4553-BC40-AD73F0416F35}"/>
              </a:ext>
            </a:extLst>
          </p:cNvPr>
          <p:cNvSpPr/>
          <p:nvPr userDrawn="1"/>
        </p:nvSpPr>
        <p:spPr>
          <a:xfrm>
            <a:off x="0" y="0"/>
            <a:ext cx="12192000" cy="1124656"/>
          </a:xfrm>
          <a:prstGeom prst="rect">
            <a:avLst/>
          </a:prstGeom>
          <a:solidFill>
            <a:srgbClr val="3A497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F1C7305-F133-4902-B3DD-F297F5800B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166328"/>
            <a:ext cx="3123709" cy="792000"/>
          </a:xfrm>
          <a:prstGeom prst="rect">
            <a:avLst/>
          </a:prstGeom>
        </p:spPr>
      </p:pic>
      <p:sp>
        <p:nvSpPr>
          <p:cNvPr id="9" name="Title 1">
            <a:extLst>
              <a:ext uri="{FF2B5EF4-FFF2-40B4-BE49-F238E27FC236}">
                <a16:creationId xmlns:a16="http://schemas.microsoft.com/office/drawing/2014/main" id="{33BD1F84-26FD-43D3-A0C2-8B5D752EDE58}"/>
              </a:ext>
            </a:extLst>
          </p:cNvPr>
          <p:cNvSpPr>
            <a:spLocks noGrp="1"/>
          </p:cNvSpPr>
          <p:nvPr>
            <p:ph type="title"/>
          </p:nvPr>
        </p:nvSpPr>
        <p:spPr>
          <a:xfrm>
            <a:off x="335360" y="166329"/>
            <a:ext cx="10515600" cy="792000"/>
          </a:xfrm>
          <a:prstGeom prst="rect">
            <a:avLst/>
          </a:prstGeom>
        </p:spPr>
        <p:txBody>
          <a:bodyPr anchor="ct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1915550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CC7066-A20C-4533-AF89-3083697A2146}"/>
              </a:ext>
            </a:extLst>
          </p:cNvPr>
          <p:cNvSpPr/>
          <p:nvPr userDrawn="1"/>
        </p:nvSpPr>
        <p:spPr>
          <a:xfrm>
            <a:off x="0" y="0"/>
            <a:ext cx="12192000" cy="1124656"/>
          </a:xfrm>
          <a:prstGeom prst="rect">
            <a:avLst/>
          </a:prstGeom>
          <a:solidFill>
            <a:srgbClr val="3A497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5A988552-2F7D-4CCD-B147-5ED2E24976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166328"/>
            <a:ext cx="3123709" cy="792000"/>
          </a:xfrm>
          <a:prstGeom prst="rect">
            <a:avLst/>
          </a:prstGeom>
        </p:spPr>
      </p:pic>
      <p:sp>
        <p:nvSpPr>
          <p:cNvPr id="13" name="Title 1">
            <a:extLst>
              <a:ext uri="{FF2B5EF4-FFF2-40B4-BE49-F238E27FC236}">
                <a16:creationId xmlns:a16="http://schemas.microsoft.com/office/drawing/2014/main" id="{413B8B94-F98C-4F6E-B380-86F8E7DED6B4}"/>
              </a:ext>
            </a:extLst>
          </p:cNvPr>
          <p:cNvSpPr>
            <a:spLocks noGrp="1"/>
          </p:cNvSpPr>
          <p:nvPr>
            <p:ph type="title"/>
          </p:nvPr>
        </p:nvSpPr>
        <p:spPr>
          <a:xfrm>
            <a:off x="335360" y="166329"/>
            <a:ext cx="10515600" cy="792000"/>
          </a:xfrm>
          <a:prstGeom prst="rect">
            <a:avLst/>
          </a:prstGeom>
        </p:spPr>
        <p:txBody>
          <a:bodyPr anchor="ct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965555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5400" y="2348880"/>
            <a:ext cx="9972600" cy="2387600"/>
          </a:xfrm>
          <a:prstGeom prst="rect">
            <a:avLst/>
          </a:prstGeom>
        </p:spPr>
        <p:txBody>
          <a:bodyPr anchor="b"/>
          <a:lstStyle>
            <a:lvl1pPr algn="l">
              <a:defRPr sz="6000">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695400" y="5013176"/>
            <a:ext cx="9972600" cy="722461"/>
          </a:xfrm>
          <a:prstGeom prst="rect">
            <a:avLst/>
          </a:prstGeom>
        </p:spPr>
        <p:txBody>
          <a:bodyPr/>
          <a:lstStyle>
            <a:lvl1pPr marL="0" indent="0" algn="l">
              <a:buNone/>
              <a:defRPr sz="240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69108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885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8.xml"/><Relationship Id="rId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22422">
              <a:srgbClr val="E0EBF4"/>
            </a:gs>
            <a:gs pos="91381">
              <a:srgbClr val="BBD4E6"/>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6" name="Picture 19" descr="hywel dda"/>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543845" y="236705"/>
            <a:ext cx="2376487"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289661"/>
      </p:ext>
    </p:extLst>
  </p:cSld>
  <p:clrMap bg1="lt1" tx1="dk1" bg2="lt2" tx2="dk2" accent1="accent1" accent2="accent2" accent3="accent3" accent4="accent4" accent5="accent5" accent6="accent6" hlink="hlink" folHlink="folHlink"/>
  <p:sldLayoutIdLst>
    <p:sldLayoutId id="2147483650" r:id="rId1"/>
    <p:sldLayoutId id="2147483653" r:id="rId2"/>
    <p:sldLayoutId id="2147483660" r:id="rId3"/>
    <p:sldLayoutId id="2147483663" r:id="rId4"/>
    <p:sldLayoutId id="2147483654" r:id="rId5"/>
    <p:sldLayoutId id="2147483655" r:id="rId6"/>
    <p:sldLayoutId id="2147483649" r:id="rId7"/>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22422">
              <a:srgbClr val="E0EBF4"/>
            </a:gs>
            <a:gs pos="91381">
              <a:srgbClr val="BBD4E6"/>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6" name="Picture 19" descr="hywel dda"/>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907756" y="5923682"/>
            <a:ext cx="2376487"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text, clipart&#10;&#10;Description automatically generated">
            <a:extLst>
              <a:ext uri="{FF2B5EF4-FFF2-40B4-BE49-F238E27FC236}">
                <a16:creationId xmlns:a16="http://schemas.microsoft.com/office/drawing/2014/main" id="{BC4A57F4-7EF0-4D0E-80A7-449B23E060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16129" y="1208937"/>
            <a:ext cx="8959742" cy="4440126"/>
          </a:xfrm>
          <a:prstGeom prst="rect">
            <a:avLst/>
          </a:prstGeom>
        </p:spPr>
      </p:pic>
    </p:spTree>
    <p:extLst>
      <p:ext uri="{BB962C8B-B14F-4D97-AF65-F5344CB8AC3E}">
        <p14:creationId xmlns:p14="http://schemas.microsoft.com/office/powerpoint/2010/main" val="859321056"/>
      </p:ext>
    </p:extLst>
  </p:cSld>
  <p:clrMap bg1="lt1" tx1="dk1" bg2="lt2" tx2="dk2" accent1="accent1" accent2="accent2" accent3="accent3" accent4="accent4" accent5="accent5" accent6="accent6" hlink="hlink" folHlink="folHlink"/>
  <p:sldLayoutIdLst>
    <p:sldLayoutId id="2147483662" r:id="rId1"/>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tmp"/><Relationship Id="rId7" Type="http://schemas.openxmlformats.org/officeDocument/2006/relationships/image" Target="../media/image11.tmp"/><Relationship Id="rId2" Type="http://schemas.openxmlformats.org/officeDocument/2006/relationships/image" Target="../media/image6.tmp"/><Relationship Id="rId1" Type="http://schemas.openxmlformats.org/officeDocument/2006/relationships/slideLayout" Target="../slideLayouts/slideLayout3.xml"/><Relationship Id="rId6" Type="http://schemas.openxmlformats.org/officeDocument/2006/relationships/image" Target="../media/image10.tmp"/><Relationship Id="rId5" Type="http://schemas.openxmlformats.org/officeDocument/2006/relationships/image" Target="../media/image9.tmp"/><Relationship Id="rId4" Type="http://schemas.openxmlformats.org/officeDocument/2006/relationships/image" Target="../media/image8.tmp"/><Relationship Id="rId9" Type="http://schemas.openxmlformats.org/officeDocument/2006/relationships/image" Target="../media/image13.tm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mailto:gemma.emile@wales.nhs.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ue flowers">
            <a:extLst>
              <a:ext uri="{FF2B5EF4-FFF2-40B4-BE49-F238E27FC236}">
                <a16:creationId xmlns:a16="http://schemas.microsoft.com/office/drawing/2014/main" id="{89CCD2DE-D113-4ED9-B35C-B5F961A782E4}"/>
              </a:ext>
            </a:extLst>
          </p:cNvPr>
          <p:cNvPicPr>
            <a:picLocks noChangeAspect="1"/>
          </p:cNvPicPr>
          <p:nvPr/>
        </p:nvPicPr>
        <p:blipFill>
          <a:blip r:embed="rId3" cstate="print">
            <a:extLst>
              <a:ext uri="{28A0092B-C50C-407E-A947-70E740481C1C}">
                <a14:useLocalDpi xmlns:a14="http://schemas.microsoft.com/office/drawing/2010/main" val="0"/>
              </a:ext>
            </a:extLst>
          </a:blip>
          <a:srcRect l="96" r="96"/>
          <a:stretch/>
        </p:blipFill>
        <p:spPr>
          <a:xfrm>
            <a:off x="22112" y="14880"/>
            <a:ext cx="12216680" cy="7036865"/>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96723338-F9E6-4797-A536-D7DA3DD772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2304" y="166328"/>
            <a:ext cx="3123709" cy="792000"/>
          </a:xfrm>
          <a:prstGeom prst="rect">
            <a:avLst/>
          </a:prstGeom>
        </p:spPr>
      </p:pic>
      <p:sp>
        <p:nvSpPr>
          <p:cNvPr id="2" name="Rectangle 1">
            <a:extLst>
              <a:ext uri="{FF2B5EF4-FFF2-40B4-BE49-F238E27FC236}">
                <a16:creationId xmlns:a16="http://schemas.microsoft.com/office/drawing/2014/main" id="{7114A2A7-275F-E476-5E1C-E427A5D17FA0}"/>
              </a:ext>
            </a:extLst>
          </p:cNvPr>
          <p:cNvSpPr/>
          <p:nvPr/>
        </p:nvSpPr>
        <p:spPr>
          <a:xfrm>
            <a:off x="3591067" y="1109776"/>
            <a:ext cx="5256584" cy="5548470"/>
          </a:xfrm>
          <a:prstGeom prst="rect">
            <a:avLst/>
          </a:prstGeom>
          <a:solidFill>
            <a:srgbClr val="85DFFF"/>
          </a:solidFill>
          <a:ln>
            <a:solidFill>
              <a:srgbClr val="FFFF00"/>
            </a:solidFill>
            <a:prstDash val="solid"/>
          </a:ln>
          <a:effectLst>
            <a:reflection blurRad="6350" stA="50000" endA="300" endPos="3850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000000"/>
                </a:solidFill>
                <a:latin typeface="-apple-system"/>
              </a:rPr>
              <a:t>West Wales</a:t>
            </a:r>
          </a:p>
          <a:p>
            <a:pPr algn="ctr"/>
            <a:r>
              <a:rPr lang="en-GB" sz="3600" b="1" dirty="0">
                <a:solidFill>
                  <a:srgbClr val="000000"/>
                </a:solidFill>
                <a:latin typeface="-apple-system"/>
              </a:rPr>
              <a:t> Dementia Wellbeing Service</a:t>
            </a:r>
          </a:p>
          <a:p>
            <a:pPr algn="ctr"/>
            <a:endParaRPr lang="en-GB" sz="3600" b="1" dirty="0">
              <a:solidFill>
                <a:srgbClr val="000000"/>
              </a:solidFill>
              <a:latin typeface="-apple-system"/>
            </a:endParaRPr>
          </a:p>
          <a:p>
            <a:pPr algn="ctr"/>
            <a:r>
              <a:rPr lang="en-GB" sz="3600" b="1" dirty="0">
                <a:solidFill>
                  <a:srgbClr val="000000"/>
                </a:solidFill>
                <a:latin typeface="-apple-system"/>
              </a:rPr>
              <a:t>Dementia Diagnostic Team</a:t>
            </a:r>
          </a:p>
          <a:p>
            <a:pPr algn="ctr"/>
            <a:endParaRPr lang="en-GB" sz="3600" b="1" dirty="0">
              <a:solidFill>
                <a:srgbClr val="000000"/>
              </a:solidFill>
              <a:latin typeface="-apple-system"/>
            </a:endParaRPr>
          </a:p>
          <a:p>
            <a:pPr algn="ctr"/>
            <a:r>
              <a:rPr lang="en-GB" sz="3600" b="1" dirty="0">
                <a:solidFill>
                  <a:srgbClr val="000000"/>
                </a:solidFill>
                <a:latin typeface="-apple-system"/>
              </a:rPr>
              <a:t>West Wales</a:t>
            </a:r>
          </a:p>
          <a:p>
            <a:pPr algn="ctr"/>
            <a:r>
              <a:rPr lang="en-GB" sz="3600" b="1" dirty="0">
                <a:solidFill>
                  <a:srgbClr val="000000"/>
                </a:solidFill>
                <a:latin typeface="-apple-system"/>
              </a:rPr>
              <a:t> Dementia Conference 2025 </a:t>
            </a:r>
          </a:p>
        </p:txBody>
      </p:sp>
    </p:spTree>
    <p:extLst>
      <p:ext uri="{BB962C8B-B14F-4D97-AF65-F5344CB8AC3E}">
        <p14:creationId xmlns:p14="http://schemas.microsoft.com/office/powerpoint/2010/main" val="2875395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BBC0-F43F-3C47-B699-75E3CA76685B}"/>
              </a:ext>
            </a:extLst>
          </p:cNvPr>
          <p:cNvSpPr>
            <a:spLocks noGrp="1"/>
          </p:cNvSpPr>
          <p:nvPr>
            <p:ph type="title"/>
          </p:nvPr>
        </p:nvSpPr>
        <p:spPr>
          <a:xfrm>
            <a:off x="335360" y="166329"/>
            <a:ext cx="10515600" cy="792000"/>
          </a:xfrm>
        </p:spPr>
        <p:txBody>
          <a:bodyPr anchor="ctr">
            <a:normAutofit/>
          </a:bodyPr>
          <a:lstStyle/>
          <a:p>
            <a:r>
              <a:rPr lang="en-GB" sz="3200" dirty="0">
                <a:solidFill>
                  <a:srgbClr val="000000"/>
                </a:solidFill>
                <a:latin typeface="-apple-system"/>
              </a:rPr>
              <a:t>Context</a:t>
            </a:r>
          </a:p>
        </p:txBody>
      </p:sp>
      <p:sp>
        <p:nvSpPr>
          <p:cNvPr id="3" name="Content Placeholder 2">
            <a:extLst>
              <a:ext uri="{FF2B5EF4-FFF2-40B4-BE49-F238E27FC236}">
                <a16:creationId xmlns:a16="http://schemas.microsoft.com/office/drawing/2014/main" id="{286EC0CB-2181-60C7-5E97-CFC304C263AF}"/>
              </a:ext>
            </a:extLst>
          </p:cNvPr>
          <p:cNvSpPr>
            <a:spLocks noGrp="1"/>
          </p:cNvSpPr>
          <p:nvPr>
            <p:ph sz="half" idx="2"/>
          </p:nvPr>
        </p:nvSpPr>
        <p:spPr>
          <a:xfrm>
            <a:off x="335361" y="548680"/>
            <a:ext cx="5580000" cy="6142991"/>
          </a:xfrm>
        </p:spPr>
        <p:txBody>
          <a:bodyPr>
            <a:normAutofit/>
          </a:bodyPr>
          <a:lstStyle/>
          <a:p>
            <a:pPr>
              <a:buFont typeface="Wingdings" panose="05000000000000000000" pitchFamily="2" charset="2"/>
              <a:buChar char="ü"/>
            </a:pPr>
            <a:endParaRPr lang="en-GB" sz="1800" dirty="0">
              <a:effectLst/>
            </a:endParaRPr>
          </a:p>
          <a:p>
            <a:pPr>
              <a:buFont typeface="Wingdings" panose="05000000000000000000" pitchFamily="2" charset="2"/>
              <a:buChar char="ü"/>
            </a:pPr>
            <a:endParaRPr lang="en-GB" sz="1800" dirty="0"/>
          </a:p>
          <a:p>
            <a:pPr>
              <a:buFont typeface="Wingdings" panose="05000000000000000000" pitchFamily="2" charset="2"/>
              <a:buChar char="ü"/>
            </a:pPr>
            <a:endParaRPr lang="en-GB" sz="1800" dirty="0">
              <a:effectLst/>
            </a:endParaRPr>
          </a:p>
          <a:p>
            <a:pPr>
              <a:buFont typeface="Wingdings" panose="05000000000000000000" pitchFamily="2" charset="2"/>
              <a:buChar char="ü"/>
            </a:pPr>
            <a:endParaRPr lang="en-GB" sz="1800" dirty="0"/>
          </a:p>
          <a:p>
            <a:pPr>
              <a:buFont typeface="Wingdings" panose="05000000000000000000" pitchFamily="2" charset="2"/>
              <a:buChar char="ü"/>
            </a:pPr>
            <a:endParaRPr lang="en-GB" sz="1800" dirty="0">
              <a:effectLst/>
            </a:endParaRPr>
          </a:p>
          <a:p>
            <a:pPr>
              <a:buFont typeface="Wingdings" panose="05000000000000000000" pitchFamily="2" charset="2"/>
              <a:buChar char="ü"/>
            </a:pPr>
            <a:r>
              <a:rPr lang="en-GB" sz="1800" dirty="0"/>
              <a:t>W</a:t>
            </a:r>
            <a:r>
              <a:rPr lang="en-GB" sz="1800" dirty="0">
                <a:effectLst/>
              </a:rPr>
              <a:t>ithin West Wales Dementia Services continue to develop and align with the </a:t>
            </a:r>
            <a:r>
              <a:rPr lang="en-GB" sz="1800" b="1" dirty="0">
                <a:effectLst/>
              </a:rPr>
              <a:t>All Wales Dementia Care Pathway of Standards (2021), </a:t>
            </a:r>
            <a:r>
              <a:rPr lang="en-GB" sz="1800" dirty="0">
                <a:effectLst/>
              </a:rPr>
              <a:t>a </a:t>
            </a:r>
            <a:r>
              <a:rPr lang="en-GB" sz="1800" b="1" dirty="0">
                <a:effectLst/>
              </a:rPr>
              <a:t>Dementia Wellbeing pathway </a:t>
            </a:r>
            <a:r>
              <a:rPr lang="en-GB" sz="1800" dirty="0">
                <a:effectLst/>
              </a:rPr>
              <a:t>is beginning to strengthen and support the </a:t>
            </a:r>
            <a:r>
              <a:rPr lang="en-GB" sz="1800" b="1" dirty="0">
                <a:effectLst/>
              </a:rPr>
              <a:t>West Wales Regional Dementia Strategy Dementia Action Plan</a:t>
            </a:r>
            <a:r>
              <a:rPr lang="en-GB" sz="1800" dirty="0">
                <a:effectLst/>
              </a:rPr>
              <a:t>. </a:t>
            </a:r>
          </a:p>
          <a:p>
            <a:pPr marL="0" indent="0">
              <a:buNone/>
            </a:pPr>
            <a:endParaRPr lang="en-GB" sz="1800" dirty="0">
              <a:effectLst/>
            </a:endParaRPr>
          </a:p>
          <a:p>
            <a:pPr>
              <a:buFont typeface="Wingdings" panose="05000000000000000000" pitchFamily="2" charset="2"/>
              <a:buChar char="ü"/>
            </a:pPr>
            <a:r>
              <a:rPr lang="en-GB" sz="1800" dirty="0">
                <a:effectLst/>
              </a:rPr>
              <a:t>The </a:t>
            </a:r>
            <a:r>
              <a:rPr lang="en-GB" sz="1800" b="1" dirty="0">
                <a:effectLst/>
              </a:rPr>
              <a:t>four themes </a:t>
            </a:r>
            <a:r>
              <a:rPr lang="en-GB" sz="1800" dirty="0">
                <a:effectLst/>
              </a:rPr>
              <a:t>and </a:t>
            </a:r>
            <a:r>
              <a:rPr lang="en-GB" sz="1800" b="1" dirty="0">
                <a:effectLst/>
              </a:rPr>
              <a:t>twenty standards </a:t>
            </a:r>
            <a:r>
              <a:rPr lang="en-GB" sz="1800" dirty="0">
                <a:effectLst/>
              </a:rPr>
              <a:t>wrapped around the person include: </a:t>
            </a:r>
            <a:r>
              <a:rPr lang="en-GB" sz="1800" b="1" dirty="0">
                <a:effectLst/>
              </a:rPr>
              <a:t>accessible; responsive; journey and partnerships and relationships. </a:t>
            </a:r>
          </a:p>
          <a:p>
            <a:pPr marL="0" indent="0">
              <a:buNone/>
            </a:pPr>
            <a:endParaRPr lang="en-GB" sz="1800" dirty="0"/>
          </a:p>
        </p:txBody>
      </p:sp>
      <p:pic>
        <p:nvPicPr>
          <p:cNvPr id="4" name="Picture 3">
            <a:extLst>
              <a:ext uri="{FF2B5EF4-FFF2-40B4-BE49-F238E27FC236}">
                <a16:creationId xmlns:a16="http://schemas.microsoft.com/office/drawing/2014/main" id="{9C8A8B43-C8DB-8099-8611-815F5AA4521F}"/>
              </a:ext>
            </a:extLst>
          </p:cNvPr>
          <p:cNvPicPr>
            <a:picLocks noChangeAspect="1"/>
          </p:cNvPicPr>
          <p:nvPr/>
        </p:nvPicPr>
        <p:blipFill>
          <a:blip r:embed="rId2"/>
          <a:srcRect l="6863" r="20238"/>
          <a:stretch>
            <a:fillRect/>
          </a:stretch>
        </p:blipFill>
        <p:spPr>
          <a:xfrm>
            <a:off x="6430800" y="1620001"/>
            <a:ext cx="5580000" cy="4401288"/>
          </a:xfrm>
          <a:prstGeom prst="rect">
            <a:avLst/>
          </a:prstGeom>
          <a:noFill/>
        </p:spPr>
      </p:pic>
    </p:spTree>
    <p:extLst>
      <p:ext uri="{BB962C8B-B14F-4D97-AF65-F5344CB8AC3E}">
        <p14:creationId xmlns:p14="http://schemas.microsoft.com/office/powerpoint/2010/main" val="3314706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FF60879-8B76-F456-953D-8A6743426D05}"/>
              </a:ext>
            </a:extLst>
          </p:cNvPr>
          <p:cNvSpPr>
            <a:spLocks noGrp="1"/>
          </p:cNvSpPr>
          <p:nvPr>
            <p:ph type="title"/>
          </p:nvPr>
        </p:nvSpPr>
        <p:spPr>
          <a:xfrm>
            <a:off x="335360" y="166329"/>
            <a:ext cx="10515600" cy="792000"/>
          </a:xfrm>
        </p:spPr>
        <p:txBody>
          <a:bodyPr/>
          <a:lstStyle/>
          <a:p>
            <a:endParaRPr lang="en-US"/>
          </a:p>
        </p:txBody>
      </p:sp>
      <p:sp>
        <p:nvSpPr>
          <p:cNvPr id="3" name="Content Placeholder 2">
            <a:extLst>
              <a:ext uri="{FF2B5EF4-FFF2-40B4-BE49-F238E27FC236}">
                <a16:creationId xmlns:a16="http://schemas.microsoft.com/office/drawing/2014/main" id="{58CB89CA-3490-B0F7-305A-201FA19FABD9}"/>
              </a:ext>
            </a:extLst>
          </p:cNvPr>
          <p:cNvSpPr>
            <a:spLocks noGrp="1"/>
          </p:cNvSpPr>
          <p:nvPr>
            <p:ph sz="half" idx="2"/>
          </p:nvPr>
        </p:nvSpPr>
        <p:spPr>
          <a:xfrm>
            <a:off x="335361" y="1196752"/>
            <a:ext cx="5580000" cy="5494919"/>
          </a:xfrm>
        </p:spPr>
        <p:txBody>
          <a:bodyPr>
            <a:normAutofit/>
          </a:bodyPr>
          <a:lstStyle/>
          <a:p>
            <a:pPr>
              <a:buFont typeface="Wingdings" panose="05000000000000000000" pitchFamily="2" charset="2"/>
              <a:buChar char="ü"/>
            </a:pPr>
            <a:endParaRPr lang="en-GB" sz="2000" dirty="0"/>
          </a:p>
          <a:p>
            <a:pPr>
              <a:buFont typeface="Wingdings" panose="05000000000000000000" pitchFamily="2" charset="2"/>
              <a:buChar char="ü"/>
            </a:pPr>
            <a:endParaRPr lang="en-GB" sz="2000" dirty="0"/>
          </a:p>
          <a:p>
            <a:pPr>
              <a:buFont typeface="Wingdings" panose="05000000000000000000" pitchFamily="2" charset="2"/>
              <a:buChar char="ü"/>
            </a:pPr>
            <a:r>
              <a:rPr lang="en-GB" sz="2000" dirty="0"/>
              <a:t>The introduction of the </a:t>
            </a:r>
            <a:r>
              <a:rPr lang="en-GB" sz="2000" b="1" dirty="0"/>
              <a:t>Dementia Connectors </a:t>
            </a:r>
            <a:r>
              <a:rPr lang="en-GB" sz="2000" dirty="0"/>
              <a:t>(Phase one) to individuals with a diagnosis from the </a:t>
            </a:r>
            <a:r>
              <a:rPr lang="en-GB" sz="2000" b="1" dirty="0"/>
              <a:t>Dementia Diagnostic Team </a:t>
            </a:r>
            <a:r>
              <a:rPr lang="en-GB" sz="2000" dirty="0"/>
              <a:t>(Memory Assessment Service) following diagnosis along with the </a:t>
            </a:r>
            <a:r>
              <a:rPr lang="en-GB" sz="2000" b="1" dirty="0"/>
              <a:t>Admiral nurses </a:t>
            </a:r>
            <a:r>
              <a:rPr lang="en-GB" sz="2000" dirty="0"/>
              <a:t>ensures the person living with dementia and unpaid carers are supported and offered individualised care and wellbeing plans. </a:t>
            </a:r>
          </a:p>
          <a:p>
            <a:pPr>
              <a:buFont typeface="Wingdings" panose="05000000000000000000" pitchFamily="2" charset="2"/>
              <a:buChar char="ü"/>
            </a:pPr>
            <a:r>
              <a:rPr lang="en-GB" sz="2000" dirty="0"/>
              <a:t>Due to the numbers and ageing population, it is expected that this provision is only able to reach 20% of the population living with dementia in West Wales and continued investment is required. </a:t>
            </a:r>
          </a:p>
          <a:p>
            <a:endParaRPr lang="en-GB" sz="2000" dirty="0"/>
          </a:p>
        </p:txBody>
      </p:sp>
      <p:pic>
        <p:nvPicPr>
          <p:cNvPr id="4" name="Picture 3">
            <a:extLst>
              <a:ext uri="{FF2B5EF4-FFF2-40B4-BE49-F238E27FC236}">
                <a16:creationId xmlns:a16="http://schemas.microsoft.com/office/drawing/2014/main" id="{DD1A498E-B62A-289F-26F2-FA26CF5994D7}"/>
              </a:ext>
            </a:extLst>
          </p:cNvPr>
          <p:cNvPicPr>
            <a:picLocks noChangeAspect="1"/>
          </p:cNvPicPr>
          <p:nvPr/>
        </p:nvPicPr>
        <p:blipFill>
          <a:blip r:embed="rId2"/>
          <a:srcRect l="6863" r="20238"/>
          <a:stretch>
            <a:fillRect/>
          </a:stretch>
        </p:blipFill>
        <p:spPr>
          <a:xfrm>
            <a:off x="6430800" y="1620001"/>
            <a:ext cx="5580000" cy="4401288"/>
          </a:xfrm>
          <a:prstGeom prst="rect">
            <a:avLst/>
          </a:prstGeom>
          <a:noFill/>
        </p:spPr>
      </p:pic>
    </p:spTree>
    <p:extLst>
      <p:ext uri="{BB962C8B-B14F-4D97-AF65-F5344CB8AC3E}">
        <p14:creationId xmlns:p14="http://schemas.microsoft.com/office/powerpoint/2010/main" val="1348598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ACA3A-0478-38EC-5211-ACC7E984E681}"/>
              </a:ext>
            </a:extLst>
          </p:cNvPr>
          <p:cNvSpPr>
            <a:spLocks noGrp="1"/>
          </p:cNvSpPr>
          <p:nvPr>
            <p:ph type="title"/>
          </p:nvPr>
        </p:nvSpPr>
        <p:spPr>
          <a:xfrm>
            <a:off x="3800472" y="90466"/>
            <a:ext cx="4824536" cy="1174811"/>
          </a:xfrm>
        </p:spPr>
        <p:txBody>
          <a:bodyPr/>
          <a:lstStyle/>
          <a:p>
            <a:r>
              <a:rPr lang="en-GB" sz="3200" dirty="0">
                <a:solidFill>
                  <a:srgbClr val="000000"/>
                </a:solidFill>
                <a:latin typeface="-apple-system"/>
              </a:rPr>
              <a:t>Strategies, Action Plans &amp; Standards</a:t>
            </a:r>
          </a:p>
        </p:txBody>
      </p:sp>
      <p:pic>
        <p:nvPicPr>
          <p:cNvPr id="6" name="Content Placeholder 5" descr="A blue and white cover with white text&#10;&#10;AI-generated content may be incorrect.">
            <a:extLst>
              <a:ext uri="{FF2B5EF4-FFF2-40B4-BE49-F238E27FC236}">
                <a16:creationId xmlns:a16="http://schemas.microsoft.com/office/drawing/2014/main" id="{A19AF4D7-DE24-8A43-2FD2-67B476BA9AF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336360" y="825899"/>
            <a:ext cx="2635385" cy="3076019"/>
          </a:xfrm>
        </p:spPr>
      </p:pic>
      <p:pic>
        <p:nvPicPr>
          <p:cNvPr id="12" name="Content Placeholder 11" descr="A diagram of a person&#10;&#10;AI-generated content may be incorrect.">
            <a:extLst>
              <a:ext uri="{FF2B5EF4-FFF2-40B4-BE49-F238E27FC236}">
                <a16:creationId xmlns:a16="http://schemas.microsoft.com/office/drawing/2014/main" id="{9BB9CD70-F663-074D-4A28-92997D5E7E68}"/>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8625008" y="4077072"/>
            <a:ext cx="3533254" cy="2780928"/>
          </a:xfrm>
        </p:spPr>
      </p:pic>
      <p:pic>
        <p:nvPicPr>
          <p:cNvPr id="14" name="Picture 13" descr="A bunch of blue flowers&#10;&#10;AI-generated content may be incorrect.">
            <a:extLst>
              <a:ext uri="{FF2B5EF4-FFF2-40B4-BE49-F238E27FC236}">
                <a16:creationId xmlns:a16="http://schemas.microsoft.com/office/drawing/2014/main" id="{9A58B319-12E3-F521-3429-C15E6BC8B9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07" y="90466"/>
            <a:ext cx="3672408" cy="2657737"/>
          </a:xfrm>
          <a:prstGeom prst="rect">
            <a:avLst/>
          </a:prstGeom>
        </p:spPr>
      </p:pic>
      <p:pic>
        <p:nvPicPr>
          <p:cNvPr id="16" name="Picture 15" descr="A cover of a book&#10;&#10;AI-generated content may be incorrect.">
            <a:extLst>
              <a:ext uri="{FF2B5EF4-FFF2-40B4-BE49-F238E27FC236}">
                <a16:creationId xmlns:a16="http://schemas.microsoft.com/office/drawing/2014/main" id="{61FFEDA8-574D-DB82-2006-F2DE1992D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07" y="2852936"/>
            <a:ext cx="3375650" cy="4392041"/>
          </a:xfrm>
          <a:prstGeom prst="rect">
            <a:avLst/>
          </a:prstGeom>
        </p:spPr>
      </p:pic>
      <p:pic>
        <p:nvPicPr>
          <p:cNvPr id="18" name="Picture 17" descr="A close-up of a sign&#10;&#10;AI-generated content may be incorrect.">
            <a:extLst>
              <a:ext uri="{FF2B5EF4-FFF2-40B4-BE49-F238E27FC236}">
                <a16:creationId xmlns:a16="http://schemas.microsoft.com/office/drawing/2014/main" id="{AE71FEEC-4F0D-18D9-EAD3-62D095CF9F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2209" y="2363908"/>
            <a:ext cx="2126527" cy="1675991"/>
          </a:xfrm>
          <a:prstGeom prst="rect">
            <a:avLst/>
          </a:prstGeom>
        </p:spPr>
      </p:pic>
      <p:pic>
        <p:nvPicPr>
          <p:cNvPr id="20" name="Picture 19" descr="A blue sign with white text&#10;&#10;AI-generated content may be incorrect.">
            <a:extLst>
              <a:ext uri="{FF2B5EF4-FFF2-40B4-BE49-F238E27FC236}">
                <a16:creationId xmlns:a16="http://schemas.microsoft.com/office/drawing/2014/main" id="{775787B1-E8BF-9D80-934E-37684757B6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8549" y="1119662"/>
            <a:ext cx="5184574" cy="1174810"/>
          </a:xfrm>
          <a:prstGeom prst="rect">
            <a:avLst/>
          </a:prstGeom>
        </p:spPr>
      </p:pic>
      <p:pic>
        <p:nvPicPr>
          <p:cNvPr id="21" name="Picture 20">
            <a:extLst>
              <a:ext uri="{FF2B5EF4-FFF2-40B4-BE49-F238E27FC236}">
                <a16:creationId xmlns:a16="http://schemas.microsoft.com/office/drawing/2014/main" id="{983B4443-358C-9B72-8851-F9E75FB7E7BD}"/>
              </a:ext>
            </a:extLst>
          </p:cNvPr>
          <p:cNvPicPr>
            <a:picLocks noChangeAspect="1"/>
          </p:cNvPicPr>
          <p:nvPr/>
        </p:nvPicPr>
        <p:blipFill>
          <a:blip r:embed="rId8"/>
          <a:stretch>
            <a:fillRect/>
          </a:stretch>
        </p:blipFill>
        <p:spPr>
          <a:xfrm>
            <a:off x="6518624" y="4797152"/>
            <a:ext cx="2080312" cy="1209118"/>
          </a:xfrm>
          <a:prstGeom prst="rect">
            <a:avLst/>
          </a:prstGeom>
        </p:spPr>
      </p:pic>
      <p:pic>
        <p:nvPicPr>
          <p:cNvPr id="23" name="Picture 22" descr="A blue and grey triangle with white text&#10;&#10;AI-generated content may be incorrect.">
            <a:extLst>
              <a:ext uri="{FF2B5EF4-FFF2-40B4-BE49-F238E27FC236}">
                <a16:creationId xmlns:a16="http://schemas.microsoft.com/office/drawing/2014/main" id="{F6F8EEF6-1A8F-4FE4-9944-5A81C4E185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56517" y="2820346"/>
            <a:ext cx="2895749" cy="4400776"/>
          </a:xfrm>
          <a:prstGeom prst="rect">
            <a:avLst/>
          </a:prstGeom>
        </p:spPr>
      </p:pic>
    </p:spTree>
    <p:extLst>
      <p:ext uri="{BB962C8B-B14F-4D97-AF65-F5344CB8AC3E}">
        <p14:creationId xmlns:p14="http://schemas.microsoft.com/office/powerpoint/2010/main" val="3540566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A2C2E7-139E-4171-9DE6-84772C26E94F}"/>
              </a:ext>
            </a:extLst>
          </p:cNvPr>
          <p:cNvSpPr>
            <a:spLocks noGrp="1"/>
          </p:cNvSpPr>
          <p:nvPr>
            <p:ph type="title"/>
          </p:nvPr>
        </p:nvSpPr>
        <p:spPr/>
        <p:txBody>
          <a:bodyPr/>
          <a:lstStyle/>
          <a:p>
            <a:pPr algn="ctr"/>
            <a:r>
              <a:rPr lang="en-GB" sz="3200" dirty="0">
                <a:solidFill>
                  <a:srgbClr val="000000"/>
                </a:solidFill>
                <a:latin typeface="-apple-system"/>
              </a:rPr>
              <a:t>Dementia Diagnostic Team</a:t>
            </a:r>
            <a:br>
              <a:rPr lang="en-GB" sz="3200" dirty="0">
                <a:solidFill>
                  <a:srgbClr val="000000"/>
                </a:solidFill>
                <a:latin typeface="-apple-system"/>
              </a:rPr>
            </a:br>
            <a:r>
              <a:rPr lang="en-GB" sz="3200" dirty="0">
                <a:solidFill>
                  <a:srgbClr val="000000"/>
                </a:solidFill>
                <a:latin typeface="-apple-system"/>
              </a:rPr>
              <a:t>(Memory Assessment Service)</a:t>
            </a:r>
          </a:p>
        </p:txBody>
      </p:sp>
      <p:sp>
        <p:nvSpPr>
          <p:cNvPr id="7" name="Content Placeholder 6">
            <a:extLst>
              <a:ext uri="{FF2B5EF4-FFF2-40B4-BE49-F238E27FC236}">
                <a16:creationId xmlns:a16="http://schemas.microsoft.com/office/drawing/2014/main" id="{34D6D9EF-90E6-4257-9EB5-C6286E0E1F98}"/>
              </a:ext>
            </a:extLst>
          </p:cNvPr>
          <p:cNvSpPr>
            <a:spLocks noGrp="1"/>
          </p:cNvSpPr>
          <p:nvPr>
            <p:ph sz="half" idx="2"/>
          </p:nvPr>
        </p:nvSpPr>
        <p:spPr>
          <a:xfrm>
            <a:off x="335360" y="958329"/>
            <a:ext cx="11018439" cy="5899671"/>
          </a:xfrm>
        </p:spPr>
        <p:txBody>
          <a:bodyPr/>
          <a:lstStyle/>
          <a:p>
            <a:pPr algn="ctr">
              <a:buNone/>
            </a:pPr>
            <a:r>
              <a:rPr lang="en-GB" b="0" i="0" dirty="0">
                <a:solidFill>
                  <a:srgbClr val="212529"/>
                </a:solidFill>
                <a:effectLst/>
                <a:latin typeface="-apple-system"/>
              </a:rPr>
              <a:t>  </a:t>
            </a:r>
            <a:r>
              <a:rPr lang="en-GB" b="0" i="0" dirty="0">
                <a:effectLst/>
                <a:latin typeface="-apple-system"/>
              </a:rPr>
              <a:t>The Dementia Diagnostic Team is a primary care diagnostic pathway currently  hosted by the Older Community Mental Health Team for people of any age with a suspected dementia. Referrals are predominantly from the GP.</a:t>
            </a:r>
          </a:p>
          <a:p>
            <a:pPr algn="l">
              <a:buNone/>
            </a:pPr>
            <a:endParaRPr lang="en-GB" b="0" i="0" dirty="0">
              <a:effectLst/>
              <a:latin typeface="-apple-system"/>
            </a:endParaRPr>
          </a:p>
          <a:p>
            <a:pPr algn="l">
              <a:buNone/>
            </a:pPr>
            <a:r>
              <a:rPr lang="en-GB" b="0" i="0" dirty="0">
                <a:effectLst/>
                <a:latin typeface="-apple-system"/>
              </a:rPr>
              <a:t>The clinical team provides:</a:t>
            </a:r>
          </a:p>
          <a:p>
            <a:pPr algn="l">
              <a:buFont typeface="Wingdings" panose="05000000000000000000" pitchFamily="2" charset="2"/>
              <a:buChar char="ü"/>
            </a:pPr>
            <a:r>
              <a:rPr lang="en-GB" b="0" i="0" dirty="0">
                <a:effectLst/>
                <a:latin typeface="-apple-system"/>
              </a:rPr>
              <a:t>timely and sensitive diagnosis for people with dementia</a:t>
            </a:r>
          </a:p>
          <a:p>
            <a:pPr algn="l">
              <a:buFont typeface="Wingdings" panose="05000000000000000000" pitchFamily="2" charset="2"/>
              <a:buChar char="ü"/>
            </a:pPr>
            <a:r>
              <a:rPr lang="en-GB" b="0" i="0" dirty="0">
                <a:effectLst/>
                <a:latin typeface="-apple-system"/>
              </a:rPr>
              <a:t>tailored information and education</a:t>
            </a:r>
          </a:p>
          <a:p>
            <a:pPr algn="l">
              <a:buFont typeface="Wingdings" panose="05000000000000000000" pitchFamily="2" charset="2"/>
              <a:buChar char="ü"/>
            </a:pPr>
            <a:r>
              <a:rPr lang="en-GB" b="0" i="0" dirty="0">
                <a:effectLst/>
                <a:latin typeface="-apple-system"/>
              </a:rPr>
              <a:t>psychological and medical treatment dependant on need</a:t>
            </a:r>
          </a:p>
          <a:p>
            <a:pPr algn="l">
              <a:buFont typeface="Wingdings" panose="05000000000000000000" pitchFamily="2" charset="2"/>
              <a:buChar char="ü"/>
            </a:pPr>
            <a:r>
              <a:rPr lang="en-GB" b="0" i="0" dirty="0">
                <a:effectLst/>
                <a:latin typeface="-apple-system"/>
              </a:rPr>
              <a:t>a plan of care and post diagnostic support before return to the care of a GP</a:t>
            </a:r>
          </a:p>
          <a:p>
            <a:pPr algn="l">
              <a:buFont typeface="Wingdings" panose="05000000000000000000" pitchFamily="2" charset="2"/>
              <a:buChar char="ü"/>
            </a:pPr>
            <a:r>
              <a:rPr lang="en-GB" b="0" i="0" dirty="0">
                <a:effectLst/>
                <a:latin typeface="-apple-system"/>
              </a:rPr>
              <a:t>a seamless journey to their Dementia Connector if </a:t>
            </a:r>
            <a:r>
              <a:rPr lang="en-GB" dirty="0">
                <a:latin typeface="-apple-system"/>
              </a:rPr>
              <a:t>a dementia diagnosis is given</a:t>
            </a:r>
            <a:endParaRPr lang="en-GB" b="0" i="0" dirty="0">
              <a:effectLst/>
              <a:latin typeface="-apple-system"/>
            </a:endParaRPr>
          </a:p>
          <a:p>
            <a:pPr algn="l">
              <a:buFont typeface="Arial" panose="020B0604020202020204" pitchFamily="34" charset="0"/>
              <a:buChar char="•"/>
            </a:pPr>
            <a:endParaRPr lang="en-GB" b="0" i="0" dirty="0">
              <a:solidFill>
                <a:srgbClr val="212529"/>
              </a:solidFill>
              <a:effectLst/>
              <a:latin typeface="-apple-system"/>
            </a:endParaRPr>
          </a:p>
          <a:p>
            <a:pPr marL="0" indent="0">
              <a:buNone/>
            </a:pPr>
            <a:endParaRPr lang="en-GB" dirty="0"/>
          </a:p>
        </p:txBody>
      </p:sp>
    </p:spTree>
    <p:extLst>
      <p:ext uri="{BB962C8B-B14F-4D97-AF65-F5344CB8AC3E}">
        <p14:creationId xmlns:p14="http://schemas.microsoft.com/office/powerpoint/2010/main" val="1504075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13867-BD44-431D-B834-229F01483208}"/>
              </a:ext>
            </a:extLst>
          </p:cNvPr>
          <p:cNvSpPr>
            <a:spLocks noGrp="1"/>
          </p:cNvSpPr>
          <p:nvPr>
            <p:ph type="title"/>
          </p:nvPr>
        </p:nvSpPr>
        <p:spPr/>
        <p:txBody>
          <a:bodyPr/>
          <a:lstStyle/>
          <a:p>
            <a:pPr algn="ctr"/>
            <a:r>
              <a:rPr lang="en-GB" sz="3200" dirty="0">
                <a:solidFill>
                  <a:srgbClr val="000000"/>
                </a:solidFill>
                <a:latin typeface="-apple-system"/>
              </a:rPr>
              <a:t>Diagnostic Teams</a:t>
            </a:r>
          </a:p>
        </p:txBody>
      </p:sp>
      <p:sp>
        <p:nvSpPr>
          <p:cNvPr id="5" name="Content Placeholder 4">
            <a:extLst>
              <a:ext uri="{FF2B5EF4-FFF2-40B4-BE49-F238E27FC236}">
                <a16:creationId xmlns:a16="http://schemas.microsoft.com/office/drawing/2014/main" id="{8286F3E0-E71E-4F5E-8256-A7CB2307DA7A}"/>
              </a:ext>
            </a:extLst>
          </p:cNvPr>
          <p:cNvSpPr>
            <a:spLocks noGrp="1"/>
          </p:cNvSpPr>
          <p:nvPr>
            <p:ph sz="half" idx="2"/>
          </p:nvPr>
        </p:nvSpPr>
        <p:spPr/>
        <p:txBody>
          <a:bodyPr/>
          <a:lstStyle/>
          <a:p>
            <a:r>
              <a:rPr lang="en-GB" dirty="0">
                <a:latin typeface="-apple-system"/>
              </a:rPr>
              <a:t>Pembrokeshire</a:t>
            </a:r>
          </a:p>
          <a:p>
            <a:endParaRPr lang="en-GB" dirty="0">
              <a:latin typeface="-apple-system"/>
            </a:endParaRPr>
          </a:p>
          <a:p>
            <a:r>
              <a:rPr lang="en-GB" dirty="0">
                <a:latin typeface="-apple-system"/>
              </a:rPr>
              <a:t>Ceredigion</a:t>
            </a:r>
          </a:p>
          <a:p>
            <a:endParaRPr lang="en-GB" dirty="0">
              <a:latin typeface="-apple-system"/>
            </a:endParaRPr>
          </a:p>
          <a:p>
            <a:r>
              <a:rPr lang="en-GB" dirty="0">
                <a:latin typeface="-apple-system"/>
              </a:rPr>
              <a:t>North Carmarthenshire</a:t>
            </a:r>
          </a:p>
          <a:p>
            <a:pPr marL="0" indent="0">
              <a:buNone/>
            </a:pPr>
            <a:endParaRPr lang="en-GB" dirty="0">
              <a:latin typeface="-apple-system"/>
            </a:endParaRPr>
          </a:p>
          <a:p>
            <a:r>
              <a:rPr lang="en-GB" dirty="0">
                <a:latin typeface="-apple-system"/>
              </a:rPr>
              <a:t>South Carmarthenshire</a:t>
            </a:r>
          </a:p>
          <a:p>
            <a:endParaRPr lang="en-GB" dirty="0">
              <a:latin typeface="-apple-system"/>
            </a:endParaRPr>
          </a:p>
          <a:p>
            <a:endParaRPr lang="en-GB" dirty="0"/>
          </a:p>
          <a:p>
            <a:pPr marL="0" indent="0">
              <a:buNone/>
            </a:pPr>
            <a:endParaRPr lang="en-GB" dirty="0"/>
          </a:p>
          <a:p>
            <a:endParaRPr lang="en-GB" dirty="0"/>
          </a:p>
          <a:p>
            <a:endParaRPr lang="en-GB" dirty="0"/>
          </a:p>
          <a:p>
            <a:pPr marL="0" indent="0">
              <a:buNone/>
            </a:pPr>
            <a:endParaRPr lang="en-GB" dirty="0"/>
          </a:p>
        </p:txBody>
      </p:sp>
      <p:sp>
        <p:nvSpPr>
          <p:cNvPr id="6" name="Content Placeholder 5">
            <a:extLst>
              <a:ext uri="{FF2B5EF4-FFF2-40B4-BE49-F238E27FC236}">
                <a16:creationId xmlns:a16="http://schemas.microsoft.com/office/drawing/2014/main" id="{87AD5E63-FE7B-4BD0-8208-171DCA7CF2F1}"/>
              </a:ext>
            </a:extLst>
          </p:cNvPr>
          <p:cNvSpPr>
            <a:spLocks noGrp="1"/>
          </p:cNvSpPr>
          <p:nvPr>
            <p:ph sz="quarter" idx="4"/>
          </p:nvPr>
        </p:nvSpPr>
        <p:spPr>
          <a:xfrm>
            <a:off x="6456040" y="836712"/>
            <a:ext cx="5580000" cy="5566927"/>
          </a:xfrm>
        </p:spPr>
        <p:txBody>
          <a:bodyPr/>
          <a:lstStyle/>
          <a:p>
            <a:r>
              <a:rPr lang="en-GB" dirty="0">
                <a:latin typeface="-apple-system"/>
              </a:rPr>
              <a:t>1 x Consultant Psychiatrist</a:t>
            </a:r>
          </a:p>
          <a:p>
            <a:r>
              <a:rPr lang="en-GB" dirty="0">
                <a:latin typeface="-apple-system"/>
              </a:rPr>
              <a:t>1 x Service Lead</a:t>
            </a:r>
          </a:p>
          <a:p>
            <a:r>
              <a:rPr lang="en-GB" dirty="0">
                <a:latin typeface="-apple-system"/>
              </a:rPr>
              <a:t>2 x Advanced Nurse</a:t>
            </a:r>
          </a:p>
          <a:p>
            <a:pPr marL="0" indent="0">
              <a:buNone/>
            </a:pPr>
            <a:r>
              <a:rPr lang="en-GB" dirty="0">
                <a:latin typeface="-apple-system"/>
              </a:rPr>
              <a:t>  Practitioners</a:t>
            </a:r>
          </a:p>
          <a:p>
            <a:r>
              <a:rPr lang="en-GB" dirty="0">
                <a:latin typeface="-apple-system"/>
              </a:rPr>
              <a:t>1 x Advanced Practitioner</a:t>
            </a:r>
          </a:p>
          <a:p>
            <a:r>
              <a:rPr lang="en-GB" dirty="0">
                <a:latin typeface="-apple-system"/>
              </a:rPr>
              <a:t>1x Physician Associate</a:t>
            </a:r>
          </a:p>
          <a:p>
            <a:r>
              <a:rPr lang="en-GB" dirty="0">
                <a:latin typeface="-apple-system"/>
              </a:rPr>
              <a:t>12 WTE Dementia Specialist Nurses (F/P time posts)</a:t>
            </a:r>
          </a:p>
          <a:p>
            <a:r>
              <a:rPr lang="en-GB" dirty="0">
                <a:latin typeface="-apple-system"/>
              </a:rPr>
              <a:t>Consultant Neuropsychologist</a:t>
            </a:r>
          </a:p>
          <a:p>
            <a:r>
              <a:rPr lang="en-GB" dirty="0">
                <a:latin typeface="-apple-system"/>
              </a:rPr>
              <a:t>Assistant Psychologist</a:t>
            </a:r>
          </a:p>
          <a:p>
            <a:r>
              <a:rPr lang="en-GB" dirty="0">
                <a:latin typeface="-apple-system"/>
              </a:rPr>
              <a:t>Occupational Therapist</a:t>
            </a:r>
          </a:p>
          <a:p>
            <a:r>
              <a:rPr lang="en-GB" dirty="0">
                <a:latin typeface="-apple-system"/>
              </a:rPr>
              <a:t>Administrative staff</a:t>
            </a:r>
          </a:p>
        </p:txBody>
      </p:sp>
    </p:spTree>
    <p:extLst>
      <p:ext uri="{BB962C8B-B14F-4D97-AF65-F5344CB8AC3E}">
        <p14:creationId xmlns:p14="http://schemas.microsoft.com/office/powerpoint/2010/main" val="212906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FF972-0B21-04C5-07FF-8EDFD9217BE8}"/>
              </a:ext>
            </a:extLst>
          </p:cNvPr>
          <p:cNvSpPr>
            <a:spLocks noGrp="1"/>
          </p:cNvSpPr>
          <p:nvPr>
            <p:ph type="title"/>
          </p:nvPr>
        </p:nvSpPr>
        <p:spPr/>
        <p:txBody>
          <a:bodyPr/>
          <a:lstStyle/>
          <a:p>
            <a:pPr algn="ctr"/>
            <a:r>
              <a:rPr lang="en-GB" sz="3200" dirty="0">
                <a:solidFill>
                  <a:srgbClr val="000000"/>
                </a:solidFill>
                <a:latin typeface="-apple-system"/>
              </a:rPr>
              <a:t>Diagnostic Rates </a:t>
            </a:r>
          </a:p>
        </p:txBody>
      </p:sp>
      <p:sp>
        <p:nvSpPr>
          <p:cNvPr id="7" name="Content Placeholder 6">
            <a:extLst>
              <a:ext uri="{FF2B5EF4-FFF2-40B4-BE49-F238E27FC236}">
                <a16:creationId xmlns:a16="http://schemas.microsoft.com/office/drawing/2014/main" id="{0AE26E3E-2F08-7C2E-CC08-CD44FFB9104F}"/>
              </a:ext>
            </a:extLst>
          </p:cNvPr>
          <p:cNvSpPr>
            <a:spLocks noGrp="1"/>
          </p:cNvSpPr>
          <p:nvPr>
            <p:ph sz="half" idx="2"/>
          </p:nvPr>
        </p:nvSpPr>
        <p:spPr>
          <a:xfrm>
            <a:off x="316969" y="836712"/>
            <a:ext cx="11018439" cy="5040560"/>
          </a:xfrm>
        </p:spPr>
        <p:txBody>
          <a:bodyPr/>
          <a:lstStyle/>
          <a:p>
            <a:pPr algn="just">
              <a:lnSpc>
                <a:spcPct val="107000"/>
              </a:lnSpc>
              <a:spcAft>
                <a:spcPts val="800"/>
              </a:spcAft>
            </a:pPr>
            <a:r>
              <a:rPr lang="en-GB" dirty="0">
                <a:effectLst/>
                <a:latin typeface="-apple-system"/>
                <a:ea typeface="Times New Roman" panose="02020603050405020304" pitchFamily="18" charset="0"/>
                <a:cs typeface="Times New Roman" panose="02020603050405020304" pitchFamily="18" charset="0"/>
              </a:rPr>
              <a:t>There are 3210 people with a dementia diagnosis in HDUHB and 2951 people undiagnosed based on prevalence rates and general population data. </a:t>
            </a:r>
          </a:p>
          <a:p>
            <a:pPr algn="just">
              <a:lnSpc>
                <a:spcPct val="107000"/>
              </a:lnSpc>
              <a:spcAft>
                <a:spcPts val="800"/>
              </a:spcAft>
            </a:pPr>
            <a:r>
              <a:rPr lang="en-GB" dirty="0">
                <a:effectLst/>
                <a:latin typeface="-apple-system"/>
                <a:ea typeface="Times New Roman" panose="02020603050405020304" pitchFamily="18" charset="0"/>
                <a:cs typeface="Times New Roman" panose="02020603050405020304" pitchFamily="18" charset="0"/>
              </a:rPr>
              <a:t>There are approximately 103,100 people aged over 65 living in West Wales and estimates indicate that 63 in 1000 over 65 live with dementia, equating to approximately 6,495 over 65 living with dementia in West Wales.</a:t>
            </a:r>
          </a:p>
          <a:p>
            <a:pPr algn="just">
              <a:lnSpc>
                <a:spcPct val="107000"/>
              </a:lnSpc>
              <a:spcAft>
                <a:spcPts val="800"/>
              </a:spcAft>
            </a:pPr>
            <a:r>
              <a:rPr lang="en-GB" dirty="0">
                <a:effectLst/>
                <a:latin typeface="-apple-system"/>
                <a:ea typeface="Times New Roman" panose="02020603050405020304" pitchFamily="18" charset="0"/>
                <a:cs typeface="Times New Roman" panose="02020603050405020304" pitchFamily="18" charset="0"/>
              </a:rPr>
              <a:t>It has been estimated that 70% of care home residents have dementia on admission or develop it after admission, but that many do not have or receive a formal diagnosis of dementia (Aldridge et al 2024). </a:t>
            </a:r>
          </a:p>
          <a:p>
            <a:pPr marL="0" indent="0">
              <a:buNone/>
            </a:pPr>
            <a:endParaRPr lang="en-GB" dirty="0"/>
          </a:p>
        </p:txBody>
      </p:sp>
    </p:spTree>
    <p:extLst>
      <p:ext uri="{BB962C8B-B14F-4D97-AF65-F5344CB8AC3E}">
        <p14:creationId xmlns:p14="http://schemas.microsoft.com/office/powerpoint/2010/main" val="444239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87BD-EE7C-036E-2877-C84B65272187}"/>
              </a:ext>
            </a:extLst>
          </p:cNvPr>
          <p:cNvSpPr>
            <a:spLocks noGrp="1"/>
          </p:cNvSpPr>
          <p:nvPr>
            <p:ph type="title"/>
          </p:nvPr>
        </p:nvSpPr>
        <p:spPr/>
        <p:txBody>
          <a:bodyPr/>
          <a:lstStyle/>
          <a:p>
            <a:pPr algn="ctr"/>
            <a:r>
              <a:rPr lang="en-GB" sz="3200" dirty="0">
                <a:solidFill>
                  <a:srgbClr val="000000"/>
                </a:solidFill>
                <a:latin typeface="-apple-system"/>
              </a:rPr>
              <a:t>Challenges</a:t>
            </a:r>
          </a:p>
        </p:txBody>
      </p:sp>
      <p:sp>
        <p:nvSpPr>
          <p:cNvPr id="3" name="Content Placeholder 2">
            <a:extLst>
              <a:ext uri="{FF2B5EF4-FFF2-40B4-BE49-F238E27FC236}">
                <a16:creationId xmlns:a16="http://schemas.microsoft.com/office/drawing/2014/main" id="{323996BA-3A3C-F770-9145-552C76AE3AB7}"/>
              </a:ext>
            </a:extLst>
          </p:cNvPr>
          <p:cNvSpPr>
            <a:spLocks noGrp="1"/>
          </p:cNvSpPr>
          <p:nvPr>
            <p:ph sz="half" idx="2"/>
          </p:nvPr>
        </p:nvSpPr>
        <p:spPr/>
        <p:style>
          <a:lnRef idx="2">
            <a:schemeClr val="accent1">
              <a:shade val="15000"/>
            </a:schemeClr>
          </a:lnRef>
          <a:fillRef idx="1">
            <a:schemeClr val="accent1"/>
          </a:fillRef>
          <a:effectRef idx="0">
            <a:schemeClr val="accent1"/>
          </a:effectRef>
          <a:fontRef idx="minor">
            <a:schemeClr val="lt1"/>
          </a:fontRef>
        </p:style>
        <p:txBody>
          <a:bodyPr/>
          <a:lstStyle/>
          <a:p>
            <a:endParaRPr lang="en-GB" dirty="0"/>
          </a:p>
        </p:txBody>
      </p:sp>
      <p:sp>
        <p:nvSpPr>
          <p:cNvPr id="5" name="Oval 4">
            <a:extLst>
              <a:ext uri="{FF2B5EF4-FFF2-40B4-BE49-F238E27FC236}">
                <a16:creationId xmlns:a16="http://schemas.microsoft.com/office/drawing/2014/main" id="{75E50C98-6A26-B19B-A51F-6A8103FE8874}"/>
              </a:ext>
            </a:extLst>
          </p:cNvPr>
          <p:cNvSpPr/>
          <p:nvPr/>
        </p:nvSpPr>
        <p:spPr>
          <a:xfrm>
            <a:off x="8227582" y="4804622"/>
            <a:ext cx="2808312" cy="1066520"/>
          </a:xfrm>
          <a:prstGeom prst="ellipse">
            <a:avLst/>
          </a:prstGeom>
          <a:solidFill>
            <a:schemeClr val="accent3">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Equitable </a:t>
            </a:r>
          </a:p>
        </p:txBody>
      </p:sp>
      <p:sp>
        <p:nvSpPr>
          <p:cNvPr id="4" name="Oval 3">
            <a:extLst>
              <a:ext uri="{FF2B5EF4-FFF2-40B4-BE49-F238E27FC236}">
                <a16:creationId xmlns:a16="http://schemas.microsoft.com/office/drawing/2014/main" id="{C70C8EC1-A15D-2A03-BB90-469929ED6BC8}"/>
              </a:ext>
            </a:extLst>
          </p:cNvPr>
          <p:cNvSpPr/>
          <p:nvPr/>
        </p:nvSpPr>
        <p:spPr>
          <a:xfrm>
            <a:off x="479376" y="1658384"/>
            <a:ext cx="2954913" cy="1770616"/>
          </a:xfrm>
          <a:prstGeom prst="ellipse">
            <a:avLst/>
          </a:prstGeom>
          <a:solidFill>
            <a:schemeClr val="accent6">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Older Average population</a:t>
            </a:r>
          </a:p>
        </p:txBody>
      </p:sp>
      <p:sp>
        <p:nvSpPr>
          <p:cNvPr id="6" name="Oval 5">
            <a:extLst>
              <a:ext uri="{FF2B5EF4-FFF2-40B4-BE49-F238E27FC236}">
                <a16:creationId xmlns:a16="http://schemas.microsoft.com/office/drawing/2014/main" id="{A21C81CA-7D63-921D-2344-064D94B85124}"/>
              </a:ext>
            </a:extLst>
          </p:cNvPr>
          <p:cNvSpPr/>
          <p:nvPr/>
        </p:nvSpPr>
        <p:spPr>
          <a:xfrm>
            <a:off x="263352" y="4711102"/>
            <a:ext cx="2232248" cy="1224136"/>
          </a:xfrm>
          <a:prstGeom prst="ellipse">
            <a:avLst/>
          </a:prstGeom>
          <a:solidFill>
            <a:schemeClr val="bg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Culture</a:t>
            </a:r>
          </a:p>
        </p:txBody>
      </p:sp>
      <p:sp>
        <p:nvSpPr>
          <p:cNvPr id="7" name="Oval 6">
            <a:extLst>
              <a:ext uri="{FF2B5EF4-FFF2-40B4-BE49-F238E27FC236}">
                <a16:creationId xmlns:a16="http://schemas.microsoft.com/office/drawing/2014/main" id="{35DE370B-709F-B119-7486-269F10B41D0B}"/>
              </a:ext>
            </a:extLst>
          </p:cNvPr>
          <p:cNvSpPr/>
          <p:nvPr/>
        </p:nvSpPr>
        <p:spPr>
          <a:xfrm>
            <a:off x="3935075" y="1731026"/>
            <a:ext cx="3168352" cy="1296144"/>
          </a:xfrm>
          <a:prstGeom prst="ellipse">
            <a:avLst/>
          </a:prstGeom>
          <a:solidFill>
            <a:schemeClr val="accent5">
              <a:lumMod val="60000"/>
              <a:lumOff val="40000"/>
            </a:schemeClr>
          </a:solidFill>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GP Register </a:t>
            </a:r>
          </a:p>
        </p:txBody>
      </p:sp>
      <p:sp>
        <p:nvSpPr>
          <p:cNvPr id="8" name="Oval 7">
            <a:extLst>
              <a:ext uri="{FF2B5EF4-FFF2-40B4-BE49-F238E27FC236}">
                <a16:creationId xmlns:a16="http://schemas.microsoft.com/office/drawing/2014/main" id="{B66E6029-08A3-3F72-E4DA-29AA1B98EE23}"/>
              </a:ext>
            </a:extLst>
          </p:cNvPr>
          <p:cNvSpPr/>
          <p:nvPr/>
        </p:nvSpPr>
        <p:spPr>
          <a:xfrm>
            <a:off x="7754349" y="1772182"/>
            <a:ext cx="3526227" cy="1315138"/>
          </a:xfrm>
          <a:prstGeom prst="ellipse">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Expectations of Service</a:t>
            </a:r>
          </a:p>
        </p:txBody>
      </p:sp>
      <p:sp>
        <p:nvSpPr>
          <p:cNvPr id="9" name="Oval 8">
            <a:extLst>
              <a:ext uri="{FF2B5EF4-FFF2-40B4-BE49-F238E27FC236}">
                <a16:creationId xmlns:a16="http://schemas.microsoft.com/office/drawing/2014/main" id="{1F68A44E-888F-E4C9-4D80-D0E61B7C718B}"/>
              </a:ext>
            </a:extLst>
          </p:cNvPr>
          <p:cNvSpPr/>
          <p:nvPr/>
        </p:nvSpPr>
        <p:spPr>
          <a:xfrm>
            <a:off x="3882677" y="4752457"/>
            <a:ext cx="3168352" cy="1080120"/>
          </a:xfrm>
          <a:prstGeom prst="ellipse">
            <a:avLst/>
          </a:prstGeom>
          <a:solidFill>
            <a:schemeClr val="bg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Waiting Times</a:t>
            </a:r>
          </a:p>
        </p:txBody>
      </p:sp>
      <p:sp>
        <p:nvSpPr>
          <p:cNvPr id="10" name="Oval 9">
            <a:extLst>
              <a:ext uri="{FF2B5EF4-FFF2-40B4-BE49-F238E27FC236}">
                <a16:creationId xmlns:a16="http://schemas.microsoft.com/office/drawing/2014/main" id="{3758BF75-F9C3-B40F-3C54-9601829749C7}"/>
              </a:ext>
            </a:extLst>
          </p:cNvPr>
          <p:cNvSpPr/>
          <p:nvPr/>
        </p:nvSpPr>
        <p:spPr>
          <a:xfrm>
            <a:off x="6463386" y="3236521"/>
            <a:ext cx="3168352" cy="1417955"/>
          </a:xfrm>
          <a:prstGeom prst="ellipse">
            <a:avLst/>
          </a:prstGeo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Data Collection </a:t>
            </a:r>
          </a:p>
        </p:txBody>
      </p:sp>
      <p:sp>
        <p:nvSpPr>
          <p:cNvPr id="11" name="Oval 10">
            <a:extLst>
              <a:ext uri="{FF2B5EF4-FFF2-40B4-BE49-F238E27FC236}">
                <a16:creationId xmlns:a16="http://schemas.microsoft.com/office/drawing/2014/main" id="{BC307268-AFF9-3CB5-C286-B477F7D75B53}"/>
              </a:ext>
            </a:extLst>
          </p:cNvPr>
          <p:cNvSpPr/>
          <p:nvPr/>
        </p:nvSpPr>
        <p:spPr>
          <a:xfrm>
            <a:off x="2572703" y="3040770"/>
            <a:ext cx="2634512" cy="1417955"/>
          </a:xfrm>
          <a:prstGeom prst="ellipse">
            <a:avLst/>
          </a:prstGeom>
          <a:solidFill>
            <a:schemeClr val="accent4">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apple-system"/>
              </a:rPr>
              <a:t>Timely referrals </a:t>
            </a:r>
          </a:p>
        </p:txBody>
      </p:sp>
    </p:spTree>
    <p:extLst>
      <p:ext uri="{BB962C8B-B14F-4D97-AF65-F5344CB8AC3E}">
        <p14:creationId xmlns:p14="http://schemas.microsoft.com/office/powerpoint/2010/main" val="257716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0EF1A-0492-481F-97C0-CEB31C70F09A}"/>
              </a:ext>
            </a:extLst>
          </p:cNvPr>
          <p:cNvSpPr>
            <a:spLocks noGrp="1"/>
          </p:cNvSpPr>
          <p:nvPr>
            <p:ph type="title"/>
          </p:nvPr>
        </p:nvSpPr>
        <p:spPr>
          <a:xfrm>
            <a:off x="-744760" y="280440"/>
            <a:ext cx="10515600" cy="1158443"/>
          </a:xfrm>
        </p:spPr>
        <p:txBody>
          <a:bodyPr/>
          <a:lstStyle/>
          <a:p>
            <a:pPr algn="ctr"/>
            <a:r>
              <a:rPr lang="en-GB" sz="3200" dirty="0">
                <a:solidFill>
                  <a:srgbClr val="000000"/>
                </a:solidFill>
                <a:latin typeface="-apple-system"/>
              </a:rPr>
              <a:t>Future Focus</a:t>
            </a:r>
            <a:br>
              <a:rPr lang="en-GB" sz="3200" dirty="0">
                <a:solidFill>
                  <a:srgbClr val="000000"/>
                </a:solidFill>
                <a:latin typeface="-apple-system"/>
              </a:rPr>
            </a:br>
            <a:r>
              <a:rPr lang="en-GB" sz="3200" dirty="0">
                <a:solidFill>
                  <a:srgbClr val="000000"/>
                </a:solidFill>
                <a:latin typeface="-apple-system"/>
              </a:rPr>
              <a:t>Engagement - </a:t>
            </a:r>
            <a:r>
              <a:rPr lang="en-GB" sz="3200" b="1" dirty="0">
                <a:solidFill>
                  <a:srgbClr val="000000"/>
                </a:solidFill>
                <a:effectLst/>
                <a:latin typeface="-apple-system"/>
                <a:ea typeface="Times New Roman" panose="02020603050405020304" pitchFamily="18" charset="0"/>
                <a:cs typeface="Times New Roman" panose="02020603050405020304" pitchFamily="18" charset="0"/>
              </a:rPr>
              <a:t>accessible; responsive; journey and partnerships and relationships</a:t>
            </a:r>
            <a:r>
              <a:rPr lang="en-GB" sz="3200" b="1" dirty="0">
                <a:solidFill>
                  <a:schemeClr val="tx1"/>
                </a:solidFill>
                <a:effectLst/>
                <a:latin typeface="-apple-system"/>
                <a:ea typeface="Times New Roman" panose="02020603050405020304" pitchFamily="18" charset="0"/>
                <a:cs typeface="Times New Roman" panose="02020603050405020304" pitchFamily="18" charset="0"/>
              </a:rPr>
              <a:t> </a:t>
            </a:r>
            <a:endParaRPr lang="en-GB" sz="3200" dirty="0">
              <a:solidFill>
                <a:schemeClr val="tx1"/>
              </a:solidFill>
              <a:latin typeface="-apple-system"/>
            </a:endParaRPr>
          </a:p>
        </p:txBody>
      </p:sp>
      <p:sp>
        <p:nvSpPr>
          <p:cNvPr id="3" name="Content Placeholder 2">
            <a:extLst>
              <a:ext uri="{FF2B5EF4-FFF2-40B4-BE49-F238E27FC236}">
                <a16:creationId xmlns:a16="http://schemas.microsoft.com/office/drawing/2014/main" id="{35F658A6-2B28-8631-A1A5-608E52A5F10B}"/>
              </a:ext>
            </a:extLst>
          </p:cNvPr>
          <p:cNvSpPr>
            <a:spLocks noGrp="1"/>
          </p:cNvSpPr>
          <p:nvPr>
            <p:ph sz="half" idx="2"/>
          </p:nvPr>
        </p:nvSpPr>
        <p:spPr/>
        <p:txBody>
          <a:bodyPr/>
          <a:lstStyle/>
          <a:p>
            <a:endParaRPr lang="en-GB" dirty="0"/>
          </a:p>
        </p:txBody>
      </p:sp>
      <p:sp>
        <p:nvSpPr>
          <p:cNvPr id="4" name="Rectangle 3">
            <a:extLst>
              <a:ext uri="{FF2B5EF4-FFF2-40B4-BE49-F238E27FC236}">
                <a16:creationId xmlns:a16="http://schemas.microsoft.com/office/drawing/2014/main" id="{CFF59DC5-9FCC-2A6C-A541-DEDC41A5768E}"/>
              </a:ext>
            </a:extLst>
          </p:cNvPr>
          <p:cNvSpPr/>
          <p:nvPr/>
        </p:nvSpPr>
        <p:spPr>
          <a:xfrm>
            <a:off x="983432" y="2096633"/>
            <a:ext cx="1872208" cy="914400"/>
          </a:xfrm>
          <a:prstGeom prst="rect">
            <a:avLst/>
          </a:prstGeom>
          <a:solidFill>
            <a:schemeClr val="tx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Avoidance</a:t>
            </a:r>
          </a:p>
        </p:txBody>
      </p:sp>
      <p:sp>
        <p:nvSpPr>
          <p:cNvPr id="5" name="Rectangle 4">
            <a:extLst>
              <a:ext uri="{FF2B5EF4-FFF2-40B4-BE49-F238E27FC236}">
                <a16:creationId xmlns:a16="http://schemas.microsoft.com/office/drawing/2014/main" id="{49CB22D0-90F6-2274-78F0-95DF37C029F1}"/>
              </a:ext>
            </a:extLst>
          </p:cNvPr>
          <p:cNvSpPr/>
          <p:nvPr/>
        </p:nvSpPr>
        <p:spPr>
          <a:xfrm>
            <a:off x="972883" y="3581815"/>
            <a:ext cx="1800200" cy="914400"/>
          </a:xfrm>
          <a:prstGeom prst="rect">
            <a:avLst/>
          </a:prstGeom>
          <a:solidFill>
            <a:schemeClr val="tx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Care Home</a:t>
            </a:r>
          </a:p>
        </p:txBody>
      </p:sp>
      <p:sp>
        <p:nvSpPr>
          <p:cNvPr id="6" name="Rectangle 5">
            <a:extLst>
              <a:ext uri="{FF2B5EF4-FFF2-40B4-BE49-F238E27FC236}">
                <a16:creationId xmlns:a16="http://schemas.microsoft.com/office/drawing/2014/main" id="{77A94DAD-2AE7-41D1-FF4E-5C818C10952D}"/>
              </a:ext>
            </a:extLst>
          </p:cNvPr>
          <p:cNvSpPr/>
          <p:nvPr/>
        </p:nvSpPr>
        <p:spPr>
          <a:xfrm>
            <a:off x="983432" y="4929752"/>
            <a:ext cx="1800200" cy="1071321"/>
          </a:xfrm>
          <a:prstGeom prst="rect">
            <a:avLst/>
          </a:prstGeom>
          <a:solidFill>
            <a:schemeClr val="tx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Registered READ Code</a:t>
            </a:r>
          </a:p>
        </p:txBody>
      </p:sp>
      <p:sp>
        <p:nvSpPr>
          <p:cNvPr id="7" name="Arrow: Right 6">
            <a:extLst>
              <a:ext uri="{FF2B5EF4-FFF2-40B4-BE49-F238E27FC236}">
                <a16:creationId xmlns:a16="http://schemas.microsoft.com/office/drawing/2014/main" id="{C292B892-269C-B9FE-0BC0-379E12AC3463}"/>
              </a:ext>
            </a:extLst>
          </p:cNvPr>
          <p:cNvSpPr/>
          <p:nvPr/>
        </p:nvSpPr>
        <p:spPr>
          <a:xfrm>
            <a:off x="4202661" y="1926806"/>
            <a:ext cx="3312368" cy="1084227"/>
          </a:xfrm>
          <a:prstGeom prst="rightArrow">
            <a:avLst/>
          </a:prstGeom>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Accessible</a:t>
            </a:r>
          </a:p>
        </p:txBody>
      </p:sp>
      <p:sp>
        <p:nvSpPr>
          <p:cNvPr id="8" name="Arrow: Right 7">
            <a:extLst>
              <a:ext uri="{FF2B5EF4-FFF2-40B4-BE49-F238E27FC236}">
                <a16:creationId xmlns:a16="http://schemas.microsoft.com/office/drawing/2014/main" id="{2D8D255F-6678-4737-4C57-3EC665C72238}"/>
              </a:ext>
            </a:extLst>
          </p:cNvPr>
          <p:cNvSpPr/>
          <p:nvPr/>
        </p:nvSpPr>
        <p:spPr>
          <a:xfrm>
            <a:off x="4188395" y="3498955"/>
            <a:ext cx="3168352" cy="1080120"/>
          </a:xfrm>
          <a:prstGeom prst="rightArrow">
            <a:avLst/>
          </a:prstGeom>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Journey</a:t>
            </a:r>
          </a:p>
        </p:txBody>
      </p:sp>
      <p:sp>
        <p:nvSpPr>
          <p:cNvPr id="9" name="Arrow: Right 8">
            <a:extLst>
              <a:ext uri="{FF2B5EF4-FFF2-40B4-BE49-F238E27FC236}">
                <a16:creationId xmlns:a16="http://schemas.microsoft.com/office/drawing/2014/main" id="{1FC77269-07FF-5E08-0C06-3E2EC1911EED}"/>
              </a:ext>
            </a:extLst>
          </p:cNvPr>
          <p:cNvSpPr/>
          <p:nvPr/>
        </p:nvSpPr>
        <p:spPr>
          <a:xfrm>
            <a:off x="4202661" y="4769449"/>
            <a:ext cx="3456384" cy="12499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apple-system"/>
              </a:rPr>
              <a:t>Partnership</a:t>
            </a:r>
          </a:p>
        </p:txBody>
      </p:sp>
      <p:sp>
        <p:nvSpPr>
          <p:cNvPr id="11" name="Cloud 10">
            <a:extLst>
              <a:ext uri="{FF2B5EF4-FFF2-40B4-BE49-F238E27FC236}">
                <a16:creationId xmlns:a16="http://schemas.microsoft.com/office/drawing/2014/main" id="{E6FF9D72-0848-7F02-2041-DCEAB53C6DD6}"/>
              </a:ext>
            </a:extLst>
          </p:cNvPr>
          <p:cNvSpPr/>
          <p:nvPr/>
        </p:nvSpPr>
        <p:spPr>
          <a:xfrm>
            <a:off x="7954075" y="2184649"/>
            <a:ext cx="4037247" cy="3816424"/>
          </a:xfrm>
          <a:prstGeom prst="cloud">
            <a:avLst/>
          </a:prstGeom>
          <a:solidFill>
            <a:schemeClr val="bg1">
              <a:lumMod val="85000"/>
            </a:schemeClr>
          </a:solidFill>
          <a:ln>
            <a:solidFill>
              <a:schemeClr val="tx1"/>
            </a:solid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000000"/>
                </a:solidFill>
              </a:rPr>
              <a:t>Quality Improvement</a:t>
            </a:r>
          </a:p>
          <a:p>
            <a:pPr algn="ctr"/>
            <a:r>
              <a:rPr lang="en-GB" sz="3200" dirty="0">
                <a:solidFill>
                  <a:srgbClr val="000000"/>
                </a:solidFill>
              </a:rPr>
              <a:t> </a:t>
            </a:r>
          </a:p>
          <a:p>
            <a:pPr algn="ctr"/>
            <a:r>
              <a:rPr lang="en-GB" sz="3200" dirty="0">
                <a:solidFill>
                  <a:srgbClr val="000000"/>
                </a:solidFill>
              </a:rPr>
              <a:t>Audit</a:t>
            </a:r>
          </a:p>
          <a:p>
            <a:pPr algn="ctr"/>
            <a:endParaRPr lang="en-GB" sz="3200" dirty="0">
              <a:solidFill>
                <a:srgbClr val="000000"/>
              </a:solidFill>
            </a:endParaRPr>
          </a:p>
          <a:p>
            <a:pPr algn="ctr"/>
            <a:r>
              <a:rPr lang="en-GB" sz="3200" dirty="0">
                <a:solidFill>
                  <a:srgbClr val="000000"/>
                </a:solidFill>
              </a:rPr>
              <a:t>Feedback</a:t>
            </a:r>
          </a:p>
        </p:txBody>
      </p:sp>
    </p:spTree>
    <p:extLst>
      <p:ext uri="{BB962C8B-B14F-4D97-AF65-F5344CB8AC3E}">
        <p14:creationId xmlns:p14="http://schemas.microsoft.com/office/powerpoint/2010/main" val="1739943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81A8AB80-2B62-5E47-3E10-584911C90E13}"/>
              </a:ext>
            </a:extLst>
          </p:cNvPr>
          <p:cNvSpPr/>
          <p:nvPr/>
        </p:nvSpPr>
        <p:spPr>
          <a:xfrm>
            <a:off x="43939" y="350840"/>
            <a:ext cx="12109704" cy="6409944"/>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5" name="TextBox 4">
            <a:extLst>
              <a:ext uri="{FF2B5EF4-FFF2-40B4-BE49-F238E27FC236}">
                <a16:creationId xmlns:a16="http://schemas.microsoft.com/office/drawing/2014/main" id="{7A7D94F9-8046-3D9D-49FD-7F9AFC86A207}"/>
              </a:ext>
            </a:extLst>
          </p:cNvPr>
          <p:cNvSpPr txBox="1"/>
          <p:nvPr/>
        </p:nvSpPr>
        <p:spPr>
          <a:xfrm>
            <a:off x="1331521" y="1606939"/>
            <a:ext cx="2249424" cy="338554"/>
          </a:xfrm>
          <a:prstGeom prst="rect">
            <a:avLst/>
          </a:prstGeom>
          <a:noFill/>
        </p:spPr>
        <p:txBody>
          <a:bodyPr wrap="square" lIns="91440" tIns="45720" rIns="91440" bIns="45720" rtlCol="0" anchor="t">
            <a:spAutoFit/>
          </a:bodyPr>
          <a:lstStyle/>
          <a:p>
            <a:r>
              <a:rPr lang="en-GB" sz="1600" b="0" i="0" dirty="0">
                <a:solidFill>
                  <a:srgbClr val="002060"/>
                </a:solidFill>
                <a:effectLst/>
                <a:latin typeface="Aptos"/>
              </a:rPr>
              <a:t>No, it was good</a:t>
            </a:r>
            <a:endParaRPr lang="en-GB" sz="1200" dirty="0">
              <a:solidFill>
                <a:srgbClr val="002060"/>
              </a:solidFill>
              <a:latin typeface="Aptos"/>
            </a:endParaRPr>
          </a:p>
        </p:txBody>
      </p:sp>
      <p:sp>
        <p:nvSpPr>
          <p:cNvPr id="6" name="TextBox 5">
            <a:extLst>
              <a:ext uri="{FF2B5EF4-FFF2-40B4-BE49-F238E27FC236}">
                <a16:creationId xmlns:a16="http://schemas.microsoft.com/office/drawing/2014/main" id="{B5C817D0-B2EC-941F-3690-B1E8194E8EEE}"/>
              </a:ext>
            </a:extLst>
          </p:cNvPr>
          <p:cNvSpPr txBox="1"/>
          <p:nvPr/>
        </p:nvSpPr>
        <p:spPr>
          <a:xfrm>
            <a:off x="1610916" y="5225205"/>
            <a:ext cx="2304288" cy="276999"/>
          </a:xfrm>
          <a:prstGeom prst="rect">
            <a:avLst/>
          </a:prstGeom>
          <a:noFill/>
        </p:spPr>
        <p:txBody>
          <a:bodyPr wrap="square" lIns="91440" tIns="45720" rIns="91440" bIns="45720" rtlCol="0" anchor="t">
            <a:spAutoFit/>
          </a:bodyPr>
          <a:lstStyle/>
          <a:p>
            <a:r>
              <a:rPr lang="en-US" sz="1200" dirty="0">
                <a:latin typeface="WordVisi_MSFontService"/>
              </a:rPr>
              <a:t>V</a:t>
            </a:r>
            <a:r>
              <a:rPr lang="en-US" sz="1200" b="0" i="0" dirty="0">
                <a:effectLst/>
                <a:latin typeface="WordVisi_MSFontService"/>
              </a:rPr>
              <a:t>ery caring. Thank you</a:t>
            </a:r>
            <a:endParaRPr lang="en-GB" sz="1200" dirty="0"/>
          </a:p>
        </p:txBody>
      </p:sp>
      <p:sp>
        <p:nvSpPr>
          <p:cNvPr id="7" name="TextBox 6">
            <a:extLst>
              <a:ext uri="{FF2B5EF4-FFF2-40B4-BE49-F238E27FC236}">
                <a16:creationId xmlns:a16="http://schemas.microsoft.com/office/drawing/2014/main" id="{505D113C-93F9-78C9-44A8-9643A9A0D063}"/>
              </a:ext>
            </a:extLst>
          </p:cNvPr>
          <p:cNvSpPr txBox="1"/>
          <p:nvPr/>
        </p:nvSpPr>
        <p:spPr>
          <a:xfrm>
            <a:off x="5167885" y="5989380"/>
            <a:ext cx="2584704" cy="646331"/>
          </a:xfrm>
          <a:prstGeom prst="rect">
            <a:avLst/>
          </a:prstGeom>
          <a:noFill/>
        </p:spPr>
        <p:txBody>
          <a:bodyPr wrap="square" lIns="91440" tIns="45720" rIns="91440" bIns="45720" rtlCol="0" anchor="t">
            <a:spAutoFit/>
          </a:bodyPr>
          <a:lstStyle/>
          <a:p>
            <a:r>
              <a:rPr lang="en-GB" sz="1800" b="0" i="0" dirty="0">
                <a:solidFill>
                  <a:schemeClr val="accent6">
                    <a:lumMod val="75000"/>
                  </a:schemeClr>
                </a:solidFill>
                <a:effectLst/>
                <a:latin typeface="Aptos"/>
              </a:rPr>
              <a:t> </a:t>
            </a:r>
            <a:r>
              <a:rPr lang="en-US" sz="1100" b="0" i="0" dirty="0">
                <a:solidFill>
                  <a:srgbClr val="002060"/>
                </a:solidFill>
                <a:effectLst/>
                <a:latin typeface="Aptos"/>
              </a:rPr>
              <a:t>Such friendly, informative staff. Made a  difficult </a:t>
            </a:r>
            <a:r>
              <a:rPr lang="en-US" sz="1200" b="0" i="0" dirty="0">
                <a:solidFill>
                  <a:srgbClr val="002060"/>
                </a:solidFill>
                <a:effectLst/>
                <a:latin typeface="Aptos"/>
              </a:rPr>
              <a:t>time much better</a:t>
            </a:r>
            <a:r>
              <a:rPr lang="en-GB" sz="1800" b="0" i="0" dirty="0">
                <a:solidFill>
                  <a:srgbClr val="002060"/>
                </a:solidFill>
                <a:effectLst/>
                <a:latin typeface="Aptos"/>
              </a:rPr>
              <a:t> </a:t>
            </a:r>
            <a:endParaRPr lang="en-GB" sz="1600" dirty="0">
              <a:solidFill>
                <a:srgbClr val="002060"/>
              </a:solidFill>
              <a:latin typeface="Aptos"/>
            </a:endParaRPr>
          </a:p>
        </p:txBody>
      </p:sp>
      <p:sp>
        <p:nvSpPr>
          <p:cNvPr id="8" name="TextBox 7">
            <a:extLst>
              <a:ext uri="{FF2B5EF4-FFF2-40B4-BE49-F238E27FC236}">
                <a16:creationId xmlns:a16="http://schemas.microsoft.com/office/drawing/2014/main" id="{9C2AE4E0-8DEC-05F3-E82B-291C6E80BE7C}"/>
              </a:ext>
            </a:extLst>
          </p:cNvPr>
          <p:cNvSpPr txBox="1"/>
          <p:nvPr/>
        </p:nvSpPr>
        <p:spPr>
          <a:xfrm>
            <a:off x="2325434" y="977845"/>
            <a:ext cx="3115056" cy="276999"/>
          </a:xfrm>
          <a:prstGeom prst="rect">
            <a:avLst/>
          </a:prstGeom>
          <a:noFill/>
        </p:spPr>
        <p:txBody>
          <a:bodyPr wrap="square" lIns="91440" tIns="45720" rIns="91440" bIns="45720" rtlCol="0" anchor="t">
            <a:spAutoFit/>
          </a:bodyPr>
          <a:lstStyle/>
          <a:p>
            <a:r>
              <a:rPr lang="en-GB" sz="1200" b="0" i="0" dirty="0">
                <a:solidFill>
                  <a:srgbClr val="002060"/>
                </a:solidFill>
                <a:effectLst/>
                <a:latin typeface="Aptos"/>
              </a:rPr>
              <a:t>staff are excellent  </a:t>
            </a:r>
            <a:endParaRPr lang="en-GB" sz="1200" dirty="0">
              <a:solidFill>
                <a:srgbClr val="002060"/>
              </a:solidFill>
              <a:latin typeface="Aptos"/>
            </a:endParaRPr>
          </a:p>
        </p:txBody>
      </p:sp>
      <p:sp>
        <p:nvSpPr>
          <p:cNvPr id="9" name="TextBox 8">
            <a:extLst>
              <a:ext uri="{FF2B5EF4-FFF2-40B4-BE49-F238E27FC236}">
                <a16:creationId xmlns:a16="http://schemas.microsoft.com/office/drawing/2014/main" id="{1201D8CB-D995-B14E-4703-57815957C448}"/>
              </a:ext>
            </a:extLst>
          </p:cNvPr>
          <p:cNvSpPr txBox="1"/>
          <p:nvPr/>
        </p:nvSpPr>
        <p:spPr>
          <a:xfrm>
            <a:off x="4063746" y="3487538"/>
            <a:ext cx="3191256" cy="692497"/>
          </a:xfrm>
          <a:prstGeom prst="rect">
            <a:avLst/>
          </a:prstGeom>
          <a:noFill/>
        </p:spPr>
        <p:txBody>
          <a:bodyPr wrap="square" lIns="91440" tIns="45720" rIns="91440" bIns="45720" rtlCol="0" anchor="t">
            <a:spAutoFit/>
          </a:bodyPr>
          <a:lstStyle/>
          <a:p>
            <a:r>
              <a:rPr lang="en-GB" sz="1100" b="0" i="0" dirty="0">
                <a:solidFill>
                  <a:srgbClr val="002060"/>
                </a:solidFill>
                <a:effectLst/>
                <a:latin typeface="Aptos"/>
              </a:rPr>
              <a:t>Assessor was very </a:t>
            </a:r>
            <a:r>
              <a:rPr lang="en-GB" sz="1400" b="0" i="0" dirty="0">
                <a:solidFill>
                  <a:srgbClr val="002060"/>
                </a:solidFill>
                <a:effectLst/>
                <a:latin typeface="Aptos"/>
              </a:rPr>
              <a:t>patient</a:t>
            </a:r>
            <a:r>
              <a:rPr lang="en-GB" sz="1100" b="0" i="0" dirty="0">
                <a:solidFill>
                  <a:srgbClr val="002060"/>
                </a:solidFill>
                <a:effectLst/>
                <a:latin typeface="Aptos"/>
              </a:rPr>
              <a:t>, explaining everything as she went along to the person being assessed, her spouse and wider family was </a:t>
            </a:r>
            <a:r>
              <a:rPr lang="en-GB" sz="1400" b="0" i="0" dirty="0">
                <a:solidFill>
                  <a:srgbClr val="002060"/>
                </a:solidFill>
                <a:effectLst/>
                <a:latin typeface="Aptos"/>
              </a:rPr>
              <a:t>reassured.</a:t>
            </a:r>
            <a:r>
              <a:rPr lang="en-GB" sz="1400" b="0" i="0" dirty="0">
                <a:solidFill>
                  <a:schemeClr val="accent6">
                    <a:lumMod val="75000"/>
                  </a:schemeClr>
                </a:solidFill>
                <a:effectLst/>
                <a:latin typeface="Aptos"/>
              </a:rPr>
              <a:t>  </a:t>
            </a:r>
            <a:endParaRPr lang="en-GB" sz="1400" dirty="0">
              <a:solidFill>
                <a:schemeClr val="accent6">
                  <a:lumMod val="75000"/>
                </a:schemeClr>
              </a:solidFill>
              <a:latin typeface="Aptos"/>
            </a:endParaRPr>
          </a:p>
        </p:txBody>
      </p:sp>
      <p:sp>
        <p:nvSpPr>
          <p:cNvPr id="10" name="TextBox 9">
            <a:extLst>
              <a:ext uri="{FF2B5EF4-FFF2-40B4-BE49-F238E27FC236}">
                <a16:creationId xmlns:a16="http://schemas.microsoft.com/office/drawing/2014/main" id="{6477CBF4-24AC-6E0B-A48F-FB0745EB90EE}"/>
              </a:ext>
            </a:extLst>
          </p:cNvPr>
          <p:cNvSpPr txBox="1"/>
          <p:nvPr/>
        </p:nvSpPr>
        <p:spPr>
          <a:xfrm>
            <a:off x="4593337" y="5727084"/>
            <a:ext cx="3502152" cy="492443"/>
          </a:xfrm>
          <a:prstGeom prst="rect">
            <a:avLst/>
          </a:prstGeom>
          <a:noFill/>
        </p:spPr>
        <p:txBody>
          <a:bodyPr wrap="square" lIns="91440" tIns="45720" rIns="91440" bIns="45720" rtlCol="0" anchor="t">
            <a:spAutoFit/>
          </a:bodyPr>
          <a:lstStyle/>
          <a:p>
            <a:r>
              <a:rPr lang="en-GB" sz="1200" b="0" i="0" dirty="0">
                <a:effectLst/>
                <a:latin typeface="Aptos"/>
              </a:rPr>
              <a:t>L was </a:t>
            </a:r>
            <a:r>
              <a:rPr lang="en-GB" sz="1400" b="0" i="0" dirty="0">
                <a:effectLst/>
                <a:latin typeface="Aptos"/>
              </a:rPr>
              <a:t>very patient </a:t>
            </a:r>
            <a:r>
              <a:rPr lang="en-GB" sz="1200" b="0" i="0" dirty="0">
                <a:effectLst/>
                <a:latin typeface="Aptos"/>
              </a:rPr>
              <a:t>and explained everything clearly to the patient  </a:t>
            </a:r>
            <a:endParaRPr lang="en-GB" sz="1200" dirty="0">
              <a:latin typeface="Aptos"/>
            </a:endParaRPr>
          </a:p>
        </p:txBody>
      </p:sp>
      <p:sp>
        <p:nvSpPr>
          <p:cNvPr id="11" name="TextBox 10">
            <a:extLst>
              <a:ext uri="{FF2B5EF4-FFF2-40B4-BE49-F238E27FC236}">
                <a16:creationId xmlns:a16="http://schemas.microsoft.com/office/drawing/2014/main" id="{95D16306-FC71-451D-BC3A-8C842340F8B0}"/>
              </a:ext>
            </a:extLst>
          </p:cNvPr>
          <p:cNvSpPr txBox="1"/>
          <p:nvPr/>
        </p:nvSpPr>
        <p:spPr>
          <a:xfrm>
            <a:off x="3443480" y="5374023"/>
            <a:ext cx="4563616" cy="461665"/>
          </a:xfrm>
          <a:prstGeom prst="rect">
            <a:avLst/>
          </a:prstGeom>
          <a:noFill/>
        </p:spPr>
        <p:txBody>
          <a:bodyPr wrap="square" lIns="91440" tIns="45720" rIns="91440" bIns="45720" rtlCol="0" anchor="t">
            <a:spAutoFit/>
          </a:bodyPr>
          <a:lstStyle/>
          <a:p>
            <a:r>
              <a:rPr lang="en-GB" sz="1100" b="0" i="0" dirty="0">
                <a:solidFill>
                  <a:srgbClr val="002060"/>
                </a:solidFill>
                <a:effectLst/>
                <a:latin typeface="Aptos"/>
              </a:rPr>
              <a:t>The specialist nurse I saw , D was extremely kind and listened to me. She was sympathetic and explained things clearly</a:t>
            </a:r>
            <a:r>
              <a:rPr lang="en-GB" sz="1200" b="0" i="0" dirty="0">
                <a:solidFill>
                  <a:srgbClr val="002060"/>
                </a:solidFill>
                <a:effectLst/>
                <a:latin typeface="Aptos"/>
              </a:rPr>
              <a:t>.  </a:t>
            </a:r>
            <a:endParaRPr lang="en-GB" sz="1200" dirty="0">
              <a:solidFill>
                <a:srgbClr val="002060"/>
              </a:solidFill>
              <a:latin typeface="Aptos"/>
            </a:endParaRPr>
          </a:p>
        </p:txBody>
      </p:sp>
      <p:sp>
        <p:nvSpPr>
          <p:cNvPr id="12" name="TextBox 11">
            <a:extLst>
              <a:ext uri="{FF2B5EF4-FFF2-40B4-BE49-F238E27FC236}">
                <a16:creationId xmlns:a16="http://schemas.microsoft.com/office/drawing/2014/main" id="{DD100728-63F4-CDD5-D78F-F0BFF399C569}"/>
              </a:ext>
            </a:extLst>
          </p:cNvPr>
          <p:cNvSpPr txBox="1"/>
          <p:nvPr/>
        </p:nvSpPr>
        <p:spPr>
          <a:xfrm>
            <a:off x="214124" y="2856734"/>
            <a:ext cx="2359152" cy="1015663"/>
          </a:xfrm>
          <a:prstGeom prst="rect">
            <a:avLst/>
          </a:prstGeom>
          <a:noFill/>
        </p:spPr>
        <p:txBody>
          <a:bodyPr wrap="square" lIns="91440" tIns="45720" rIns="91440" bIns="45720" rtlCol="0" anchor="t">
            <a:spAutoFit/>
          </a:bodyPr>
          <a:lstStyle/>
          <a:p>
            <a:r>
              <a:rPr lang="en-GB" sz="1200" b="0" i="0" dirty="0">
                <a:effectLst/>
                <a:latin typeface="Aptos"/>
              </a:rPr>
              <a:t>I took my mum for the assessment with AN, she was very professional and made the process very comfortable and made her feel at ease.</a:t>
            </a:r>
            <a:r>
              <a:rPr lang="en-GB" sz="1200" b="0" i="0" dirty="0">
                <a:solidFill>
                  <a:schemeClr val="accent6">
                    <a:lumMod val="75000"/>
                  </a:schemeClr>
                </a:solidFill>
                <a:effectLst/>
                <a:latin typeface="Aptos"/>
              </a:rPr>
              <a:t> </a:t>
            </a:r>
            <a:endParaRPr lang="en-GB" sz="1200" dirty="0">
              <a:solidFill>
                <a:schemeClr val="accent6">
                  <a:lumMod val="75000"/>
                </a:schemeClr>
              </a:solidFill>
              <a:latin typeface="Aptos"/>
            </a:endParaRPr>
          </a:p>
        </p:txBody>
      </p:sp>
      <p:sp>
        <p:nvSpPr>
          <p:cNvPr id="13" name="TextBox 12">
            <a:extLst>
              <a:ext uri="{FF2B5EF4-FFF2-40B4-BE49-F238E27FC236}">
                <a16:creationId xmlns:a16="http://schemas.microsoft.com/office/drawing/2014/main" id="{25511288-69B0-722D-B520-306F30ECFC6A}"/>
              </a:ext>
            </a:extLst>
          </p:cNvPr>
          <p:cNvSpPr txBox="1"/>
          <p:nvPr/>
        </p:nvSpPr>
        <p:spPr>
          <a:xfrm>
            <a:off x="8276844" y="770493"/>
            <a:ext cx="2551176" cy="1015663"/>
          </a:xfrm>
          <a:prstGeom prst="rect">
            <a:avLst/>
          </a:prstGeom>
          <a:noFill/>
        </p:spPr>
        <p:txBody>
          <a:bodyPr wrap="square" lIns="91440" tIns="45720" rIns="91440" bIns="45720" rtlCol="0" anchor="t">
            <a:spAutoFit/>
          </a:bodyPr>
          <a:lstStyle/>
          <a:p>
            <a:r>
              <a:rPr lang="en-GB" sz="1200" b="0" i="0" dirty="0">
                <a:solidFill>
                  <a:srgbClr val="002060"/>
                </a:solidFill>
                <a:effectLst/>
                <a:latin typeface="Aptos"/>
              </a:rPr>
              <a:t>I felt happy, relaxed and confident to express my feelings. K was 1st class and very professional. Perfect appointment and outcome, delighted  </a:t>
            </a:r>
            <a:endParaRPr lang="en-GB" sz="1200" dirty="0">
              <a:solidFill>
                <a:srgbClr val="002060"/>
              </a:solidFill>
              <a:latin typeface="Aptos"/>
            </a:endParaRPr>
          </a:p>
        </p:txBody>
      </p:sp>
      <p:sp>
        <p:nvSpPr>
          <p:cNvPr id="14" name="TextBox 13">
            <a:extLst>
              <a:ext uri="{FF2B5EF4-FFF2-40B4-BE49-F238E27FC236}">
                <a16:creationId xmlns:a16="http://schemas.microsoft.com/office/drawing/2014/main" id="{8980363D-7BE2-33DD-271F-0DF62799333E}"/>
              </a:ext>
            </a:extLst>
          </p:cNvPr>
          <p:cNvSpPr txBox="1"/>
          <p:nvPr/>
        </p:nvSpPr>
        <p:spPr>
          <a:xfrm>
            <a:off x="530352" y="4324196"/>
            <a:ext cx="2161128" cy="1107996"/>
          </a:xfrm>
          <a:prstGeom prst="rect">
            <a:avLst/>
          </a:prstGeom>
          <a:noFill/>
        </p:spPr>
        <p:txBody>
          <a:bodyPr wrap="square" lIns="91440" tIns="45720" rIns="91440" bIns="45720" rtlCol="0" anchor="t">
            <a:spAutoFit/>
          </a:bodyPr>
          <a:lstStyle/>
          <a:p>
            <a:r>
              <a:rPr lang="en-GB" sz="1100" b="0" i="0" dirty="0">
                <a:effectLst/>
                <a:latin typeface="Aptos"/>
              </a:rPr>
              <a:t>My father was treated with kindness by J. Everything was explained thoroughly and she listened to all our concerns with great empathy and patience. Very good job J! </a:t>
            </a:r>
            <a:endParaRPr lang="en-GB" sz="1100" dirty="0">
              <a:latin typeface="Aptos"/>
            </a:endParaRPr>
          </a:p>
        </p:txBody>
      </p:sp>
      <p:sp>
        <p:nvSpPr>
          <p:cNvPr id="15" name="TextBox 14">
            <a:extLst>
              <a:ext uri="{FF2B5EF4-FFF2-40B4-BE49-F238E27FC236}">
                <a16:creationId xmlns:a16="http://schemas.microsoft.com/office/drawing/2014/main" id="{26133283-9879-7066-1329-5F8B9CBC024C}"/>
              </a:ext>
            </a:extLst>
          </p:cNvPr>
          <p:cNvSpPr txBox="1"/>
          <p:nvPr/>
        </p:nvSpPr>
        <p:spPr>
          <a:xfrm>
            <a:off x="9005911" y="1586010"/>
            <a:ext cx="3115056" cy="276999"/>
          </a:xfrm>
          <a:prstGeom prst="rect">
            <a:avLst/>
          </a:prstGeom>
          <a:noFill/>
        </p:spPr>
        <p:txBody>
          <a:bodyPr wrap="square" lIns="91440" tIns="45720" rIns="91440" bIns="45720" rtlCol="0" anchor="t">
            <a:spAutoFit/>
          </a:bodyPr>
          <a:lstStyle/>
          <a:p>
            <a:r>
              <a:rPr lang="en-GB" sz="1200" b="0" i="0" dirty="0">
                <a:solidFill>
                  <a:srgbClr val="000000"/>
                </a:solidFill>
                <a:effectLst/>
                <a:latin typeface="Aptos"/>
              </a:rPr>
              <a:t> </a:t>
            </a:r>
            <a:r>
              <a:rPr lang="en-GB" sz="1200" b="0" i="0" dirty="0">
                <a:effectLst/>
                <a:latin typeface="Aptos"/>
              </a:rPr>
              <a:t>Very kind, caring and professional lady </a:t>
            </a:r>
            <a:endParaRPr lang="en-GB" sz="1200">
              <a:latin typeface="Aptos"/>
            </a:endParaRPr>
          </a:p>
        </p:txBody>
      </p:sp>
      <p:sp>
        <p:nvSpPr>
          <p:cNvPr id="16" name="TextBox 15">
            <a:extLst>
              <a:ext uri="{FF2B5EF4-FFF2-40B4-BE49-F238E27FC236}">
                <a16:creationId xmlns:a16="http://schemas.microsoft.com/office/drawing/2014/main" id="{03984ECA-AB0A-A89A-86F2-2828372668A5}"/>
              </a:ext>
            </a:extLst>
          </p:cNvPr>
          <p:cNvSpPr txBox="1"/>
          <p:nvPr/>
        </p:nvSpPr>
        <p:spPr>
          <a:xfrm>
            <a:off x="1190054" y="1883223"/>
            <a:ext cx="3247644" cy="461665"/>
          </a:xfrm>
          <a:prstGeom prst="rect">
            <a:avLst/>
          </a:prstGeom>
          <a:noFill/>
        </p:spPr>
        <p:txBody>
          <a:bodyPr wrap="square" lIns="91440" tIns="45720" rIns="91440" bIns="45720" rtlCol="0" anchor="t">
            <a:spAutoFit/>
          </a:bodyPr>
          <a:lstStyle/>
          <a:p>
            <a:r>
              <a:rPr lang="en-GB" sz="1200" b="0" i="0" dirty="0">
                <a:solidFill>
                  <a:srgbClr val="0070C0"/>
                </a:solidFill>
                <a:effectLst/>
                <a:latin typeface="Aptos"/>
              </a:rPr>
              <a:t>My spouse attended and was able to make useful contributions.  </a:t>
            </a:r>
            <a:endParaRPr lang="en-GB" sz="1200" dirty="0">
              <a:solidFill>
                <a:srgbClr val="00B050"/>
              </a:solidFill>
              <a:latin typeface="Aptos"/>
            </a:endParaRPr>
          </a:p>
        </p:txBody>
      </p:sp>
      <p:sp>
        <p:nvSpPr>
          <p:cNvPr id="17" name="TextBox 16">
            <a:extLst>
              <a:ext uri="{FF2B5EF4-FFF2-40B4-BE49-F238E27FC236}">
                <a16:creationId xmlns:a16="http://schemas.microsoft.com/office/drawing/2014/main" id="{B6EB55C0-8277-02D6-8E0E-B37889B6CBFA}"/>
              </a:ext>
            </a:extLst>
          </p:cNvPr>
          <p:cNvSpPr txBox="1"/>
          <p:nvPr/>
        </p:nvSpPr>
        <p:spPr>
          <a:xfrm>
            <a:off x="1719856" y="1480741"/>
            <a:ext cx="2157984" cy="276999"/>
          </a:xfrm>
          <a:prstGeom prst="rect">
            <a:avLst/>
          </a:prstGeom>
          <a:noFill/>
        </p:spPr>
        <p:txBody>
          <a:bodyPr wrap="square" lIns="91440" tIns="45720" rIns="91440" bIns="45720" rtlCol="0" anchor="t">
            <a:spAutoFit/>
          </a:bodyPr>
          <a:lstStyle/>
          <a:p>
            <a:r>
              <a:rPr lang="en-US" sz="1200" b="0" i="0" dirty="0">
                <a:effectLst/>
                <a:latin typeface="Aptos"/>
              </a:rPr>
              <a:t>an overall good experience </a:t>
            </a:r>
            <a:r>
              <a:rPr lang="en-US" sz="1200" b="0" i="0" dirty="0">
                <a:solidFill>
                  <a:schemeClr val="accent6">
                    <a:lumMod val="75000"/>
                  </a:schemeClr>
                </a:solidFill>
                <a:effectLst/>
                <a:latin typeface="Aptos"/>
              </a:rPr>
              <a:t> </a:t>
            </a:r>
            <a:endParaRPr lang="en-GB" sz="1200" dirty="0">
              <a:solidFill>
                <a:schemeClr val="accent6">
                  <a:lumMod val="75000"/>
                </a:schemeClr>
              </a:solidFill>
              <a:latin typeface="Aptos"/>
            </a:endParaRPr>
          </a:p>
        </p:txBody>
      </p:sp>
      <p:sp>
        <p:nvSpPr>
          <p:cNvPr id="18" name="TextBox 17">
            <a:extLst>
              <a:ext uri="{FF2B5EF4-FFF2-40B4-BE49-F238E27FC236}">
                <a16:creationId xmlns:a16="http://schemas.microsoft.com/office/drawing/2014/main" id="{BE252F81-6BFD-4A78-B772-6A8580BBD792}"/>
              </a:ext>
            </a:extLst>
          </p:cNvPr>
          <p:cNvSpPr txBox="1"/>
          <p:nvPr/>
        </p:nvSpPr>
        <p:spPr>
          <a:xfrm>
            <a:off x="5593079" y="2959352"/>
            <a:ext cx="5760720" cy="461665"/>
          </a:xfrm>
          <a:prstGeom prst="rect">
            <a:avLst/>
          </a:prstGeom>
          <a:noFill/>
        </p:spPr>
        <p:txBody>
          <a:bodyPr wrap="square" lIns="91440" tIns="45720" rIns="91440" bIns="45720" rtlCol="0" anchor="t">
            <a:spAutoFit/>
          </a:bodyPr>
          <a:lstStyle/>
          <a:p>
            <a:r>
              <a:rPr lang="en-GB" sz="1200" b="0" i="0" dirty="0">
                <a:solidFill>
                  <a:srgbClr val="002060"/>
                </a:solidFill>
                <a:effectLst/>
                <a:latin typeface="Aptos"/>
              </a:rPr>
              <a:t>Compared to other departments, responses and attitudes - the MAS have been a completely eye - opening experience of what the NHS can do when it has a mind to. </a:t>
            </a:r>
            <a:r>
              <a:rPr lang="en-GB" sz="1200" b="0" i="0" dirty="0">
                <a:effectLst/>
                <a:latin typeface="Aptos"/>
              </a:rPr>
              <a:t> </a:t>
            </a:r>
            <a:endParaRPr lang="en-GB" sz="1200">
              <a:latin typeface="Aptos"/>
            </a:endParaRPr>
          </a:p>
        </p:txBody>
      </p:sp>
      <p:sp>
        <p:nvSpPr>
          <p:cNvPr id="19" name="TextBox 18">
            <a:extLst>
              <a:ext uri="{FF2B5EF4-FFF2-40B4-BE49-F238E27FC236}">
                <a16:creationId xmlns:a16="http://schemas.microsoft.com/office/drawing/2014/main" id="{B641C2F6-FB9A-76A5-C12E-6BA426D35F64}"/>
              </a:ext>
            </a:extLst>
          </p:cNvPr>
          <p:cNvSpPr txBox="1"/>
          <p:nvPr/>
        </p:nvSpPr>
        <p:spPr>
          <a:xfrm>
            <a:off x="4148328" y="885719"/>
            <a:ext cx="2258188" cy="430887"/>
          </a:xfrm>
          <a:prstGeom prst="rect">
            <a:avLst/>
          </a:prstGeom>
          <a:noFill/>
        </p:spPr>
        <p:txBody>
          <a:bodyPr wrap="square" lIns="91440" tIns="45720" rIns="91440" bIns="45720" rtlCol="0" anchor="t">
            <a:spAutoFit/>
          </a:bodyPr>
          <a:lstStyle/>
          <a:p>
            <a:r>
              <a:rPr lang="en-GB" sz="1100" dirty="0">
                <a:solidFill>
                  <a:srgbClr val="002060"/>
                </a:solidFill>
                <a:latin typeface="Aptos"/>
              </a:rPr>
              <a:t>V</a:t>
            </a:r>
            <a:r>
              <a:rPr lang="en-GB" sz="1100" b="0" i="0" dirty="0">
                <a:solidFill>
                  <a:srgbClr val="002060"/>
                </a:solidFill>
                <a:effectLst/>
                <a:latin typeface="Aptos"/>
              </a:rPr>
              <a:t>ery professional and caring and helpful staff throughout  </a:t>
            </a:r>
            <a:endParaRPr lang="en-GB" sz="1100" dirty="0">
              <a:solidFill>
                <a:srgbClr val="002060"/>
              </a:solidFill>
              <a:latin typeface="Aptos"/>
            </a:endParaRPr>
          </a:p>
        </p:txBody>
      </p:sp>
      <p:sp>
        <p:nvSpPr>
          <p:cNvPr id="20" name="TextBox 19">
            <a:extLst>
              <a:ext uri="{FF2B5EF4-FFF2-40B4-BE49-F238E27FC236}">
                <a16:creationId xmlns:a16="http://schemas.microsoft.com/office/drawing/2014/main" id="{82A6230B-FE71-FD9A-996D-1F7C69565536}"/>
              </a:ext>
            </a:extLst>
          </p:cNvPr>
          <p:cNvSpPr txBox="1"/>
          <p:nvPr/>
        </p:nvSpPr>
        <p:spPr>
          <a:xfrm>
            <a:off x="1844040" y="997452"/>
            <a:ext cx="2462784" cy="276999"/>
          </a:xfrm>
          <a:prstGeom prst="rect">
            <a:avLst/>
          </a:prstGeom>
          <a:noFill/>
        </p:spPr>
        <p:txBody>
          <a:bodyPr wrap="square" rtlCol="0">
            <a:spAutoFit/>
          </a:bodyPr>
          <a:lstStyle/>
          <a:p>
            <a:r>
              <a:rPr lang="en-GB" sz="1200" dirty="0">
                <a:solidFill>
                  <a:srgbClr val="00B050"/>
                </a:solidFill>
              </a:rPr>
              <a:t> </a:t>
            </a:r>
          </a:p>
        </p:txBody>
      </p:sp>
      <p:sp>
        <p:nvSpPr>
          <p:cNvPr id="21" name="TextBox 20">
            <a:extLst>
              <a:ext uri="{FF2B5EF4-FFF2-40B4-BE49-F238E27FC236}">
                <a16:creationId xmlns:a16="http://schemas.microsoft.com/office/drawing/2014/main" id="{E8B5576B-5631-D76A-A572-6E16AF44FD14}"/>
              </a:ext>
            </a:extLst>
          </p:cNvPr>
          <p:cNvSpPr txBox="1"/>
          <p:nvPr/>
        </p:nvSpPr>
        <p:spPr>
          <a:xfrm>
            <a:off x="7693005" y="5264537"/>
            <a:ext cx="2804160" cy="461665"/>
          </a:xfrm>
          <a:prstGeom prst="rect">
            <a:avLst/>
          </a:prstGeom>
          <a:noFill/>
        </p:spPr>
        <p:txBody>
          <a:bodyPr wrap="square" lIns="91440" tIns="45720" rIns="91440" bIns="45720" rtlCol="0" anchor="t">
            <a:spAutoFit/>
          </a:bodyPr>
          <a:lstStyle/>
          <a:p>
            <a:r>
              <a:rPr lang="en-GB" sz="1200" dirty="0">
                <a:latin typeface="Aptos"/>
              </a:rPr>
              <a:t>G</a:t>
            </a:r>
            <a:r>
              <a:rPr lang="en-GB" sz="1200" b="0" i="0" dirty="0">
                <a:effectLst/>
                <a:latin typeface="Aptos"/>
              </a:rPr>
              <a:t>ave me confidence to ask questions and always had an answer.  </a:t>
            </a:r>
            <a:endParaRPr lang="en-GB" sz="1200">
              <a:latin typeface="Aptos"/>
            </a:endParaRPr>
          </a:p>
        </p:txBody>
      </p:sp>
      <p:sp>
        <p:nvSpPr>
          <p:cNvPr id="22" name="TextBox 21">
            <a:extLst>
              <a:ext uri="{FF2B5EF4-FFF2-40B4-BE49-F238E27FC236}">
                <a16:creationId xmlns:a16="http://schemas.microsoft.com/office/drawing/2014/main" id="{B66E0A47-44F7-4274-D316-8CCAE90F1B87}"/>
              </a:ext>
            </a:extLst>
          </p:cNvPr>
          <p:cNvSpPr txBox="1"/>
          <p:nvPr/>
        </p:nvSpPr>
        <p:spPr>
          <a:xfrm>
            <a:off x="8955501" y="437453"/>
            <a:ext cx="1395984" cy="461665"/>
          </a:xfrm>
          <a:prstGeom prst="rect">
            <a:avLst/>
          </a:prstGeom>
          <a:noFill/>
        </p:spPr>
        <p:txBody>
          <a:bodyPr wrap="square" lIns="91440" tIns="45720" rIns="91440" bIns="45720" rtlCol="0" anchor="t">
            <a:spAutoFit/>
          </a:bodyPr>
          <a:lstStyle/>
          <a:p>
            <a:r>
              <a:rPr lang="en-GB" sz="1200" b="0" i="0" dirty="0">
                <a:effectLst/>
                <a:latin typeface="Aptos"/>
              </a:rPr>
              <a:t>staff at hospital were excellent </a:t>
            </a:r>
            <a:r>
              <a:rPr lang="en-GB" sz="1200" b="0" i="0" dirty="0">
                <a:solidFill>
                  <a:schemeClr val="accent6">
                    <a:lumMod val="75000"/>
                  </a:schemeClr>
                </a:solidFill>
                <a:effectLst/>
                <a:latin typeface="Aptos"/>
              </a:rPr>
              <a:t> </a:t>
            </a:r>
            <a:endParaRPr lang="en-GB" sz="1200" dirty="0">
              <a:solidFill>
                <a:schemeClr val="accent6">
                  <a:lumMod val="75000"/>
                </a:schemeClr>
              </a:solidFill>
              <a:latin typeface="Aptos"/>
            </a:endParaRPr>
          </a:p>
        </p:txBody>
      </p:sp>
      <p:sp>
        <p:nvSpPr>
          <p:cNvPr id="23" name="TextBox 22">
            <a:extLst>
              <a:ext uri="{FF2B5EF4-FFF2-40B4-BE49-F238E27FC236}">
                <a16:creationId xmlns:a16="http://schemas.microsoft.com/office/drawing/2014/main" id="{CBD3B5B6-3E76-51D0-8222-D4B526BD1A00}"/>
              </a:ext>
            </a:extLst>
          </p:cNvPr>
          <p:cNvSpPr txBox="1"/>
          <p:nvPr/>
        </p:nvSpPr>
        <p:spPr>
          <a:xfrm>
            <a:off x="2833116" y="1691858"/>
            <a:ext cx="2387346" cy="276999"/>
          </a:xfrm>
          <a:prstGeom prst="rect">
            <a:avLst/>
          </a:prstGeom>
          <a:noFill/>
        </p:spPr>
        <p:txBody>
          <a:bodyPr wrap="square" lIns="91440" tIns="45720" rIns="91440" bIns="45720" rtlCol="0" anchor="t">
            <a:spAutoFit/>
          </a:bodyPr>
          <a:lstStyle/>
          <a:p>
            <a:r>
              <a:rPr lang="en-GB" sz="1200" dirty="0">
                <a:solidFill>
                  <a:srgbClr val="002060"/>
                </a:solidFill>
                <a:latin typeface="Aptos"/>
              </a:rPr>
              <a:t>F</a:t>
            </a:r>
            <a:r>
              <a:rPr lang="en-GB" sz="1200" b="0" i="0" dirty="0">
                <a:solidFill>
                  <a:srgbClr val="002060"/>
                </a:solidFill>
                <a:effectLst/>
                <a:latin typeface="Aptos"/>
              </a:rPr>
              <a:t>elt very comfortable </a:t>
            </a:r>
            <a:r>
              <a:rPr lang="en-GB" sz="1200" dirty="0">
                <a:solidFill>
                  <a:srgbClr val="002060"/>
                </a:solidFill>
              </a:rPr>
              <a:t>.</a:t>
            </a:r>
            <a:r>
              <a:rPr lang="en-GB" sz="1200" dirty="0">
                <a:solidFill>
                  <a:srgbClr val="00B050"/>
                </a:solidFill>
              </a:rPr>
              <a:t>  </a:t>
            </a:r>
          </a:p>
        </p:txBody>
      </p:sp>
      <p:sp>
        <p:nvSpPr>
          <p:cNvPr id="24" name="TextBox 23">
            <a:extLst>
              <a:ext uri="{FF2B5EF4-FFF2-40B4-BE49-F238E27FC236}">
                <a16:creationId xmlns:a16="http://schemas.microsoft.com/office/drawing/2014/main" id="{26E2018D-36D2-F1E8-1070-9AFB38FC7017}"/>
              </a:ext>
            </a:extLst>
          </p:cNvPr>
          <p:cNvSpPr txBox="1"/>
          <p:nvPr/>
        </p:nvSpPr>
        <p:spPr>
          <a:xfrm>
            <a:off x="4934712" y="2020824"/>
            <a:ext cx="3794760" cy="738664"/>
          </a:xfrm>
          <a:prstGeom prst="rect">
            <a:avLst/>
          </a:prstGeom>
          <a:noFill/>
        </p:spPr>
        <p:txBody>
          <a:bodyPr wrap="square" lIns="91440" tIns="45720" rIns="91440" bIns="45720" rtlCol="0" anchor="t">
            <a:spAutoFit/>
          </a:bodyPr>
          <a:lstStyle/>
          <a:p>
            <a:r>
              <a:rPr lang="en-GB" sz="1400" dirty="0">
                <a:solidFill>
                  <a:srgbClr val="002060"/>
                </a:solidFill>
                <a:latin typeface="Aptos"/>
              </a:rPr>
              <a:t>P</a:t>
            </a:r>
            <a:r>
              <a:rPr lang="en-GB" sz="1400" b="0" i="0" dirty="0">
                <a:solidFill>
                  <a:srgbClr val="002060"/>
                </a:solidFill>
                <a:effectLst/>
                <a:latin typeface="Aptos"/>
              </a:rPr>
              <a:t>rofessional staff, assessment was very comprehensive. Post assessment feedback was excellent </a:t>
            </a:r>
            <a:r>
              <a:rPr lang="en-GB" sz="1400" b="0" i="0" dirty="0">
                <a:solidFill>
                  <a:srgbClr val="0070C0"/>
                </a:solidFill>
                <a:effectLst/>
                <a:latin typeface="Aptos"/>
              </a:rPr>
              <a:t> </a:t>
            </a:r>
            <a:endParaRPr lang="en-GB" sz="1400" dirty="0">
              <a:solidFill>
                <a:srgbClr val="0070C0"/>
              </a:solidFill>
              <a:latin typeface="Aptos"/>
            </a:endParaRPr>
          </a:p>
        </p:txBody>
      </p:sp>
      <p:sp>
        <p:nvSpPr>
          <p:cNvPr id="25" name="TextBox 24">
            <a:extLst>
              <a:ext uri="{FF2B5EF4-FFF2-40B4-BE49-F238E27FC236}">
                <a16:creationId xmlns:a16="http://schemas.microsoft.com/office/drawing/2014/main" id="{F1215DAA-D3DF-A27E-B141-57284B7517E1}"/>
              </a:ext>
            </a:extLst>
          </p:cNvPr>
          <p:cNvSpPr txBox="1"/>
          <p:nvPr/>
        </p:nvSpPr>
        <p:spPr>
          <a:xfrm>
            <a:off x="2354273" y="3493159"/>
            <a:ext cx="2304288" cy="646331"/>
          </a:xfrm>
          <a:prstGeom prst="rect">
            <a:avLst/>
          </a:prstGeom>
          <a:noFill/>
        </p:spPr>
        <p:txBody>
          <a:bodyPr wrap="square" lIns="91440" tIns="45720" rIns="91440" bIns="45720" rtlCol="0" anchor="t">
            <a:spAutoFit/>
          </a:bodyPr>
          <a:lstStyle/>
          <a:p>
            <a:r>
              <a:rPr lang="en-GB" sz="1200" b="0" i="0" dirty="0">
                <a:effectLst/>
                <a:latin typeface="Aptos"/>
              </a:rPr>
              <a:t>very caring, professional, excellent at explaining everything </a:t>
            </a:r>
            <a:r>
              <a:rPr lang="en-GB" sz="1200" b="0" i="0" dirty="0">
                <a:solidFill>
                  <a:srgbClr val="00B050"/>
                </a:solidFill>
                <a:effectLst/>
                <a:latin typeface="Aptos"/>
              </a:rPr>
              <a:t> </a:t>
            </a:r>
            <a:endParaRPr lang="en-GB" sz="1200" dirty="0">
              <a:solidFill>
                <a:srgbClr val="00B050"/>
              </a:solidFill>
              <a:latin typeface="Aptos"/>
            </a:endParaRPr>
          </a:p>
        </p:txBody>
      </p:sp>
      <p:sp>
        <p:nvSpPr>
          <p:cNvPr id="26" name="TextBox 25">
            <a:extLst>
              <a:ext uri="{FF2B5EF4-FFF2-40B4-BE49-F238E27FC236}">
                <a16:creationId xmlns:a16="http://schemas.microsoft.com/office/drawing/2014/main" id="{450752CE-10A9-7B1B-0FF8-2096E68863B0}"/>
              </a:ext>
            </a:extLst>
          </p:cNvPr>
          <p:cNvSpPr txBox="1"/>
          <p:nvPr/>
        </p:nvSpPr>
        <p:spPr>
          <a:xfrm>
            <a:off x="10358282" y="3403809"/>
            <a:ext cx="1910429" cy="830997"/>
          </a:xfrm>
          <a:prstGeom prst="rect">
            <a:avLst/>
          </a:prstGeom>
          <a:noFill/>
        </p:spPr>
        <p:txBody>
          <a:bodyPr wrap="square" lIns="91440" tIns="45720" rIns="91440" bIns="45720" rtlCol="0" anchor="t">
            <a:spAutoFit/>
          </a:bodyPr>
          <a:lstStyle/>
          <a:p>
            <a:r>
              <a:rPr lang="en-GB" sz="1200" b="0" i="0" dirty="0">
                <a:solidFill>
                  <a:srgbClr val="002060"/>
                </a:solidFill>
                <a:effectLst/>
                <a:latin typeface="WordVisi_MSFontService"/>
              </a:rPr>
              <a:t>Thank you to I who was king and handled everything professionally and sensitively. </a:t>
            </a:r>
            <a:endParaRPr lang="en-GB" sz="1200" dirty="0">
              <a:solidFill>
                <a:srgbClr val="002060"/>
              </a:solidFill>
            </a:endParaRPr>
          </a:p>
        </p:txBody>
      </p:sp>
      <p:sp>
        <p:nvSpPr>
          <p:cNvPr id="27" name="TextBox 26">
            <a:extLst>
              <a:ext uri="{FF2B5EF4-FFF2-40B4-BE49-F238E27FC236}">
                <a16:creationId xmlns:a16="http://schemas.microsoft.com/office/drawing/2014/main" id="{1E8705CD-2247-8EB3-C413-9F4BCEDE886E}"/>
              </a:ext>
            </a:extLst>
          </p:cNvPr>
          <p:cNvSpPr txBox="1"/>
          <p:nvPr/>
        </p:nvSpPr>
        <p:spPr>
          <a:xfrm>
            <a:off x="4496370" y="619345"/>
            <a:ext cx="1545336" cy="369332"/>
          </a:xfrm>
          <a:prstGeom prst="rect">
            <a:avLst/>
          </a:prstGeom>
          <a:noFill/>
        </p:spPr>
        <p:txBody>
          <a:bodyPr wrap="square" lIns="91440" tIns="45720" rIns="91440" bIns="45720" rtlCol="0" anchor="t">
            <a:spAutoFit/>
          </a:bodyPr>
          <a:lstStyle/>
          <a:p>
            <a:r>
              <a:rPr lang="en-GB" sz="1800" b="0" i="0" dirty="0">
                <a:effectLst/>
                <a:latin typeface="Aptos"/>
              </a:rPr>
              <a:t>Very helpful</a:t>
            </a:r>
            <a:r>
              <a:rPr lang="en-GB" sz="1800" b="0" i="0" dirty="0">
                <a:solidFill>
                  <a:srgbClr val="00B050"/>
                </a:solidFill>
                <a:effectLst/>
                <a:latin typeface="Aptos"/>
              </a:rPr>
              <a:t> </a:t>
            </a:r>
            <a:endParaRPr lang="en-GB" sz="1200" dirty="0">
              <a:solidFill>
                <a:srgbClr val="00B050"/>
              </a:solidFill>
              <a:latin typeface="Aptos"/>
            </a:endParaRPr>
          </a:p>
        </p:txBody>
      </p:sp>
      <p:sp>
        <p:nvSpPr>
          <p:cNvPr id="28" name="TextBox 27">
            <a:extLst>
              <a:ext uri="{FF2B5EF4-FFF2-40B4-BE49-F238E27FC236}">
                <a16:creationId xmlns:a16="http://schemas.microsoft.com/office/drawing/2014/main" id="{310682E4-EC48-32A8-1C2A-E454774F6018}"/>
              </a:ext>
            </a:extLst>
          </p:cNvPr>
          <p:cNvSpPr txBox="1"/>
          <p:nvPr/>
        </p:nvSpPr>
        <p:spPr>
          <a:xfrm>
            <a:off x="2624708" y="5880155"/>
            <a:ext cx="1866900" cy="461665"/>
          </a:xfrm>
          <a:prstGeom prst="rect">
            <a:avLst/>
          </a:prstGeom>
          <a:noFill/>
        </p:spPr>
        <p:txBody>
          <a:bodyPr wrap="square" lIns="91440" tIns="45720" rIns="91440" bIns="45720" rtlCol="0" anchor="t">
            <a:spAutoFit/>
          </a:bodyPr>
          <a:lstStyle/>
          <a:p>
            <a:r>
              <a:rPr lang="en-GB" sz="1200" b="0" i="0" dirty="0">
                <a:solidFill>
                  <a:srgbClr val="002060"/>
                </a:solidFill>
                <a:effectLst/>
                <a:latin typeface="Aptos"/>
              </a:rPr>
              <a:t>Talking to J was like talking to an old friend </a:t>
            </a:r>
            <a:endParaRPr lang="en-GB" sz="1200" dirty="0">
              <a:solidFill>
                <a:srgbClr val="002060"/>
              </a:solidFill>
              <a:latin typeface="Aptos"/>
            </a:endParaRPr>
          </a:p>
        </p:txBody>
      </p:sp>
      <p:sp>
        <p:nvSpPr>
          <p:cNvPr id="32" name="TextBox 31">
            <a:extLst>
              <a:ext uri="{FF2B5EF4-FFF2-40B4-BE49-F238E27FC236}">
                <a16:creationId xmlns:a16="http://schemas.microsoft.com/office/drawing/2014/main" id="{37521FBE-817A-4A6C-19D3-1D0BF9402518}"/>
              </a:ext>
            </a:extLst>
          </p:cNvPr>
          <p:cNvSpPr txBox="1"/>
          <p:nvPr/>
        </p:nvSpPr>
        <p:spPr>
          <a:xfrm>
            <a:off x="7198232" y="1787883"/>
            <a:ext cx="3916680" cy="307777"/>
          </a:xfrm>
          <a:prstGeom prst="rect">
            <a:avLst/>
          </a:prstGeom>
          <a:noFill/>
        </p:spPr>
        <p:txBody>
          <a:bodyPr wrap="square" lIns="91440" tIns="45720" rIns="91440" bIns="45720" rtlCol="0" anchor="t">
            <a:spAutoFit/>
          </a:bodyPr>
          <a:lstStyle/>
          <a:p>
            <a:r>
              <a:rPr lang="en-GB" sz="1400" b="0" i="0" dirty="0">
                <a:solidFill>
                  <a:srgbClr val="C00000"/>
                </a:solidFill>
                <a:effectLst/>
                <a:latin typeface="Aptos"/>
              </a:rPr>
              <a:t>Shorter waiting list for the 1</a:t>
            </a:r>
            <a:r>
              <a:rPr lang="en-GB" sz="1400" b="0" i="0" baseline="30000" dirty="0">
                <a:solidFill>
                  <a:srgbClr val="C00000"/>
                </a:solidFill>
                <a:effectLst/>
                <a:latin typeface="Aptos"/>
              </a:rPr>
              <a:t>st</a:t>
            </a:r>
            <a:r>
              <a:rPr lang="en-GB" sz="1400" b="0" i="0" dirty="0">
                <a:solidFill>
                  <a:srgbClr val="C00000"/>
                </a:solidFill>
                <a:effectLst/>
                <a:latin typeface="Aptos"/>
              </a:rPr>
              <a:t> appointment</a:t>
            </a:r>
            <a:r>
              <a:rPr lang="en-GB" sz="1400" b="0" i="0" dirty="0">
                <a:solidFill>
                  <a:srgbClr val="FF0000"/>
                </a:solidFill>
                <a:effectLst/>
                <a:latin typeface="Aptos"/>
              </a:rPr>
              <a:t>  </a:t>
            </a:r>
            <a:endParaRPr lang="en-GB" sz="1400" dirty="0">
              <a:solidFill>
                <a:srgbClr val="FF0000"/>
              </a:solidFill>
              <a:latin typeface="Aptos"/>
            </a:endParaRPr>
          </a:p>
        </p:txBody>
      </p:sp>
      <p:sp>
        <p:nvSpPr>
          <p:cNvPr id="33" name="TextBox 32">
            <a:extLst>
              <a:ext uri="{FF2B5EF4-FFF2-40B4-BE49-F238E27FC236}">
                <a16:creationId xmlns:a16="http://schemas.microsoft.com/office/drawing/2014/main" id="{3808E189-EB81-0053-6FED-C6C6810E9C7B}"/>
              </a:ext>
            </a:extLst>
          </p:cNvPr>
          <p:cNvSpPr txBox="1"/>
          <p:nvPr/>
        </p:nvSpPr>
        <p:spPr>
          <a:xfrm>
            <a:off x="666752" y="2667095"/>
            <a:ext cx="2462784" cy="276999"/>
          </a:xfrm>
          <a:prstGeom prst="rect">
            <a:avLst/>
          </a:prstGeom>
          <a:noFill/>
        </p:spPr>
        <p:txBody>
          <a:bodyPr wrap="square" lIns="91440" tIns="45720" rIns="91440" bIns="45720" rtlCol="0" anchor="t">
            <a:spAutoFit/>
          </a:bodyPr>
          <a:lstStyle/>
          <a:p>
            <a:r>
              <a:rPr lang="en-US" sz="1200" b="0" i="0" dirty="0">
                <a:solidFill>
                  <a:srgbClr val="002060"/>
                </a:solidFill>
                <a:effectLst/>
                <a:latin typeface="Aptos"/>
              </a:rPr>
              <a:t>No improvements needed</a:t>
            </a:r>
            <a:r>
              <a:rPr lang="en-US" sz="1200" b="0" i="0" dirty="0">
                <a:solidFill>
                  <a:srgbClr val="C00000"/>
                </a:solidFill>
                <a:effectLst/>
                <a:latin typeface="Aptos"/>
              </a:rPr>
              <a:t> </a:t>
            </a:r>
            <a:endParaRPr lang="en-GB" sz="1200" dirty="0">
              <a:solidFill>
                <a:srgbClr val="C00000"/>
              </a:solidFill>
              <a:latin typeface="Aptos"/>
            </a:endParaRPr>
          </a:p>
        </p:txBody>
      </p:sp>
      <p:sp>
        <p:nvSpPr>
          <p:cNvPr id="34" name="TextBox 33">
            <a:extLst>
              <a:ext uri="{FF2B5EF4-FFF2-40B4-BE49-F238E27FC236}">
                <a16:creationId xmlns:a16="http://schemas.microsoft.com/office/drawing/2014/main" id="{FC0BCA1C-CE00-9363-4ED4-52E9B31371CC}"/>
              </a:ext>
            </a:extLst>
          </p:cNvPr>
          <p:cNvSpPr txBox="1"/>
          <p:nvPr/>
        </p:nvSpPr>
        <p:spPr>
          <a:xfrm>
            <a:off x="2328949" y="4125011"/>
            <a:ext cx="5070347" cy="707886"/>
          </a:xfrm>
          <a:prstGeom prst="rect">
            <a:avLst/>
          </a:prstGeom>
          <a:noFill/>
        </p:spPr>
        <p:txBody>
          <a:bodyPr wrap="square" lIns="91440" tIns="45720" rIns="91440" bIns="45720" rtlCol="0" anchor="t">
            <a:spAutoFit/>
          </a:bodyPr>
          <a:lstStyle/>
          <a:p>
            <a:r>
              <a:rPr lang="en-GB" sz="1000" b="0" i="0" dirty="0">
                <a:solidFill>
                  <a:srgbClr val="C00000"/>
                </a:solidFill>
                <a:effectLst/>
                <a:latin typeface="Aptos"/>
              </a:rPr>
              <a:t>Ensure that if private scans are arranged as part of the diagnostic process, that they are requested from the GP and form part of the information upon which a diagnosis is made. There seemed to be a breakdown of communication in this respect for mum’s initial assessment end 2023/beginning 2024. </a:t>
            </a:r>
            <a:endParaRPr lang="en-GB" sz="1000">
              <a:solidFill>
                <a:srgbClr val="C00000"/>
              </a:solidFill>
              <a:latin typeface="Aptos"/>
            </a:endParaRPr>
          </a:p>
        </p:txBody>
      </p:sp>
      <p:sp>
        <p:nvSpPr>
          <p:cNvPr id="35" name="TextBox 34">
            <a:extLst>
              <a:ext uri="{FF2B5EF4-FFF2-40B4-BE49-F238E27FC236}">
                <a16:creationId xmlns:a16="http://schemas.microsoft.com/office/drawing/2014/main" id="{11E29310-2F5B-47E7-6247-388E1624E664}"/>
              </a:ext>
            </a:extLst>
          </p:cNvPr>
          <p:cNvSpPr txBox="1"/>
          <p:nvPr/>
        </p:nvSpPr>
        <p:spPr>
          <a:xfrm>
            <a:off x="1898144" y="5585985"/>
            <a:ext cx="1350264" cy="369332"/>
          </a:xfrm>
          <a:prstGeom prst="rect">
            <a:avLst/>
          </a:prstGeom>
          <a:noFill/>
        </p:spPr>
        <p:txBody>
          <a:bodyPr wrap="square" lIns="91440" tIns="45720" rIns="91440" bIns="45720" rtlCol="0" anchor="t">
            <a:spAutoFit/>
          </a:bodyPr>
          <a:lstStyle/>
          <a:p>
            <a:r>
              <a:rPr lang="en-US" sz="1800" b="0" i="0" dirty="0">
                <a:solidFill>
                  <a:srgbClr val="C00000"/>
                </a:solidFill>
                <a:effectLst/>
                <a:latin typeface="Aptos"/>
              </a:rPr>
              <a:t>Find a cure</a:t>
            </a:r>
            <a:r>
              <a:rPr lang="en-US" sz="1800" b="0" i="0" dirty="0">
                <a:solidFill>
                  <a:srgbClr val="FF0000"/>
                </a:solidFill>
                <a:effectLst/>
                <a:latin typeface="Aptos"/>
              </a:rPr>
              <a:t> </a:t>
            </a:r>
            <a:r>
              <a:rPr lang="en-GB" sz="1600" dirty="0">
                <a:solidFill>
                  <a:srgbClr val="FF0000"/>
                </a:solidFill>
              </a:rPr>
              <a:t> </a:t>
            </a:r>
          </a:p>
        </p:txBody>
      </p:sp>
      <p:sp>
        <p:nvSpPr>
          <p:cNvPr id="36" name="TextBox 35">
            <a:extLst>
              <a:ext uri="{FF2B5EF4-FFF2-40B4-BE49-F238E27FC236}">
                <a16:creationId xmlns:a16="http://schemas.microsoft.com/office/drawing/2014/main" id="{4594648B-B411-9175-A844-B54160E2D1CD}"/>
              </a:ext>
            </a:extLst>
          </p:cNvPr>
          <p:cNvSpPr txBox="1"/>
          <p:nvPr/>
        </p:nvSpPr>
        <p:spPr>
          <a:xfrm>
            <a:off x="6936483" y="3417378"/>
            <a:ext cx="3713204" cy="276999"/>
          </a:xfrm>
          <a:prstGeom prst="rect">
            <a:avLst/>
          </a:prstGeom>
          <a:noFill/>
        </p:spPr>
        <p:txBody>
          <a:bodyPr wrap="square" lIns="91440" tIns="45720" rIns="91440" bIns="45720" rtlCol="0" anchor="t">
            <a:spAutoFit/>
          </a:bodyPr>
          <a:lstStyle/>
          <a:p>
            <a:r>
              <a:rPr lang="en-GB" sz="1200" b="0" i="0" dirty="0">
                <a:solidFill>
                  <a:srgbClr val="C00000"/>
                </a:solidFill>
                <a:effectLst/>
                <a:latin typeface="Aptos"/>
              </a:rPr>
              <a:t>I would like to know whether I have dementia or not </a:t>
            </a:r>
            <a:r>
              <a:rPr lang="en-GB" sz="1200" b="0" i="0" dirty="0">
                <a:solidFill>
                  <a:srgbClr val="FF0000"/>
                </a:solidFill>
                <a:effectLst/>
                <a:latin typeface="Aptos"/>
              </a:rPr>
              <a:t> </a:t>
            </a:r>
            <a:endParaRPr lang="en-GB" sz="1200" dirty="0">
              <a:solidFill>
                <a:srgbClr val="FF0000"/>
              </a:solidFill>
              <a:latin typeface="Aptos"/>
            </a:endParaRPr>
          </a:p>
        </p:txBody>
      </p:sp>
      <p:sp>
        <p:nvSpPr>
          <p:cNvPr id="38" name="TextBox 37">
            <a:extLst>
              <a:ext uri="{FF2B5EF4-FFF2-40B4-BE49-F238E27FC236}">
                <a16:creationId xmlns:a16="http://schemas.microsoft.com/office/drawing/2014/main" id="{9DDF502C-F0F1-DCDD-9383-F49753E92B37}"/>
              </a:ext>
            </a:extLst>
          </p:cNvPr>
          <p:cNvSpPr txBox="1"/>
          <p:nvPr/>
        </p:nvSpPr>
        <p:spPr>
          <a:xfrm>
            <a:off x="4306824" y="1832350"/>
            <a:ext cx="2852928" cy="307777"/>
          </a:xfrm>
          <a:prstGeom prst="rect">
            <a:avLst/>
          </a:prstGeom>
          <a:noFill/>
        </p:spPr>
        <p:txBody>
          <a:bodyPr wrap="square" lIns="91440" tIns="45720" rIns="91440" bIns="45720" rtlCol="0" anchor="t">
            <a:spAutoFit/>
          </a:bodyPr>
          <a:lstStyle/>
          <a:p>
            <a:r>
              <a:rPr lang="en-GB" sz="1400" b="0" i="0" dirty="0">
                <a:solidFill>
                  <a:srgbClr val="C00000"/>
                </a:solidFill>
                <a:effectLst/>
                <a:latin typeface="Aptos"/>
              </a:rPr>
              <a:t>The wait for 1</a:t>
            </a:r>
            <a:r>
              <a:rPr lang="en-GB" sz="1400" b="0" i="0" baseline="30000" dirty="0">
                <a:solidFill>
                  <a:srgbClr val="C00000"/>
                </a:solidFill>
                <a:effectLst/>
                <a:latin typeface="Aptos"/>
              </a:rPr>
              <a:t>st</a:t>
            </a:r>
            <a:r>
              <a:rPr lang="en-GB" sz="1400" b="0" i="0" dirty="0">
                <a:solidFill>
                  <a:srgbClr val="C00000"/>
                </a:solidFill>
                <a:effectLst/>
                <a:latin typeface="Aptos"/>
              </a:rPr>
              <a:t> appointment</a:t>
            </a:r>
            <a:r>
              <a:rPr lang="en-GB" sz="1400" b="0" i="0" dirty="0">
                <a:solidFill>
                  <a:srgbClr val="FF0000"/>
                </a:solidFill>
                <a:effectLst/>
                <a:latin typeface="Aptos"/>
              </a:rPr>
              <a:t> </a:t>
            </a:r>
            <a:endParaRPr lang="en-GB" sz="1400" dirty="0">
              <a:solidFill>
                <a:srgbClr val="FF0000"/>
              </a:solidFill>
              <a:latin typeface="Aptos"/>
            </a:endParaRPr>
          </a:p>
        </p:txBody>
      </p:sp>
      <p:sp>
        <p:nvSpPr>
          <p:cNvPr id="39" name="TextBox 38">
            <a:extLst>
              <a:ext uri="{FF2B5EF4-FFF2-40B4-BE49-F238E27FC236}">
                <a16:creationId xmlns:a16="http://schemas.microsoft.com/office/drawing/2014/main" id="{6A81D892-FE02-E37F-660E-E4C34D7054D6}"/>
              </a:ext>
            </a:extLst>
          </p:cNvPr>
          <p:cNvSpPr txBox="1"/>
          <p:nvPr/>
        </p:nvSpPr>
        <p:spPr>
          <a:xfrm>
            <a:off x="2797972" y="4810255"/>
            <a:ext cx="4119372" cy="415498"/>
          </a:xfrm>
          <a:prstGeom prst="rect">
            <a:avLst/>
          </a:prstGeom>
          <a:noFill/>
        </p:spPr>
        <p:txBody>
          <a:bodyPr wrap="square" lIns="91440" tIns="45720" rIns="91440" bIns="45720" rtlCol="0" anchor="t">
            <a:spAutoFit/>
          </a:bodyPr>
          <a:lstStyle/>
          <a:p>
            <a:r>
              <a:rPr lang="en-GB" sz="1050" b="0" i="0" dirty="0">
                <a:effectLst/>
                <a:latin typeface="Aptos"/>
              </a:rPr>
              <a:t>J was very understanding and very pleasant. Explained everything clearly. She also stayed with my father whilst I went to get the car.</a:t>
            </a:r>
            <a:endParaRPr lang="en-GB" sz="1050" dirty="0">
              <a:latin typeface="Aptos"/>
            </a:endParaRPr>
          </a:p>
        </p:txBody>
      </p:sp>
      <p:sp>
        <p:nvSpPr>
          <p:cNvPr id="41" name="TextBox 40">
            <a:extLst>
              <a:ext uri="{FF2B5EF4-FFF2-40B4-BE49-F238E27FC236}">
                <a16:creationId xmlns:a16="http://schemas.microsoft.com/office/drawing/2014/main" id="{A40B6C74-11D6-7511-E264-970DE5A995F0}"/>
              </a:ext>
            </a:extLst>
          </p:cNvPr>
          <p:cNvSpPr txBox="1"/>
          <p:nvPr/>
        </p:nvSpPr>
        <p:spPr>
          <a:xfrm>
            <a:off x="2557272" y="2601200"/>
            <a:ext cx="9305544" cy="461665"/>
          </a:xfrm>
          <a:prstGeom prst="rect">
            <a:avLst/>
          </a:prstGeom>
          <a:noFill/>
        </p:spPr>
        <p:txBody>
          <a:bodyPr wrap="square" lIns="91440" tIns="45720" rIns="91440" bIns="45720" rtlCol="0" anchor="t">
            <a:spAutoFit/>
          </a:bodyPr>
          <a:lstStyle/>
          <a:p>
            <a:r>
              <a:rPr lang="en-GB" sz="1200" b="0" i="0" dirty="0">
                <a:effectLst/>
                <a:latin typeface="Aptos"/>
              </a:rPr>
              <a:t>Both assessors for my mum's appointment were kind, friendly and empathetic. Their caring approach made mum feel as comfortable as possible under the circumstances. Reception staff were also very helpful when organising the assessment and follow up appointments. </a:t>
            </a:r>
            <a:r>
              <a:rPr lang="en-GB" sz="1200" b="0" i="0" dirty="0">
                <a:solidFill>
                  <a:srgbClr val="000000"/>
                </a:solidFill>
                <a:effectLst/>
                <a:latin typeface="Aptos"/>
              </a:rPr>
              <a:t> </a:t>
            </a:r>
            <a:endParaRPr lang="en-GB" sz="1200" dirty="0">
              <a:solidFill>
                <a:schemeClr val="accent6">
                  <a:lumMod val="75000"/>
                </a:schemeClr>
              </a:solidFill>
              <a:latin typeface="Aptos"/>
            </a:endParaRPr>
          </a:p>
        </p:txBody>
      </p:sp>
      <p:sp>
        <p:nvSpPr>
          <p:cNvPr id="43" name="Title 42">
            <a:extLst>
              <a:ext uri="{FF2B5EF4-FFF2-40B4-BE49-F238E27FC236}">
                <a16:creationId xmlns:a16="http://schemas.microsoft.com/office/drawing/2014/main" id="{3326D1DB-10BA-FBA7-9385-17D21289FFE0}"/>
              </a:ext>
            </a:extLst>
          </p:cNvPr>
          <p:cNvSpPr>
            <a:spLocks noGrp="1"/>
          </p:cNvSpPr>
          <p:nvPr>
            <p:ph type="title"/>
          </p:nvPr>
        </p:nvSpPr>
        <p:spPr>
          <a:xfrm>
            <a:off x="214124" y="93065"/>
            <a:ext cx="7555012" cy="676698"/>
          </a:xfrm>
        </p:spPr>
        <p:txBody>
          <a:bodyPr>
            <a:normAutofit fontScale="90000"/>
          </a:bodyPr>
          <a:lstStyle/>
          <a:p>
            <a:r>
              <a:rPr lang="en-GB" sz="3200" dirty="0">
                <a:solidFill>
                  <a:schemeClr val="tx2">
                    <a:lumMod val="75000"/>
                    <a:lumOff val="25000"/>
                  </a:schemeClr>
                </a:solidFill>
              </a:rPr>
              <a:t> </a:t>
            </a:r>
            <a:r>
              <a:rPr lang="en-GB" sz="3600" dirty="0">
                <a:solidFill>
                  <a:schemeClr val="tx2">
                    <a:lumMod val="75000"/>
                    <a:lumOff val="25000"/>
                  </a:schemeClr>
                </a:solidFill>
                <a:latin typeface="-apple-system"/>
              </a:rPr>
              <a:t>Service Feedback</a:t>
            </a:r>
            <a:br>
              <a:rPr lang="en-GB" sz="3600" dirty="0">
                <a:solidFill>
                  <a:schemeClr val="tx2">
                    <a:lumMod val="75000"/>
                    <a:lumOff val="25000"/>
                  </a:schemeClr>
                </a:solidFill>
                <a:latin typeface="-apple-system"/>
              </a:rPr>
            </a:br>
            <a:r>
              <a:rPr lang="en-GB" sz="3600" dirty="0">
                <a:solidFill>
                  <a:schemeClr val="tx2">
                    <a:lumMod val="75000"/>
                    <a:lumOff val="25000"/>
                  </a:schemeClr>
                </a:solidFill>
                <a:latin typeface="-apple-system"/>
              </a:rPr>
              <a:t> Jan to March 2025</a:t>
            </a:r>
          </a:p>
        </p:txBody>
      </p:sp>
      <p:sp>
        <p:nvSpPr>
          <p:cNvPr id="44" name="TextBox 43">
            <a:extLst>
              <a:ext uri="{FF2B5EF4-FFF2-40B4-BE49-F238E27FC236}">
                <a16:creationId xmlns:a16="http://schemas.microsoft.com/office/drawing/2014/main" id="{687CD6BE-2D7D-F977-E9BA-6200C7420F80}"/>
              </a:ext>
            </a:extLst>
          </p:cNvPr>
          <p:cNvSpPr txBox="1"/>
          <p:nvPr/>
        </p:nvSpPr>
        <p:spPr>
          <a:xfrm>
            <a:off x="3493725" y="1237705"/>
            <a:ext cx="1410842" cy="461665"/>
          </a:xfrm>
          <a:prstGeom prst="rect">
            <a:avLst/>
          </a:prstGeom>
          <a:noFill/>
        </p:spPr>
        <p:txBody>
          <a:bodyPr wrap="square" lIns="91440" tIns="45720" rIns="91440" bIns="45720" rtlCol="0" anchor="t">
            <a:spAutoFit/>
          </a:bodyPr>
          <a:lstStyle/>
          <a:p>
            <a:r>
              <a:rPr lang="en-US" sz="1200" dirty="0">
                <a:solidFill>
                  <a:srgbClr val="002060"/>
                </a:solidFill>
                <a:latin typeface="Aptos"/>
              </a:rPr>
              <a:t>A</a:t>
            </a:r>
            <a:r>
              <a:rPr lang="en-US" sz="1200" b="0" i="0" dirty="0">
                <a:solidFill>
                  <a:srgbClr val="002060"/>
                </a:solidFill>
                <a:effectLst/>
                <a:latin typeface="Aptos"/>
              </a:rPr>
              <a:t> good experience  </a:t>
            </a:r>
            <a:endParaRPr lang="en-GB" sz="1200" dirty="0">
              <a:solidFill>
                <a:srgbClr val="002060"/>
              </a:solidFill>
              <a:latin typeface="Aptos"/>
            </a:endParaRPr>
          </a:p>
        </p:txBody>
      </p:sp>
      <p:sp>
        <p:nvSpPr>
          <p:cNvPr id="45" name="TextBox 44">
            <a:extLst>
              <a:ext uri="{FF2B5EF4-FFF2-40B4-BE49-F238E27FC236}">
                <a16:creationId xmlns:a16="http://schemas.microsoft.com/office/drawing/2014/main" id="{90095719-EAED-209E-061A-B5A273E3D7E9}"/>
              </a:ext>
            </a:extLst>
          </p:cNvPr>
          <p:cNvSpPr txBox="1"/>
          <p:nvPr/>
        </p:nvSpPr>
        <p:spPr>
          <a:xfrm>
            <a:off x="4491608" y="1263392"/>
            <a:ext cx="4069080" cy="707886"/>
          </a:xfrm>
          <a:prstGeom prst="rect">
            <a:avLst/>
          </a:prstGeom>
          <a:noFill/>
        </p:spPr>
        <p:txBody>
          <a:bodyPr wrap="square" lIns="91440" tIns="45720" rIns="91440" bIns="45720" rtlCol="0" anchor="t">
            <a:spAutoFit/>
          </a:bodyPr>
          <a:lstStyle/>
          <a:p>
            <a:r>
              <a:rPr lang="en-GB" sz="1000" b="0" i="0" dirty="0">
                <a:effectLst/>
                <a:latin typeface="Aptos"/>
              </a:rPr>
              <a:t>we had expected a very long delay before our first appointment, but we were seen within a month and that included Christmas. The follow up appointment was very quickly sorted and I found myself very relived</a:t>
            </a:r>
            <a:r>
              <a:rPr lang="en-GB" sz="1000" b="0" i="0" dirty="0">
                <a:solidFill>
                  <a:srgbClr val="00B050"/>
                </a:solidFill>
                <a:effectLst/>
                <a:latin typeface="Aptos"/>
              </a:rPr>
              <a:t> </a:t>
            </a:r>
            <a:r>
              <a:rPr lang="en-GB" sz="1000" b="0" i="0" dirty="0">
                <a:effectLst/>
                <a:latin typeface="Aptos"/>
              </a:rPr>
              <a:t>that the process moved so quickly.  </a:t>
            </a:r>
            <a:endParaRPr lang="en-GB" sz="1000" dirty="0">
              <a:latin typeface="Aptos"/>
            </a:endParaRPr>
          </a:p>
        </p:txBody>
      </p:sp>
      <p:sp>
        <p:nvSpPr>
          <p:cNvPr id="46" name="TextBox 45">
            <a:extLst>
              <a:ext uri="{FF2B5EF4-FFF2-40B4-BE49-F238E27FC236}">
                <a16:creationId xmlns:a16="http://schemas.microsoft.com/office/drawing/2014/main" id="{C0242F0D-1A2F-CD81-DA55-3AC07FA570DC}"/>
              </a:ext>
            </a:extLst>
          </p:cNvPr>
          <p:cNvSpPr txBox="1"/>
          <p:nvPr/>
        </p:nvSpPr>
        <p:spPr>
          <a:xfrm>
            <a:off x="1926336" y="1162901"/>
            <a:ext cx="2061974" cy="261610"/>
          </a:xfrm>
          <a:prstGeom prst="rect">
            <a:avLst/>
          </a:prstGeom>
          <a:noFill/>
        </p:spPr>
        <p:txBody>
          <a:bodyPr wrap="square" lIns="91440" tIns="45720" rIns="91440" bIns="45720" rtlCol="0" anchor="t">
            <a:spAutoFit/>
          </a:bodyPr>
          <a:lstStyle/>
          <a:p>
            <a:r>
              <a:rPr lang="en-US" sz="1100" b="0" i="0" dirty="0">
                <a:effectLst/>
                <a:latin typeface="Aptos"/>
              </a:rPr>
              <a:t>was a good experience  </a:t>
            </a:r>
            <a:endParaRPr lang="en-GB" sz="1100" dirty="0">
              <a:latin typeface="Aptos"/>
            </a:endParaRPr>
          </a:p>
        </p:txBody>
      </p:sp>
      <p:sp>
        <p:nvSpPr>
          <p:cNvPr id="47" name="TextBox 46">
            <a:extLst>
              <a:ext uri="{FF2B5EF4-FFF2-40B4-BE49-F238E27FC236}">
                <a16:creationId xmlns:a16="http://schemas.microsoft.com/office/drawing/2014/main" id="{0444E3E0-03A4-BCE7-C049-E9F2DE70519A}"/>
              </a:ext>
            </a:extLst>
          </p:cNvPr>
          <p:cNvSpPr txBox="1"/>
          <p:nvPr/>
        </p:nvSpPr>
        <p:spPr>
          <a:xfrm>
            <a:off x="1672398" y="1316664"/>
            <a:ext cx="1853184" cy="261610"/>
          </a:xfrm>
          <a:prstGeom prst="rect">
            <a:avLst/>
          </a:prstGeom>
          <a:noFill/>
        </p:spPr>
        <p:txBody>
          <a:bodyPr wrap="square" lIns="91440" tIns="45720" rIns="91440" bIns="45720" rtlCol="0" anchor="t">
            <a:spAutoFit/>
          </a:bodyPr>
          <a:lstStyle/>
          <a:p>
            <a:r>
              <a:rPr lang="en-GB" sz="1100" b="0" i="0" dirty="0">
                <a:effectLst/>
                <a:latin typeface="Aptos"/>
              </a:rPr>
              <a:t>An excellent assessment </a:t>
            </a:r>
            <a:r>
              <a:rPr lang="en-GB" sz="1100" b="0" i="0" dirty="0">
                <a:solidFill>
                  <a:srgbClr val="00B050"/>
                </a:solidFill>
                <a:effectLst/>
                <a:latin typeface="Aptos"/>
              </a:rPr>
              <a:t> </a:t>
            </a:r>
            <a:endParaRPr lang="en-GB" sz="1100" dirty="0">
              <a:solidFill>
                <a:srgbClr val="00B050"/>
              </a:solidFill>
              <a:latin typeface="Aptos"/>
            </a:endParaRPr>
          </a:p>
        </p:txBody>
      </p:sp>
      <p:sp>
        <p:nvSpPr>
          <p:cNvPr id="48" name="TextBox 47">
            <a:extLst>
              <a:ext uri="{FF2B5EF4-FFF2-40B4-BE49-F238E27FC236}">
                <a16:creationId xmlns:a16="http://schemas.microsoft.com/office/drawing/2014/main" id="{35CCDDAF-D924-C304-072B-437984C208B2}"/>
              </a:ext>
            </a:extLst>
          </p:cNvPr>
          <p:cNvSpPr txBox="1"/>
          <p:nvPr/>
        </p:nvSpPr>
        <p:spPr>
          <a:xfrm>
            <a:off x="673036" y="3795728"/>
            <a:ext cx="1951672" cy="646331"/>
          </a:xfrm>
          <a:prstGeom prst="rect">
            <a:avLst/>
          </a:prstGeom>
          <a:noFill/>
        </p:spPr>
        <p:txBody>
          <a:bodyPr wrap="square" lIns="91440" tIns="45720" rIns="91440" bIns="45720" rtlCol="0" anchor="t">
            <a:spAutoFit/>
          </a:bodyPr>
          <a:lstStyle/>
          <a:p>
            <a:r>
              <a:rPr lang="en-GB" sz="1200" b="0" i="0" dirty="0">
                <a:solidFill>
                  <a:srgbClr val="0070C0"/>
                </a:solidFill>
                <a:effectLst/>
                <a:latin typeface="Aptos"/>
              </a:rPr>
              <a:t>K was always very helpful. We were able to contact him at any time </a:t>
            </a:r>
            <a:endParaRPr lang="en-GB" sz="1200" dirty="0">
              <a:solidFill>
                <a:srgbClr val="0070C0"/>
              </a:solidFill>
              <a:latin typeface="Aptos"/>
            </a:endParaRPr>
          </a:p>
        </p:txBody>
      </p:sp>
      <p:sp>
        <p:nvSpPr>
          <p:cNvPr id="49" name="TextBox 48">
            <a:extLst>
              <a:ext uri="{FF2B5EF4-FFF2-40B4-BE49-F238E27FC236}">
                <a16:creationId xmlns:a16="http://schemas.microsoft.com/office/drawing/2014/main" id="{B74D5B7C-D581-E609-F489-E7B80680F1D4}"/>
              </a:ext>
            </a:extLst>
          </p:cNvPr>
          <p:cNvSpPr txBox="1"/>
          <p:nvPr/>
        </p:nvSpPr>
        <p:spPr>
          <a:xfrm>
            <a:off x="1242443" y="2234817"/>
            <a:ext cx="3475482" cy="461665"/>
          </a:xfrm>
          <a:prstGeom prst="rect">
            <a:avLst/>
          </a:prstGeom>
          <a:noFill/>
        </p:spPr>
        <p:txBody>
          <a:bodyPr wrap="square" lIns="91440" tIns="45720" rIns="91440" bIns="45720" rtlCol="0" anchor="t">
            <a:spAutoFit/>
          </a:bodyPr>
          <a:lstStyle/>
          <a:p>
            <a:r>
              <a:rPr lang="en-GB" sz="1200" b="0" i="0" dirty="0">
                <a:effectLst/>
                <a:latin typeface="Aptos"/>
              </a:rPr>
              <a:t>never felt we were rushed, always time to ask any questions. An excellent service  </a:t>
            </a:r>
            <a:endParaRPr lang="en-GB" sz="1200" dirty="0">
              <a:latin typeface="Aptos"/>
            </a:endParaRPr>
          </a:p>
        </p:txBody>
      </p:sp>
      <p:sp>
        <p:nvSpPr>
          <p:cNvPr id="50" name="TextBox 49">
            <a:extLst>
              <a:ext uri="{FF2B5EF4-FFF2-40B4-BE49-F238E27FC236}">
                <a16:creationId xmlns:a16="http://schemas.microsoft.com/office/drawing/2014/main" id="{FA4F66B9-D59A-8F1E-0851-5EE0E81D0FCB}"/>
              </a:ext>
            </a:extLst>
          </p:cNvPr>
          <p:cNvSpPr txBox="1"/>
          <p:nvPr/>
        </p:nvSpPr>
        <p:spPr>
          <a:xfrm>
            <a:off x="7090124" y="3611683"/>
            <a:ext cx="2226564" cy="1785104"/>
          </a:xfrm>
          <a:prstGeom prst="rect">
            <a:avLst/>
          </a:prstGeom>
          <a:noFill/>
        </p:spPr>
        <p:txBody>
          <a:bodyPr wrap="square" lIns="91440" tIns="45720" rIns="91440" bIns="45720" rtlCol="0" anchor="t">
            <a:spAutoFit/>
          </a:bodyPr>
          <a:lstStyle/>
          <a:p>
            <a:r>
              <a:rPr lang="en-GB" sz="1000" b="0" i="0" dirty="0">
                <a:solidFill>
                  <a:srgbClr val="002060"/>
                </a:solidFill>
                <a:effectLst/>
                <a:latin typeface="Aptos"/>
              </a:rPr>
              <a:t>From meeting J, I was made to feel relaxed and involved in the process as was my wife. The process was thorough professional and yet carried out with care in a relaxed manner. We were extremely impressed by the service and the professionalism and equally the follow up phone call from A explaining the conclusions were and what would happen next.  </a:t>
            </a:r>
            <a:endParaRPr lang="en-GB" sz="1000" dirty="0">
              <a:solidFill>
                <a:srgbClr val="002060"/>
              </a:solidFill>
              <a:latin typeface="Aptos"/>
            </a:endParaRPr>
          </a:p>
        </p:txBody>
      </p:sp>
      <p:sp>
        <p:nvSpPr>
          <p:cNvPr id="51" name="TextBox 50">
            <a:extLst>
              <a:ext uri="{FF2B5EF4-FFF2-40B4-BE49-F238E27FC236}">
                <a16:creationId xmlns:a16="http://schemas.microsoft.com/office/drawing/2014/main" id="{69DC8091-5DFB-D0BE-B77A-8FE44BA1C3A3}"/>
              </a:ext>
            </a:extLst>
          </p:cNvPr>
          <p:cNvSpPr txBox="1"/>
          <p:nvPr/>
        </p:nvSpPr>
        <p:spPr>
          <a:xfrm>
            <a:off x="9090420" y="3872397"/>
            <a:ext cx="1370647" cy="1277273"/>
          </a:xfrm>
          <a:prstGeom prst="rect">
            <a:avLst/>
          </a:prstGeom>
          <a:noFill/>
        </p:spPr>
        <p:txBody>
          <a:bodyPr wrap="square" lIns="91440" tIns="45720" rIns="91440" bIns="45720" rtlCol="0" anchor="t">
            <a:spAutoFit/>
          </a:bodyPr>
          <a:lstStyle/>
          <a:p>
            <a:r>
              <a:rPr lang="en-GB" sz="1100" b="0" i="0" dirty="0">
                <a:effectLst/>
                <a:latin typeface="Aptos"/>
              </a:rPr>
              <a:t>very clear. Kind and helpful There was no waiting time at all, we were informed within a week which was great.  </a:t>
            </a:r>
            <a:endParaRPr lang="en-GB" sz="1100" dirty="0">
              <a:latin typeface="Aptos"/>
            </a:endParaRPr>
          </a:p>
        </p:txBody>
      </p:sp>
      <p:sp>
        <p:nvSpPr>
          <p:cNvPr id="52" name="TextBox 51">
            <a:extLst>
              <a:ext uri="{FF2B5EF4-FFF2-40B4-BE49-F238E27FC236}">
                <a16:creationId xmlns:a16="http://schemas.microsoft.com/office/drawing/2014/main" id="{F6CC5ED5-FF9E-B7A5-ADE6-7879BEFF0838}"/>
              </a:ext>
            </a:extLst>
          </p:cNvPr>
          <p:cNvSpPr txBox="1"/>
          <p:nvPr/>
        </p:nvSpPr>
        <p:spPr>
          <a:xfrm>
            <a:off x="6465709" y="544864"/>
            <a:ext cx="1857185" cy="861774"/>
          </a:xfrm>
          <a:prstGeom prst="rect">
            <a:avLst/>
          </a:prstGeom>
          <a:noFill/>
        </p:spPr>
        <p:txBody>
          <a:bodyPr wrap="square" lIns="91440" tIns="45720" rIns="91440" bIns="45720" rtlCol="0" anchor="t">
            <a:spAutoFit/>
          </a:bodyPr>
          <a:lstStyle/>
          <a:p>
            <a:r>
              <a:rPr lang="en-GB" sz="1000" b="0" i="0" dirty="0">
                <a:solidFill>
                  <a:srgbClr val="0070C0"/>
                </a:solidFill>
                <a:effectLst/>
                <a:latin typeface="Aptos"/>
              </a:rPr>
              <a:t>our specialist nurse explained everything in terms that it was easy to understand. She was very sympathetic and kind, and a very good listener!  </a:t>
            </a:r>
            <a:endParaRPr lang="en-GB" sz="1000">
              <a:solidFill>
                <a:srgbClr val="0070C0"/>
              </a:solidFill>
              <a:latin typeface="Aptos"/>
            </a:endParaRPr>
          </a:p>
        </p:txBody>
      </p:sp>
      <p:sp>
        <p:nvSpPr>
          <p:cNvPr id="53" name="TextBox 52">
            <a:extLst>
              <a:ext uri="{FF2B5EF4-FFF2-40B4-BE49-F238E27FC236}">
                <a16:creationId xmlns:a16="http://schemas.microsoft.com/office/drawing/2014/main" id="{C23E7605-9F7F-C1D7-FF56-F03100AA4C56}"/>
              </a:ext>
            </a:extLst>
          </p:cNvPr>
          <p:cNvSpPr txBox="1"/>
          <p:nvPr/>
        </p:nvSpPr>
        <p:spPr>
          <a:xfrm>
            <a:off x="8504300" y="1979793"/>
            <a:ext cx="3585972" cy="784830"/>
          </a:xfrm>
          <a:prstGeom prst="rect">
            <a:avLst/>
          </a:prstGeom>
          <a:noFill/>
        </p:spPr>
        <p:txBody>
          <a:bodyPr wrap="square" lIns="91440" tIns="45720" rIns="91440" bIns="45720" rtlCol="0" anchor="t">
            <a:spAutoFit/>
          </a:bodyPr>
          <a:lstStyle/>
          <a:p>
            <a:r>
              <a:rPr lang="en-GB" sz="900" b="0" i="0" dirty="0">
                <a:solidFill>
                  <a:srgbClr val="002060"/>
                </a:solidFill>
                <a:effectLst/>
                <a:latin typeface="Aptos"/>
              </a:rPr>
              <a:t>The lady we saw in Haverfordwest was friendly and put the family at ease straight away. Things were clearly explained and were free to contribute our concerns and worries. We were very impressed how swiftly my husband's health conditions were addressed. Many thanks   </a:t>
            </a:r>
            <a:endParaRPr lang="en-GB" sz="900" dirty="0">
              <a:solidFill>
                <a:srgbClr val="002060"/>
              </a:solidFill>
              <a:latin typeface="Aptos"/>
            </a:endParaRPr>
          </a:p>
        </p:txBody>
      </p:sp>
      <p:sp>
        <p:nvSpPr>
          <p:cNvPr id="54" name="TextBox 53">
            <a:extLst>
              <a:ext uri="{FF2B5EF4-FFF2-40B4-BE49-F238E27FC236}">
                <a16:creationId xmlns:a16="http://schemas.microsoft.com/office/drawing/2014/main" id="{F1EF573B-D7AB-4278-FCC0-0F3265FA31B0}"/>
              </a:ext>
            </a:extLst>
          </p:cNvPr>
          <p:cNvSpPr txBox="1"/>
          <p:nvPr/>
        </p:nvSpPr>
        <p:spPr>
          <a:xfrm>
            <a:off x="2626474" y="3032530"/>
            <a:ext cx="2787728" cy="577081"/>
          </a:xfrm>
          <a:prstGeom prst="rect">
            <a:avLst/>
          </a:prstGeom>
          <a:noFill/>
        </p:spPr>
        <p:txBody>
          <a:bodyPr wrap="square" lIns="91440" tIns="45720" rIns="91440" bIns="45720" rtlCol="0" anchor="t">
            <a:spAutoFit/>
          </a:bodyPr>
          <a:lstStyle/>
          <a:p>
            <a:r>
              <a:rPr lang="en-GB" sz="1050" b="0" i="0" dirty="0">
                <a:solidFill>
                  <a:srgbClr val="002060"/>
                </a:solidFill>
                <a:effectLst/>
                <a:latin typeface="Aptos"/>
              </a:rPr>
              <a:t>They were very thorough and explained everything clearly so myself and my mum understood everything </a:t>
            </a:r>
            <a:endParaRPr lang="en-GB" sz="1050" dirty="0">
              <a:solidFill>
                <a:srgbClr val="002060"/>
              </a:solidFill>
              <a:latin typeface="Aptos"/>
            </a:endParaRPr>
          </a:p>
        </p:txBody>
      </p:sp>
    </p:spTree>
    <p:extLst>
      <p:ext uri="{BB962C8B-B14F-4D97-AF65-F5344CB8AC3E}">
        <p14:creationId xmlns:p14="http://schemas.microsoft.com/office/powerpoint/2010/main" val="39280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5721829-77A3-A6F9-0019-EABB80205CCD}"/>
              </a:ext>
            </a:extLst>
          </p:cNvPr>
          <p:cNvPicPr>
            <a:picLocks noGrp="1" noChangeAspect="1"/>
          </p:cNvPicPr>
          <p:nvPr>
            <p:ph idx="1"/>
          </p:nvPr>
        </p:nvPicPr>
        <p:blipFill>
          <a:blip r:embed="rId2"/>
          <a:stretch>
            <a:fillRect/>
          </a:stretch>
        </p:blipFill>
        <p:spPr>
          <a:xfrm>
            <a:off x="1008385" y="1340768"/>
            <a:ext cx="9672390" cy="4836195"/>
          </a:xfrm>
          <a:prstGeom prst="rect">
            <a:avLst/>
          </a:prstGeom>
          <a:noFill/>
        </p:spPr>
      </p:pic>
      <p:sp>
        <p:nvSpPr>
          <p:cNvPr id="12" name="Title 2">
            <a:extLst>
              <a:ext uri="{FF2B5EF4-FFF2-40B4-BE49-F238E27FC236}">
                <a16:creationId xmlns:a16="http://schemas.microsoft.com/office/drawing/2014/main" id="{50BDEAE5-4C4E-E4B3-7811-089AB64AE52F}"/>
              </a:ext>
            </a:extLst>
          </p:cNvPr>
          <p:cNvSpPr>
            <a:spLocks noGrp="1"/>
          </p:cNvSpPr>
          <p:nvPr>
            <p:ph type="title"/>
          </p:nvPr>
        </p:nvSpPr>
        <p:spPr>
          <a:xfrm>
            <a:off x="335360" y="166329"/>
            <a:ext cx="10515600" cy="792000"/>
          </a:xfrm>
        </p:spPr>
        <p:txBody>
          <a:bodyPr/>
          <a:lstStyle/>
          <a:p>
            <a:pPr algn="ctr"/>
            <a:r>
              <a:rPr lang="en-US" sz="3200" dirty="0">
                <a:latin typeface="-apple-system"/>
              </a:rPr>
              <a:t>Feedback </a:t>
            </a:r>
          </a:p>
        </p:txBody>
      </p:sp>
    </p:spTree>
    <p:extLst>
      <p:ext uri="{BB962C8B-B14F-4D97-AF65-F5344CB8AC3E}">
        <p14:creationId xmlns:p14="http://schemas.microsoft.com/office/powerpoint/2010/main" val="2153093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C9D0-B1D9-7CE5-A248-60B86013E8DF}"/>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7BFAFA94-87F4-1D45-3438-DF662F23F9BE}"/>
              </a:ext>
            </a:extLst>
          </p:cNvPr>
          <p:cNvPicPr>
            <a:picLocks noGrp="1" noChangeAspect="1"/>
          </p:cNvPicPr>
          <p:nvPr>
            <p:ph sz="half" idx="2"/>
          </p:nvPr>
        </p:nvPicPr>
        <p:blipFill>
          <a:blip r:embed="rId2"/>
          <a:stretch>
            <a:fillRect/>
          </a:stretch>
        </p:blipFill>
        <p:spPr>
          <a:xfrm>
            <a:off x="334963" y="2425303"/>
            <a:ext cx="5580062" cy="2790031"/>
          </a:xfrm>
          <a:prstGeom prst="rect">
            <a:avLst/>
          </a:prstGeom>
        </p:spPr>
      </p:pic>
      <p:pic>
        <p:nvPicPr>
          <p:cNvPr id="6" name="Content Placeholder 5">
            <a:extLst>
              <a:ext uri="{FF2B5EF4-FFF2-40B4-BE49-F238E27FC236}">
                <a16:creationId xmlns:a16="http://schemas.microsoft.com/office/drawing/2014/main" id="{3544AD7C-F6F3-DE0E-46AD-098DC8FF54A8}"/>
              </a:ext>
            </a:extLst>
          </p:cNvPr>
          <p:cNvPicPr>
            <a:picLocks noGrp="1" noChangeAspect="1"/>
          </p:cNvPicPr>
          <p:nvPr>
            <p:ph sz="quarter" idx="4"/>
          </p:nvPr>
        </p:nvPicPr>
        <p:blipFill>
          <a:blip r:embed="rId3"/>
          <a:stretch>
            <a:fillRect/>
          </a:stretch>
        </p:blipFill>
        <p:spPr>
          <a:xfrm>
            <a:off x="6430963" y="2425303"/>
            <a:ext cx="5580062" cy="2790031"/>
          </a:xfrm>
          <a:prstGeom prst="rect">
            <a:avLst/>
          </a:prstGeom>
        </p:spPr>
      </p:pic>
    </p:spTree>
    <p:extLst>
      <p:ext uri="{BB962C8B-B14F-4D97-AF65-F5344CB8AC3E}">
        <p14:creationId xmlns:p14="http://schemas.microsoft.com/office/powerpoint/2010/main" val="2348228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0488-501B-0F64-E24C-BCDA9969A663}"/>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AA59ACD4-423E-85E7-A0A5-069741739997}"/>
              </a:ext>
            </a:extLst>
          </p:cNvPr>
          <p:cNvPicPr>
            <a:picLocks noGrp="1" noChangeAspect="1"/>
          </p:cNvPicPr>
          <p:nvPr>
            <p:ph sz="half" idx="2"/>
          </p:nvPr>
        </p:nvPicPr>
        <p:blipFill>
          <a:blip r:embed="rId2"/>
          <a:stretch>
            <a:fillRect/>
          </a:stretch>
        </p:blipFill>
        <p:spPr>
          <a:xfrm>
            <a:off x="334963" y="2425303"/>
            <a:ext cx="5580062" cy="2790031"/>
          </a:xfrm>
          <a:prstGeom prst="rect">
            <a:avLst/>
          </a:prstGeom>
        </p:spPr>
      </p:pic>
      <p:pic>
        <p:nvPicPr>
          <p:cNvPr id="6" name="Content Placeholder 5">
            <a:extLst>
              <a:ext uri="{FF2B5EF4-FFF2-40B4-BE49-F238E27FC236}">
                <a16:creationId xmlns:a16="http://schemas.microsoft.com/office/drawing/2014/main" id="{B459F6E0-E963-CA25-8F51-011F301A7240}"/>
              </a:ext>
            </a:extLst>
          </p:cNvPr>
          <p:cNvPicPr>
            <a:picLocks noGrp="1" noChangeAspect="1"/>
          </p:cNvPicPr>
          <p:nvPr>
            <p:ph sz="quarter" idx="4"/>
          </p:nvPr>
        </p:nvPicPr>
        <p:blipFill>
          <a:blip r:embed="rId3"/>
          <a:stretch>
            <a:fillRect/>
          </a:stretch>
        </p:blipFill>
        <p:spPr>
          <a:xfrm>
            <a:off x="6430963" y="2425303"/>
            <a:ext cx="5580062" cy="2790031"/>
          </a:xfrm>
          <a:prstGeom prst="rect">
            <a:avLst/>
          </a:prstGeom>
        </p:spPr>
      </p:pic>
    </p:spTree>
    <p:extLst>
      <p:ext uri="{BB962C8B-B14F-4D97-AF65-F5344CB8AC3E}">
        <p14:creationId xmlns:p14="http://schemas.microsoft.com/office/powerpoint/2010/main" val="1336112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5C912-59BE-60F7-6F0B-081C28336F6B}"/>
              </a:ext>
            </a:extLst>
          </p:cNvPr>
          <p:cNvSpPr>
            <a:spLocks noGrp="1"/>
          </p:cNvSpPr>
          <p:nvPr>
            <p:ph type="title"/>
          </p:nvPr>
        </p:nvSpPr>
        <p:spPr>
          <a:xfrm>
            <a:off x="335360" y="404664"/>
            <a:ext cx="9145016" cy="791999"/>
          </a:xfrm>
        </p:spPr>
        <p:txBody>
          <a:bodyPr/>
          <a:lstStyle/>
          <a:p>
            <a:pPr fontAlgn="base"/>
            <a:br>
              <a:rPr lang="en-GB" sz="3200" dirty="0">
                <a:solidFill>
                  <a:schemeClr val="tx1"/>
                </a:solidFill>
                <a:effectLst/>
                <a:latin typeface="-apple-system"/>
                <a:ea typeface="Times New Roman" panose="02020603050405020304" pitchFamily="18" charset="0"/>
              </a:rPr>
            </a:br>
            <a:r>
              <a:rPr lang="en-US" sz="3200" b="1" kern="1200" dirty="0">
                <a:solidFill>
                  <a:schemeClr val="tx1"/>
                </a:solidFill>
                <a:effectLst/>
                <a:latin typeface="-apple-system"/>
                <a:ea typeface="+mn-ea"/>
              </a:rPr>
              <a:t> </a:t>
            </a:r>
            <a:r>
              <a:rPr kumimoji="0" lang="en-US" sz="3200" b="1" i="0" u="none" strike="noStrike" kern="1200" cap="none" spc="0" normalizeH="0" baseline="0" noProof="0" dirty="0">
                <a:ln>
                  <a:noFill/>
                </a:ln>
                <a:solidFill>
                  <a:srgbClr val="374265"/>
                </a:solidFill>
                <a:effectLst/>
                <a:uLnTx/>
                <a:uFillTx/>
                <a:latin typeface="-apple-system"/>
                <a:ea typeface="+mj-ea"/>
                <a:cs typeface="Arial" panose="020B0604020202020204" pitchFamily="34" charset="0"/>
              </a:rPr>
              <a:t> </a:t>
            </a:r>
            <a:r>
              <a:rPr kumimoji="0" lang="en-US" sz="3200" b="1" i="0" u="none" strike="noStrike" kern="1200" cap="none" spc="0" normalizeH="0" baseline="0" noProof="0" dirty="0">
                <a:ln>
                  <a:noFill/>
                </a:ln>
                <a:solidFill>
                  <a:srgbClr val="000000"/>
                </a:solidFill>
                <a:effectLst/>
                <a:uLnTx/>
                <a:uFillTx/>
                <a:latin typeface="-apple-system"/>
                <a:ea typeface="+mj-ea"/>
                <a:cs typeface="Arial" panose="020B0604020202020204" pitchFamily="34" charset="0"/>
              </a:rPr>
              <a:t>Service Survey analysis </a:t>
            </a:r>
            <a:br>
              <a:rPr kumimoji="0" lang="en-US" sz="3200" b="1" i="0" u="none" strike="noStrike" kern="1200" cap="none" spc="0" normalizeH="0" baseline="0" noProof="0" dirty="0">
                <a:ln>
                  <a:noFill/>
                </a:ln>
                <a:solidFill>
                  <a:srgbClr val="000000"/>
                </a:solidFill>
                <a:effectLst/>
                <a:uLnTx/>
                <a:uFillTx/>
                <a:latin typeface="-apple-system"/>
                <a:ea typeface="+mj-ea"/>
                <a:cs typeface="Arial" panose="020B0604020202020204" pitchFamily="34" charset="0"/>
              </a:rPr>
            </a:br>
            <a:r>
              <a:rPr kumimoji="0" lang="en-US" sz="3200" b="1" i="0" u="none" strike="noStrike" kern="1200" cap="none" spc="0" normalizeH="0" baseline="0" noProof="0" dirty="0">
                <a:ln>
                  <a:noFill/>
                </a:ln>
                <a:solidFill>
                  <a:srgbClr val="000000"/>
                </a:solidFill>
                <a:effectLst/>
                <a:uLnTx/>
                <a:uFillTx/>
                <a:latin typeface="-apple-system"/>
                <a:ea typeface="+mj-ea"/>
                <a:cs typeface="Arial" panose="020B0604020202020204" pitchFamily="34" charset="0"/>
              </a:rPr>
              <a:t>November 2023 to March 2025</a:t>
            </a:r>
            <a:br>
              <a:rPr lang="en-GB" sz="3200" dirty="0">
                <a:solidFill>
                  <a:schemeClr val="tx1"/>
                </a:solidFill>
                <a:effectLst/>
                <a:latin typeface="-apple-system"/>
                <a:ea typeface="Times New Roman" panose="02020603050405020304" pitchFamily="18" charset="0"/>
              </a:rPr>
            </a:br>
            <a:endParaRPr lang="en-GB" sz="3200" dirty="0">
              <a:solidFill>
                <a:schemeClr val="tx1"/>
              </a:solidFill>
              <a:latin typeface="-apple-system"/>
            </a:endParaRPr>
          </a:p>
        </p:txBody>
      </p:sp>
      <p:sp>
        <p:nvSpPr>
          <p:cNvPr id="5" name="TextBox 5">
            <a:extLst>
              <a:ext uri="{FF2B5EF4-FFF2-40B4-BE49-F238E27FC236}">
                <a16:creationId xmlns:a16="http://schemas.microsoft.com/office/drawing/2014/main" id="{9351F958-4238-F043-367C-247F06E67060}"/>
              </a:ext>
            </a:extLst>
          </p:cNvPr>
          <p:cNvSpPr txBox="1">
            <a:spLocks noChangeArrowheads="1"/>
          </p:cNvSpPr>
          <p:nvPr/>
        </p:nvSpPr>
        <p:spPr bwMode="auto">
          <a:xfrm>
            <a:off x="191344" y="1707953"/>
            <a:ext cx="4959350" cy="400050"/>
          </a:xfrm>
          <a:prstGeom prst="rect">
            <a:avLst/>
          </a:prstGeom>
          <a:solidFill>
            <a:srgbClr val="00B050"/>
          </a:solidFill>
          <a:ln>
            <a:noFill/>
          </a:ln>
        </p:spPr>
        <p:txBody>
          <a:bodyPr wrap="square">
            <a:noAutofit/>
          </a:bodyPr>
          <a:lstStyle/>
          <a:p>
            <a:pPr algn="ctr" fontAlgn="base"/>
            <a:r>
              <a:rPr lang="en-GB" sz="1600" b="1" kern="1200">
                <a:effectLst/>
                <a:latin typeface="Verdana" panose="020B0604030504040204" pitchFamily="34" charset="0"/>
                <a:ea typeface="Verdana" panose="020B0604030504040204" pitchFamily="34" charset="0"/>
                <a:cs typeface="Verdana" panose="020B0604030504040204" pitchFamily="34" charset="0"/>
              </a:rPr>
              <a:t>Did you feel you were listened to ?</a:t>
            </a:r>
            <a:endParaRPr lang="en-GB" sz="1200">
              <a:effectLst/>
              <a:latin typeface="Times New Roman" panose="02020603050405020304" pitchFamily="18" charset="0"/>
              <a:ea typeface="Times New Roman" panose="02020603050405020304" pitchFamily="18" charset="0"/>
            </a:endParaRPr>
          </a:p>
        </p:txBody>
      </p:sp>
      <p:pic>
        <p:nvPicPr>
          <p:cNvPr id="6" name="img8.png" descr="A blue bar graph with white text&#10;&#10;AI-generated content may be incorrect.">
            <a:extLst>
              <a:ext uri="{FF2B5EF4-FFF2-40B4-BE49-F238E27FC236}">
                <a16:creationId xmlns:a16="http://schemas.microsoft.com/office/drawing/2014/main" id="{EBBED4A7-FF5F-D4BC-F639-A811AFA6E197}"/>
              </a:ext>
            </a:extLst>
          </p:cNvPr>
          <p:cNvPicPr/>
          <p:nvPr/>
        </p:nvPicPr>
        <p:blipFill>
          <a:blip r:embed="rId3" cstate="print"/>
          <a:stretch>
            <a:fillRect/>
          </a:stretch>
        </p:blipFill>
        <p:spPr>
          <a:xfrm>
            <a:off x="191344" y="2321843"/>
            <a:ext cx="4241165" cy="2311400"/>
          </a:xfrm>
          <a:prstGeom prst="rect">
            <a:avLst/>
          </a:prstGeom>
        </p:spPr>
      </p:pic>
      <p:sp>
        <p:nvSpPr>
          <p:cNvPr id="11" name="TextBox 16">
            <a:extLst>
              <a:ext uri="{FF2B5EF4-FFF2-40B4-BE49-F238E27FC236}">
                <a16:creationId xmlns:a16="http://schemas.microsoft.com/office/drawing/2014/main" id="{E152311C-956A-31CF-D547-7AB0C7F3AF20}"/>
              </a:ext>
            </a:extLst>
          </p:cNvPr>
          <p:cNvSpPr txBox="1">
            <a:spLocks noChangeArrowheads="1"/>
          </p:cNvSpPr>
          <p:nvPr/>
        </p:nvSpPr>
        <p:spPr bwMode="auto">
          <a:xfrm>
            <a:off x="5591944" y="1707953"/>
            <a:ext cx="4826000" cy="514350"/>
          </a:xfrm>
          <a:prstGeom prst="rect">
            <a:avLst/>
          </a:prstGeom>
          <a:solidFill>
            <a:schemeClr val="accent2"/>
          </a:solidFill>
          <a:ln>
            <a:noFill/>
          </a:ln>
        </p:spPr>
        <p:txBody>
          <a:bodyPr wrap="square">
            <a:noAutofit/>
          </a:bodyPr>
          <a:lstStyle/>
          <a:p>
            <a:pPr algn="ctr" fontAlgn="base"/>
            <a:r>
              <a:rPr lang="en-GB" sz="1600" b="1">
                <a:effectLst/>
                <a:latin typeface="Verdana" panose="020B0604030504040204" pitchFamily="34" charset="0"/>
                <a:ea typeface="Arial" panose="020B0604020202020204" pitchFamily="34" charset="0"/>
              </a:rPr>
              <a:t>Was the time you waited:</a:t>
            </a:r>
            <a:endParaRPr lang="en-GB" sz="1200">
              <a:effectLst/>
              <a:latin typeface="Times New Roman" panose="02020603050405020304" pitchFamily="18" charset="0"/>
              <a:ea typeface="Times New Roman" panose="02020603050405020304" pitchFamily="18" charset="0"/>
            </a:endParaRPr>
          </a:p>
        </p:txBody>
      </p:sp>
      <p:pic>
        <p:nvPicPr>
          <p:cNvPr id="12" name="img11.png" descr="A graph with text on it&#10;&#10;AI-generated content may be incorrect.">
            <a:extLst>
              <a:ext uri="{FF2B5EF4-FFF2-40B4-BE49-F238E27FC236}">
                <a16:creationId xmlns:a16="http://schemas.microsoft.com/office/drawing/2014/main" id="{D1028EEC-4A40-3859-B802-E85001275070}"/>
              </a:ext>
            </a:extLst>
          </p:cNvPr>
          <p:cNvPicPr/>
          <p:nvPr/>
        </p:nvPicPr>
        <p:blipFill>
          <a:blip r:embed="rId4" cstate="print"/>
          <a:stretch>
            <a:fillRect/>
          </a:stretch>
        </p:blipFill>
        <p:spPr>
          <a:xfrm>
            <a:off x="5846896" y="2341299"/>
            <a:ext cx="4316095" cy="3808095"/>
          </a:xfrm>
          <a:prstGeom prst="rect">
            <a:avLst/>
          </a:prstGeom>
        </p:spPr>
      </p:pic>
    </p:spTree>
    <p:extLst>
      <p:ext uri="{BB962C8B-B14F-4D97-AF65-F5344CB8AC3E}">
        <p14:creationId xmlns:p14="http://schemas.microsoft.com/office/powerpoint/2010/main" val="4020376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0CBD-930A-6098-69CE-ABF012AD789A}"/>
              </a:ext>
            </a:extLst>
          </p:cNvPr>
          <p:cNvSpPr>
            <a:spLocks noGrp="1"/>
          </p:cNvSpPr>
          <p:nvPr>
            <p:ph type="title"/>
          </p:nvPr>
        </p:nvSpPr>
        <p:spPr/>
        <p:txBody>
          <a:bodyPr/>
          <a:lstStyle/>
          <a:p>
            <a:endParaRPr lang="en-GB"/>
          </a:p>
        </p:txBody>
      </p:sp>
      <p:sp>
        <p:nvSpPr>
          <p:cNvPr id="5" name="TextBox 5">
            <a:extLst>
              <a:ext uri="{FF2B5EF4-FFF2-40B4-BE49-F238E27FC236}">
                <a16:creationId xmlns:a16="http://schemas.microsoft.com/office/drawing/2014/main" id="{F1FBCB00-D372-8D42-01C1-D2CC7C3F2149}"/>
              </a:ext>
            </a:extLst>
          </p:cNvPr>
          <p:cNvSpPr txBox="1">
            <a:spLocks noChangeArrowheads="1"/>
          </p:cNvSpPr>
          <p:nvPr/>
        </p:nvSpPr>
        <p:spPr bwMode="auto">
          <a:xfrm>
            <a:off x="191344" y="1556792"/>
            <a:ext cx="5062220" cy="627380"/>
          </a:xfrm>
          <a:prstGeom prst="rect">
            <a:avLst/>
          </a:prstGeom>
          <a:solidFill>
            <a:srgbClr val="FFC000"/>
          </a:solidFill>
          <a:ln>
            <a:noFill/>
          </a:ln>
        </p:spPr>
        <p:txBody>
          <a:bodyPr wrap="square">
            <a:noAutofit/>
          </a:bodyPr>
          <a:lstStyle/>
          <a:p>
            <a:pPr algn="ctr" fontAlgn="base"/>
            <a:r>
              <a:rPr lang="en-GB" sz="1600" b="1">
                <a:effectLst/>
                <a:latin typeface="Verdana" panose="020B0604030504040204" pitchFamily="34" charset="0"/>
                <a:ea typeface="Times New Roman" panose="02020603050405020304" pitchFamily="18" charset="0"/>
              </a:rPr>
              <a:t>Did you feel safe and well cared for and were staff helpful and professional ? </a:t>
            </a:r>
            <a:endParaRPr lang="en-GB" sz="1200">
              <a:effectLst/>
              <a:latin typeface="Times New Roman" panose="02020603050405020304" pitchFamily="18" charset="0"/>
              <a:ea typeface="Times New Roman" panose="02020603050405020304" pitchFamily="18" charset="0"/>
            </a:endParaRPr>
          </a:p>
        </p:txBody>
      </p:sp>
      <p:graphicFrame>
        <p:nvGraphicFramePr>
          <p:cNvPr id="6" name="Table 5">
            <a:extLst>
              <a:ext uri="{FF2B5EF4-FFF2-40B4-BE49-F238E27FC236}">
                <a16:creationId xmlns:a16="http://schemas.microsoft.com/office/drawing/2014/main" id="{876D2B42-8127-5402-C918-188DC537932D}"/>
              </a:ext>
            </a:extLst>
          </p:cNvPr>
          <p:cNvGraphicFramePr>
            <a:graphicFrameLocks noGrp="1"/>
          </p:cNvGraphicFramePr>
          <p:nvPr>
            <p:extLst>
              <p:ext uri="{D42A27DB-BD31-4B8C-83A1-F6EECF244321}">
                <p14:modId xmlns:p14="http://schemas.microsoft.com/office/powerpoint/2010/main" val="909067499"/>
              </p:ext>
            </p:extLst>
          </p:nvPr>
        </p:nvGraphicFramePr>
        <p:xfrm>
          <a:off x="382193" y="2277654"/>
          <a:ext cx="4680521" cy="2396175"/>
        </p:xfrm>
        <a:graphic>
          <a:graphicData uri="http://schemas.openxmlformats.org/drawingml/2006/table">
            <a:tbl>
              <a:tblPr firstRow="1" firstCol="1" bandRow="1">
                <a:tableStyleId>{5C22544A-7EE6-4342-B048-85BDC9FD1C3A}</a:tableStyleId>
              </a:tblPr>
              <a:tblGrid>
                <a:gridCol w="2474477">
                  <a:extLst>
                    <a:ext uri="{9D8B030D-6E8A-4147-A177-3AD203B41FA5}">
                      <a16:colId xmlns:a16="http://schemas.microsoft.com/office/drawing/2014/main" val="1041196612"/>
                    </a:ext>
                  </a:extLst>
                </a:gridCol>
                <a:gridCol w="1138986">
                  <a:extLst>
                    <a:ext uri="{9D8B030D-6E8A-4147-A177-3AD203B41FA5}">
                      <a16:colId xmlns:a16="http://schemas.microsoft.com/office/drawing/2014/main" val="4147621512"/>
                    </a:ext>
                  </a:extLst>
                </a:gridCol>
                <a:gridCol w="1067058">
                  <a:extLst>
                    <a:ext uri="{9D8B030D-6E8A-4147-A177-3AD203B41FA5}">
                      <a16:colId xmlns:a16="http://schemas.microsoft.com/office/drawing/2014/main" val="1219725706"/>
                    </a:ext>
                  </a:extLst>
                </a:gridCol>
              </a:tblGrid>
              <a:tr h="179705">
                <a:tc>
                  <a:txBody>
                    <a:bodyPr/>
                    <a:lstStyle/>
                    <a:p>
                      <a:pPr>
                        <a:lnSpc>
                          <a:spcPct val="107000"/>
                        </a:lnSpc>
                        <a:spcAft>
                          <a:spcPts val="800"/>
                        </a:spcAft>
                        <a:buNone/>
                      </a:pPr>
                      <a:r>
                        <a:rPr lang="en-GB" sz="1600">
                          <a:effectLst/>
                        </a:rPr>
                        <a:t>  Available Answers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Responses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Score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1745731396"/>
                  </a:ext>
                </a:extLst>
              </a:tr>
              <a:tr h="179705">
                <a:tc>
                  <a:txBody>
                    <a:bodyPr/>
                    <a:lstStyle/>
                    <a:p>
                      <a:pPr>
                        <a:lnSpc>
                          <a:spcPct val="107000"/>
                        </a:lnSpc>
                        <a:spcAft>
                          <a:spcPts val="800"/>
                        </a:spcAft>
                        <a:buNone/>
                      </a:pPr>
                      <a:r>
                        <a:rPr lang="en-GB" sz="1600">
                          <a:effectLst/>
                        </a:rPr>
                        <a:t>Always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270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98.2%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1210678354"/>
                  </a:ext>
                </a:extLst>
              </a:tr>
              <a:tr h="179705">
                <a:tc>
                  <a:txBody>
                    <a:bodyPr/>
                    <a:lstStyle/>
                    <a:p>
                      <a:pPr>
                        <a:lnSpc>
                          <a:spcPct val="107000"/>
                        </a:lnSpc>
                        <a:spcAft>
                          <a:spcPts val="800"/>
                        </a:spcAft>
                        <a:buNone/>
                      </a:pPr>
                      <a:r>
                        <a:rPr lang="en-GB" sz="1600">
                          <a:effectLst/>
                        </a:rPr>
                        <a:t>Usually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1.8%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2741785550"/>
                  </a:ext>
                </a:extLst>
              </a:tr>
              <a:tr h="179705">
                <a:tc>
                  <a:txBody>
                    <a:bodyPr/>
                    <a:lstStyle/>
                    <a:p>
                      <a:pPr>
                        <a:lnSpc>
                          <a:spcPct val="107000"/>
                        </a:lnSpc>
                        <a:spcAft>
                          <a:spcPts val="800"/>
                        </a:spcAft>
                        <a:buNone/>
                      </a:pPr>
                      <a:r>
                        <a:rPr lang="en-GB" sz="1600">
                          <a:effectLst/>
                        </a:rPr>
                        <a:t>Sometimes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2732243815"/>
                  </a:ext>
                </a:extLst>
              </a:tr>
              <a:tr h="179705">
                <a:tc>
                  <a:txBody>
                    <a:bodyPr/>
                    <a:lstStyle/>
                    <a:p>
                      <a:pPr>
                        <a:lnSpc>
                          <a:spcPct val="107000"/>
                        </a:lnSpc>
                        <a:spcAft>
                          <a:spcPts val="800"/>
                        </a:spcAft>
                        <a:buNone/>
                      </a:pPr>
                      <a:r>
                        <a:rPr lang="en-GB" sz="1600">
                          <a:effectLst/>
                        </a:rPr>
                        <a:t>Never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986874492"/>
                  </a:ext>
                </a:extLst>
              </a:tr>
              <a:tr h="909955">
                <a:tc>
                  <a:txBody>
                    <a:bodyPr/>
                    <a:lstStyle/>
                    <a:p>
                      <a:pPr>
                        <a:lnSpc>
                          <a:spcPct val="107000"/>
                        </a:lnSpc>
                        <a:spcAft>
                          <a:spcPts val="800"/>
                        </a:spcAft>
                        <a:buNone/>
                      </a:pPr>
                      <a:r>
                        <a:rPr lang="en-GB" sz="1600">
                          <a:effectLst/>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275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dirty="0">
                          <a:effectLst/>
                        </a:rPr>
                        <a:t>100%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3925486045"/>
                  </a:ext>
                </a:extLst>
              </a:tr>
            </a:tbl>
          </a:graphicData>
        </a:graphic>
      </p:graphicFrame>
      <p:sp>
        <p:nvSpPr>
          <p:cNvPr id="7" name="TextBox 31">
            <a:extLst>
              <a:ext uri="{FF2B5EF4-FFF2-40B4-BE49-F238E27FC236}">
                <a16:creationId xmlns:a16="http://schemas.microsoft.com/office/drawing/2014/main" id="{458B7F3B-EBD0-4ECD-238B-4EBD4E5533A1}"/>
              </a:ext>
            </a:extLst>
          </p:cNvPr>
          <p:cNvSpPr txBox="1">
            <a:spLocks noChangeArrowheads="1"/>
          </p:cNvSpPr>
          <p:nvPr/>
        </p:nvSpPr>
        <p:spPr bwMode="auto">
          <a:xfrm>
            <a:off x="5735960" y="1579656"/>
            <a:ext cx="4952365" cy="565150"/>
          </a:xfrm>
          <a:prstGeom prst="rect">
            <a:avLst/>
          </a:prstGeom>
          <a:gradFill flip="none" rotWithShape="1">
            <a:gsLst>
              <a:gs pos="0">
                <a:srgbClr val="4BACC6">
                  <a:lumMod val="67000"/>
                </a:srgbClr>
              </a:gs>
              <a:gs pos="48000">
                <a:srgbClr val="4BACC6">
                  <a:lumMod val="97000"/>
                  <a:lumOff val="3000"/>
                </a:srgbClr>
              </a:gs>
              <a:gs pos="100000">
                <a:srgbClr val="4BACC6">
                  <a:lumMod val="60000"/>
                  <a:lumOff val="40000"/>
                </a:srgbClr>
              </a:gs>
            </a:gsLst>
            <a:lin ang="16200000" scaled="1"/>
            <a:tileRect/>
          </a:gradFill>
          <a:ln>
            <a:noFill/>
          </a:ln>
        </p:spPr>
        <p:txBody>
          <a:bodyPr wrap="square">
            <a:noAutofit/>
          </a:bodyPr>
          <a:lstStyle/>
          <a:p>
            <a:pPr algn="ctr" fontAlgn="base">
              <a:buNone/>
            </a:pPr>
            <a:r>
              <a:rPr lang="en-GB" sz="1600" b="1" kern="1200">
                <a:solidFill>
                  <a:srgbClr val="000000"/>
                </a:solidFill>
                <a:effectLst/>
                <a:latin typeface="Verdana" panose="020B0604030504040204" pitchFamily="34" charset="0"/>
                <a:ea typeface="+mn-ea"/>
                <a:cs typeface="Arial" panose="020B0604020202020204" pitchFamily="34" charset="0"/>
              </a:rPr>
              <a:t>Did you feel that you were informed of the assessment process?</a:t>
            </a:r>
            <a:endParaRPr lang="en-GB" sz="1200">
              <a:effectLst/>
              <a:latin typeface="Times New Roman" panose="02020603050405020304" pitchFamily="18" charset="0"/>
              <a:ea typeface="Times New Roman" panose="02020603050405020304" pitchFamily="18" charset="0"/>
            </a:endParaRPr>
          </a:p>
          <a:p>
            <a:pPr algn="ctr" fontAlgn="base">
              <a:buNone/>
            </a:pPr>
            <a:r>
              <a:rPr lang="en-GB" sz="1200">
                <a:effectLst/>
                <a:latin typeface="Times New Roman" panose="02020603050405020304" pitchFamily="18" charset="0"/>
                <a:ea typeface="Times New Roman" panose="02020603050405020304" pitchFamily="18" charset="0"/>
              </a:rPr>
              <a:t> </a:t>
            </a:r>
          </a:p>
          <a:p>
            <a:pPr algn="ctr" fontAlgn="base"/>
            <a:r>
              <a:rPr lang="en-GB" sz="1200">
                <a:effectLst/>
                <a:latin typeface="Times New Roman" panose="02020603050405020304" pitchFamily="18" charset="0"/>
                <a:ea typeface="Times New Roman" panose="02020603050405020304" pitchFamily="18" charset="0"/>
              </a:rPr>
              <a:t> </a:t>
            </a:r>
          </a:p>
        </p:txBody>
      </p:sp>
      <p:pic>
        <p:nvPicPr>
          <p:cNvPr id="10" name="Picture 9">
            <a:extLst>
              <a:ext uri="{FF2B5EF4-FFF2-40B4-BE49-F238E27FC236}">
                <a16:creationId xmlns:a16="http://schemas.microsoft.com/office/drawing/2014/main" id="{6CE57972-4268-9076-3A9E-7C537161B252}"/>
              </a:ext>
            </a:extLst>
          </p:cNvPr>
          <p:cNvPicPr>
            <a:picLocks noChangeAspect="1"/>
          </p:cNvPicPr>
          <p:nvPr/>
        </p:nvPicPr>
        <p:blipFill>
          <a:blip r:embed="rId2"/>
          <a:stretch>
            <a:fillRect/>
          </a:stretch>
        </p:blipFill>
        <p:spPr>
          <a:xfrm>
            <a:off x="6040330" y="2337628"/>
            <a:ext cx="4343623" cy="2857647"/>
          </a:xfrm>
          <a:prstGeom prst="rect">
            <a:avLst/>
          </a:prstGeom>
        </p:spPr>
      </p:pic>
    </p:spTree>
    <p:extLst>
      <p:ext uri="{BB962C8B-B14F-4D97-AF65-F5344CB8AC3E}">
        <p14:creationId xmlns:p14="http://schemas.microsoft.com/office/powerpoint/2010/main" val="768934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27CC-5B40-F44D-09EC-D9898A7295EC}"/>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ACAB8068-9A7C-024F-6879-D5C9F00DDB12}"/>
              </a:ext>
            </a:extLst>
          </p:cNvPr>
          <p:cNvPicPr>
            <a:picLocks noChangeAspect="1"/>
          </p:cNvPicPr>
          <p:nvPr/>
        </p:nvPicPr>
        <p:blipFill>
          <a:blip r:embed="rId2"/>
          <a:stretch>
            <a:fillRect/>
          </a:stretch>
        </p:blipFill>
        <p:spPr>
          <a:xfrm>
            <a:off x="263352" y="1772816"/>
            <a:ext cx="4807197" cy="590580"/>
          </a:xfrm>
          <a:prstGeom prst="rect">
            <a:avLst/>
          </a:prstGeom>
        </p:spPr>
      </p:pic>
      <p:graphicFrame>
        <p:nvGraphicFramePr>
          <p:cNvPr id="6" name="Table 5">
            <a:extLst>
              <a:ext uri="{FF2B5EF4-FFF2-40B4-BE49-F238E27FC236}">
                <a16:creationId xmlns:a16="http://schemas.microsoft.com/office/drawing/2014/main" id="{0FBDA26F-1B59-8F35-EE48-BA41D4FE5DC3}"/>
              </a:ext>
            </a:extLst>
          </p:cNvPr>
          <p:cNvGraphicFramePr>
            <a:graphicFrameLocks noGrp="1"/>
          </p:cNvGraphicFramePr>
          <p:nvPr>
            <p:extLst>
              <p:ext uri="{D42A27DB-BD31-4B8C-83A1-F6EECF244321}">
                <p14:modId xmlns:p14="http://schemas.microsoft.com/office/powerpoint/2010/main" val="1719192094"/>
              </p:ext>
            </p:extLst>
          </p:nvPr>
        </p:nvGraphicFramePr>
        <p:xfrm>
          <a:off x="516204" y="2382835"/>
          <a:ext cx="4301491" cy="2712610"/>
        </p:xfrm>
        <a:graphic>
          <a:graphicData uri="http://schemas.openxmlformats.org/drawingml/2006/table">
            <a:tbl>
              <a:tblPr firstRow="1" firstCol="1" bandRow="1">
                <a:tableStyleId>{5C22544A-7EE6-4342-B048-85BDC9FD1C3A}</a:tableStyleId>
              </a:tblPr>
              <a:tblGrid>
                <a:gridCol w="1357084">
                  <a:extLst>
                    <a:ext uri="{9D8B030D-6E8A-4147-A177-3AD203B41FA5}">
                      <a16:colId xmlns:a16="http://schemas.microsoft.com/office/drawing/2014/main" val="3075140514"/>
                    </a:ext>
                  </a:extLst>
                </a:gridCol>
                <a:gridCol w="1549688">
                  <a:extLst>
                    <a:ext uri="{9D8B030D-6E8A-4147-A177-3AD203B41FA5}">
                      <a16:colId xmlns:a16="http://schemas.microsoft.com/office/drawing/2014/main" val="2539225371"/>
                    </a:ext>
                  </a:extLst>
                </a:gridCol>
                <a:gridCol w="1394719">
                  <a:extLst>
                    <a:ext uri="{9D8B030D-6E8A-4147-A177-3AD203B41FA5}">
                      <a16:colId xmlns:a16="http://schemas.microsoft.com/office/drawing/2014/main" val="3822939033"/>
                    </a:ext>
                  </a:extLst>
                </a:gridCol>
              </a:tblGrid>
              <a:tr h="581770">
                <a:tc>
                  <a:txBody>
                    <a:bodyPr/>
                    <a:lstStyle/>
                    <a:p>
                      <a:pPr>
                        <a:lnSpc>
                          <a:spcPct val="107000"/>
                        </a:lnSpc>
                        <a:spcAft>
                          <a:spcPts val="800"/>
                        </a:spcAft>
                        <a:buNone/>
                      </a:pPr>
                      <a:r>
                        <a:rPr lang="en-GB" sz="1600">
                          <a:effectLst/>
                        </a:rPr>
                        <a:t>  Available Answers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Responses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Score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2625388888"/>
                  </a:ext>
                </a:extLst>
              </a:tr>
              <a:tr h="309814">
                <a:tc>
                  <a:txBody>
                    <a:bodyPr/>
                    <a:lstStyle/>
                    <a:p>
                      <a:pPr>
                        <a:lnSpc>
                          <a:spcPct val="107000"/>
                        </a:lnSpc>
                        <a:spcAft>
                          <a:spcPts val="800"/>
                        </a:spcAft>
                        <a:buNone/>
                      </a:pPr>
                      <a:r>
                        <a:rPr lang="en-GB" sz="1600">
                          <a:effectLst/>
                        </a:rPr>
                        <a:t>Always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168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61.1%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3573116567"/>
                  </a:ext>
                </a:extLst>
              </a:tr>
              <a:tr h="309814">
                <a:tc>
                  <a:txBody>
                    <a:bodyPr/>
                    <a:lstStyle/>
                    <a:p>
                      <a:pPr>
                        <a:lnSpc>
                          <a:spcPct val="107000"/>
                        </a:lnSpc>
                        <a:spcAft>
                          <a:spcPts val="800"/>
                        </a:spcAft>
                        <a:buNone/>
                      </a:pPr>
                      <a:r>
                        <a:rPr lang="en-GB" sz="1600">
                          <a:effectLst/>
                        </a:rPr>
                        <a:t>Usually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2.2%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347697029"/>
                  </a:ext>
                </a:extLst>
              </a:tr>
              <a:tr h="309814">
                <a:tc>
                  <a:txBody>
                    <a:bodyPr/>
                    <a:lstStyle/>
                    <a:p>
                      <a:pPr>
                        <a:lnSpc>
                          <a:spcPct val="107000"/>
                        </a:lnSpc>
                        <a:spcAft>
                          <a:spcPts val="800"/>
                        </a:spcAft>
                        <a:buNone/>
                      </a:pPr>
                      <a:r>
                        <a:rPr lang="en-GB" sz="1600">
                          <a:effectLst/>
                        </a:rPr>
                        <a:t>Sometimes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0.4%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3839741259"/>
                  </a:ext>
                </a:extLst>
              </a:tr>
              <a:tr h="309814">
                <a:tc>
                  <a:txBody>
                    <a:bodyPr/>
                    <a:lstStyle/>
                    <a:p>
                      <a:pPr>
                        <a:lnSpc>
                          <a:spcPct val="107000"/>
                        </a:lnSpc>
                        <a:spcAft>
                          <a:spcPts val="800"/>
                        </a:spcAft>
                        <a:buNone/>
                      </a:pPr>
                      <a:r>
                        <a:rPr lang="en-GB" sz="1600">
                          <a:effectLst/>
                        </a:rPr>
                        <a:t>Never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0.4%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2464623491"/>
                  </a:ext>
                </a:extLst>
              </a:tr>
              <a:tr h="581770">
                <a:tc>
                  <a:txBody>
                    <a:bodyPr/>
                    <a:lstStyle/>
                    <a:p>
                      <a:pPr>
                        <a:lnSpc>
                          <a:spcPct val="107000"/>
                        </a:lnSpc>
                        <a:spcAft>
                          <a:spcPts val="800"/>
                        </a:spcAft>
                        <a:buNone/>
                      </a:pPr>
                      <a:r>
                        <a:rPr lang="en-GB" sz="1600">
                          <a:effectLst/>
                        </a:rPr>
                        <a:t>Not applicable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99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a:effectLst/>
                        </a:rPr>
                        <a:t>36.0%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3167521466"/>
                  </a:ext>
                </a:extLst>
              </a:tr>
              <a:tr h="309814">
                <a:tc>
                  <a:txBody>
                    <a:bodyPr/>
                    <a:lstStyle/>
                    <a:p>
                      <a:pPr>
                        <a:lnSpc>
                          <a:spcPct val="107000"/>
                        </a:lnSpc>
                        <a:spcAft>
                          <a:spcPts val="800"/>
                        </a:spcAft>
                        <a:buNone/>
                      </a:pPr>
                      <a:r>
                        <a:rPr lang="en-GB" sz="1600">
                          <a:effectLst/>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126365" marR="24765" marT="24765" marB="24765"/>
                </a:tc>
                <a:tc>
                  <a:txBody>
                    <a:bodyPr/>
                    <a:lstStyle/>
                    <a:p>
                      <a:pPr algn="ctr">
                        <a:lnSpc>
                          <a:spcPct val="107000"/>
                        </a:lnSpc>
                        <a:spcAft>
                          <a:spcPts val="800"/>
                        </a:spcAft>
                        <a:buNone/>
                      </a:pPr>
                      <a:r>
                        <a:rPr lang="en-GB" sz="1600">
                          <a:effectLst/>
                        </a:rPr>
                        <a:t>275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tc>
                  <a:txBody>
                    <a:bodyPr/>
                    <a:lstStyle/>
                    <a:p>
                      <a:pPr algn="ctr">
                        <a:lnSpc>
                          <a:spcPct val="107000"/>
                        </a:lnSpc>
                        <a:spcAft>
                          <a:spcPts val="800"/>
                        </a:spcAft>
                        <a:buNone/>
                      </a:pPr>
                      <a:r>
                        <a:rPr lang="en-GB" sz="1600" dirty="0">
                          <a:effectLst/>
                        </a:rPr>
                        <a:t>100%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4765" marR="24765" marT="24765" marB="24765"/>
                </a:tc>
                <a:extLst>
                  <a:ext uri="{0D108BD9-81ED-4DB2-BD59-A6C34878D82A}">
                    <a16:rowId xmlns:a16="http://schemas.microsoft.com/office/drawing/2014/main" val="1379204038"/>
                  </a:ext>
                </a:extLst>
              </a:tr>
            </a:tbl>
          </a:graphicData>
        </a:graphic>
      </p:graphicFrame>
      <p:pic>
        <p:nvPicPr>
          <p:cNvPr id="7" name="Picture 6">
            <a:extLst>
              <a:ext uri="{FF2B5EF4-FFF2-40B4-BE49-F238E27FC236}">
                <a16:creationId xmlns:a16="http://schemas.microsoft.com/office/drawing/2014/main" id="{BACF4974-BCEA-EC43-842F-D607CF0AB8BF}"/>
              </a:ext>
            </a:extLst>
          </p:cNvPr>
          <p:cNvPicPr>
            <a:picLocks noChangeAspect="1"/>
          </p:cNvPicPr>
          <p:nvPr/>
        </p:nvPicPr>
        <p:blipFill>
          <a:blip r:embed="rId3"/>
          <a:stretch>
            <a:fillRect/>
          </a:stretch>
        </p:blipFill>
        <p:spPr>
          <a:xfrm>
            <a:off x="5914624" y="1766465"/>
            <a:ext cx="4750044" cy="596931"/>
          </a:xfrm>
          <a:prstGeom prst="rect">
            <a:avLst/>
          </a:prstGeom>
        </p:spPr>
      </p:pic>
      <p:pic>
        <p:nvPicPr>
          <p:cNvPr id="8" name="Picture 7">
            <a:extLst>
              <a:ext uri="{FF2B5EF4-FFF2-40B4-BE49-F238E27FC236}">
                <a16:creationId xmlns:a16="http://schemas.microsoft.com/office/drawing/2014/main" id="{9B3CB5E8-E051-656F-C5E3-20D861DE9330}"/>
              </a:ext>
            </a:extLst>
          </p:cNvPr>
          <p:cNvPicPr>
            <a:picLocks noChangeAspect="1"/>
          </p:cNvPicPr>
          <p:nvPr/>
        </p:nvPicPr>
        <p:blipFill>
          <a:blip r:embed="rId4"/>
          <a:stretch>
            <a:fillRect/>
          </a:stretch>
        </p:blipFill>
        <p:spPr>
          <a:xfrm>
            <a:off x="5955241" y="2492897"/>
            <a:ext cx="4724643" cy="2602550"/>
          </a:xfrm>
          <a:prstGeom prst="rect">
            <a:avLst/>
          </a:prstGeom>
        </p:spPr>
      </p:pic>
    </p:spTree>
    <p:extLst>
      <p:ext uri="{BB962C8B-B14F-4D97-AF65-F5344CB8AC3E}">
        <p14:creationId xmlns:p14="http://schemas.microsoft.com/office/powerpoint/2010/main" val="2734909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DF386-5771-C789-ECD5-67B877A193D7}"/>
              </a:ext>
            </a:extLst>
          </p:cNvPr>
          <p:cNvSpPr>
            <a:spLocks noGrp="1"/>
          </p:cNvSpPr>
          <p:nvPr>
            <p:ph type="title"/>
          </p:nvPr>
        </p:nvSpPr>
        <p:spPr>
          <a:xfrm>
            <a:off x="335360" y="166329"/>
            <a:ext cx="10515600" cy="792000"/>
          </a:xfrm>
        </p:spPr>
        <p:txBody>
          <a:bodyPr anchor="ctr">
            <a:normAutofit/>
          </a:bodyPr>
          <a:lstStyle/>
          <a:p>
            <a:pPr algn="ctr"/>
            <a:r>
              <a:rPr lang="en-GB" sz="3200" dirty="0">
                <a:latin typeface="-apple-system"/>
              </a:rPr>
              <a:t>Thank you &amp; Questions</a:t>
            </a:r>
          </a:p>
        </p:txBody>
      </p:sp>
      <p:sp>
        <p:nvSpPr>
          <p:cNvPr id="9" name="Content Placeholder 2">
            <a:extLst>
              <a:ext uri="{FF2B5EF4-FFF2-40B4-BE49-F238E27FC236}">
                <a16:creationId xmlns:a16="http://schemas.microsoft.com/office/drawing/2014/main" id="{C65935EC-0CA6-B26C-83D6-34E9F1B0EF0F}"/>
              </a:ext>
            </a:extLst>
          </p:cNvPr>
          <p:cNvSpPr>
            <a:spLocks noGrp="1"/>
          </p:cNvSpPr>
          <p:nvPr>
            <p:ph sz="half" idx="2"/>
          </p:nvPr>
        </p:nvSpPr>
        <p:spPr>
          <a:xfrm>
            <a:off x="335361" y="1620001"/>
            <a:ext cx="5580000" cy="4401288"/>
          </a:xfrm>
        </p:spPr>
        <p:txBody>
          <a:bodyPr>
            <a:normAutofit/>
          </a:bodyPr>
          <a:lstStyle/>
          <a:p>
            <a:pPr marL="0" indent="0">
              <a:buNone/>
            </a:pPr>
            <a:r>
              <a:rPr lang="en-US" sz="3200" dirty="0">
                <a:latin typeface="-apple-system"/>
              </a:rPr>
              <a:t>Contact:</a:t>
            </a:r>
          </a:p>
          <a:p>
            <a:pPr marL="0" indent="0">
              <a:buNone/>
            </a:pPr>
            <a:endParaRPr lang="en-US" sz="3200" dirty="0">
              <a:latin typeface="-apple-system"/>
            </a:endParaRPr>
          </a:p>
          <a:p>
            <a:pPr marL="0" indent="0">
              <a:buNone/>
            </a:pPr>
            <a:r>
              <a:rPr lang="en-US" sz="3200" dirty="0">
                <a:latin typeface="-apple-system"/>
              </a:rPr>
              <a:t>Gemma Emile</a:t>
            </a:r>
          </a:p>
          <a:p>
            <a:pPr marL="0" indent="0">
              <a:buNone/>
            </a:pPr>
            <a:r>
              <a:rPr lang="en-US" sz="3200" dirty="0">
                <a:latin typeface="-apple-system"/>
              </a:rPr>
              <a:t>01437 772844</a:t>
            </a:r>
          </a:p>
          <a:p>
            <a:pPr marL="0" indent="0">
              <a:buNone/>
            </a:pPr>
            <a:r>
              <a:rPr lang="en-US" sz="3200" dirty="0">
                <a:solidFill>
                  <a:schemeClr val="tx2">
                    <a:lumMod val="50000"/>
                  </a:schemeClr>
                </a:solidFill>
                <a:latin typeface="-apple-system"/>
                <a:hlinkClick r:id="rId2">
                  <a:extLst>
                    <a:ext uri="{A12FA001-AC4F-418D-AE19-62706E023703}">
                      <ahyp:hlinkClr xmlns:ahyp="http://schemas.microsoft.com/office/drawing/2018/hyperlinkcolor" val="tx"/>
                    </a:ext>
                  </a:extLst>
                </a:hlinkClick>
              </a:rPr>
              <a:t>gemma.emile@wales.nhs.uk</a:t>
            </a:r>
            <a:endParaRPr lang="en-US" sz="3200" dirty="0">
              <a:solidFill>
                <a:schemeClr val="tx2">
                  <a:lumMod val="50000"/>
                </a:schemeClr>
              </a:solidFill>
              <a:latin typeface="-apple-system"/>
            </a:endParaRPr>
          </a:p>
          <a:p>
            <a:pPr marL="0" indent="0">
              <a:buNone/>
            </a:pPr>
            <a:endParaRPr lang="en-US" dirty="0"/>
          </a:p>
        </p:txBody>
      </p:sp>
      <p:pic>
        <p:nvPicPr>
          <p:cNvPr id="4" name="Content Placeholder 3" descr="A field of blue flowers&#10;&#10;AI-generated content may be incorrect.">
            <a:extLst>
              <a:ext uri="{FF2B5EF4-FFF2-40B4-BE49-F238E27FC236}">
                <a16:creationId xmlns:a16="http://schemas.microsoft.com/office/drawing/2014/main" id="{F9EA5173-67A2-FCF5-9802-11B054A87264}"/>
              </a:ext>
            </a:extLst>
          </p:cNvPr>
          <p:cNvPicPr>
            <a:picLocks noGrp="1" noChangeAspect="1"/>
          </p:cNvPicPr>
          <p:nvPr>
            <p:ph sz="quarter" idx="4"/>
          </p:nvPr>
        </p:nvPicPr>
        <p:blipFill>
          <a:blip r:embed="rId3"/>
          <a:stretch>
            <a:fillRect/>
          </a:stretch>
        </p:blipFill>
        <p:spPr>
          <a:xfrm>
            <a:off x="6430800" y="2223370"/>
            <a:ext cx="5580000" cy="3194550"/>
          </a:xfrm>
          <a:prstGeom prst="rect">
            <a:avLst/>
          </a:prstGeom>
          <a:noFill/>
        </p:spPr>
      </p:pic>
    </p:spTree>
    <p:extLst>
      <p:ext uri="{BB962C8B-B14F-4D97-AF65-F5344CB8AC3E}">
        <p14:creationId xmlns:p14="http://schemas.microsoft.com/office/powerpoint/2010/main" val="743072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806611"/>
      </p:ext>
    </p:extLst>
  </p:cSld>
  <p:clrMapOvr>
    <a:masterClrMapping/>
  </p:clrMapOvr>
</p:sld>
</file>

<file path=ppt/theme/theme1.xml><?xml version="1.0" encoding="utf-8"?>
<a:theme xmlns:a="http://schemas.openxmlformats.org/drawingml/2006/main" name="Office Theme">
  <a:themeElements>
    <a:clrScheme name="Teulu Jones 2">
      <a:dk1>
        <a:srgbClr val="374265"/>
      </a:dk1>
      <a:lt1>
        <a:srgbClr val="FFFFFF"/>
      </a:lt1>
      <a:dk2>
        <a:srgbClr val="B6D1E4"/>
      </a:dk2>
      <a:lt2>
        <a:srgbClr val="D7E9CB"/>
      </a:lt2>
      <a:accent1>
        <a:srgbClr val="4A8DBD"/>
      </a:accent1>
      <a:accent2>
        <a:srgbClr val="DE7D2C"/>
      </a:accent2>
      <a:accent3>
        <a:srgbClr val="278C74"/>
      </a:accent3>
      <a:accent4>
        <a:srgbClr val="E52F58"/>
      </a:accent4>
      <a:accent5>
        <a:srgbClr val="EE71A4"/>
      </a:accent5>
      <a:accent6>
        <a:srgbClr val="FBD321"/>
      </a:accent6>
      <a:hlink>
        <a:srgbClr val="80BCDB"/>
      </a:hlink>
      <a:folHlink>
        <a:srgbClr val="6EB34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821B23C-68EC-4323-8D64-2D93243D27DF}" vid="{72B2E030-39DA-403F-9F86-DF247CF4CDD0}"/>
    </a:ext>
  </a:extLst>
</a:theme>
</file>

<file path=ppt/theme/theme2.xml><?xml version="1.0" encoding="utf-8"?>
<a:theme xmlns:a="http://schemas.openxmlformats.org/drawingml/2006/main" name="1_Office Theme">
  <a:themeElements>
    <a:clrScheme name="Teulu Jones 2">
      <a:dk1>
        <a:srgbClr val="374265"/>
      </a:dk1>
      <a:lt1>
        <a:srgbClr val="FFFFFF"/>
      </a:lt1>
      <a:dk2>
        <a:srgbClr val="B6D1E4"/>
      </a:dk2>
      <a:lt2>
        <a:srgbClr val="D7E9CB"/>
      </a:lt2>
      <a:accent1>
        <a:srgbClr val="4A8DBD"/>
      </a:accent1>
      <a:accent2>
        <a:srgbClr val="DE7D2C"/>
      </a:accent2>
      <a:accent3>
        <a:srgbClr val="278C74"/>
      </a:accent3>
      <a:accent4>
        <a:srgbClr val="E52F58"/>
      </a:accent4>
      <a:accent5>
        <a:srgbClr val="EE71A4"/>
      </a:accent5>
      <a:accent6>
        <a:srgbClr val="FBD321"/>
      </a:accent6>
      <a:hlink>
        <a:srgbClr val="80BCDB"/>
      </a:hlink>
      <a:folHlink>
        <a:srgbClr val="6EB34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821B23C-68EC-4323-8D64-2D93243D27DF}" vid="{9629728C-D286-4F98-8A48-6113B7A3BB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8F9D964275D04E8CB52448F4A53362" ma:contentTypeVersion="6" ma:contentTypeDescription="Create a new document." ma:contentTypeScope="" ma:versionID="0b02adabd42be9150999b4f0005e894c">
  <xsd:schema xmlns:xsd="http://www.w3.org/2001/XMLSchema" xmlns:xs="http://www.w3.org/2001/XMLSchema" xmlns:p="http://schemas.microsoft.com/office/2006/metadata/properties" xmlns:ns2="1bc43835-ed64-44c7-b4d1-a9bd5f55deab" xmlns:ns3="bf02c308-68ec-4005-b34e-a6b267d64baa" targetNamespace="http://schemas.microsoft.com/office/2006/metadata/properties" ma:root="true" ma:fieldsID="8406fbf33422371659181bc19b957d53" ns2:_="" ns3:_="">
    <xsd:import namespace="1bc43835-ed64-44c7-b4d1-a9bd5f55deab"/>
    <xsd:import namespace="bf02c308-68ec-4005-b34e-a6b267d64b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c43835-ed64-44c7-b4d1-a9bd5f55de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02c308-68ec-4005-b34e-a6b267d64b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C731B4-7837-48CC-8F68-3DCB426528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c43835-ed64-44c7-b4d1-a9bd5f55deab"/>
    <ds:schemaRef ds:uri="bf02c308-68ec-4005-b34e-a6b267d64b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26B41E-B258-45C1-943C-6946B1402AAF}">
  <ds:schemaRefs>
    <ds:schemaRef ds:uri="7dc4a77c-70c9-40e7-a2b6-422e24bfc9bc"/>
    <ds:schemaRef ds:uri="9b811a52-1ccf-4c5c-ad40-34ae811d19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9D2D8C5-CE4B-47BD-B261-02D8021D57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 For Presentation</Template>
  <TotalTime>350</TotalTime>
  <Words>1331</Words>
  <Application>Microsoft Office PowerPoint</Application>
  <PresentationFormat>Widescreen</PresentationFormat>
  <Paragraphs>178</Paragraphs>
  <Slides>18</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-apple-system</vt:lpstr>
      <vt:lpstr>Aptos</vt:lpstr>
      <vt:lpstr>Arial</vt:lpstr>
      <vt:lpstr>Calibri</vt:lpstr>
      <vt:lpstr>Times New Roman</vt:lpstr>
      <vt:lpstr>Verdana</vt:lpstr>
      <vt:lpstr>Wingdings</vt:lpstr>
      <vt:lpstr>WordVisi_MSFontService</vt:lpstr>
      <vt:lpstr>Office Theme</vt:lpstr>
      <vt:lpstr>1_Office Theme</vt:lpstr>
      <vt:lpstr>PowerPoint Presentation</vt:lpstr>
      <vt:lpstr>Context</vt:lpstr>
      <vt:lpstr>PowerPoint Presentation</vt:lpstr>
      <vt:lpstr>Strategies, Action Plans &amp; Standards</vt:lpstr>
      <vt:lpstr>Dementia Diagnostic Team (Memory Assessment Service)</vt:lpstr>
      <vt:lpstr>Diagnostic Teams</vt:lpstr>
      <vt:lpstr>Diagnostic Rates </vt:lpstr>
      <vt:lpstr>Challenges</vt:lpstr>
      <vt:lpstr>Future Focus Engagement - accessible; responsive; journey and partnerships and relationships </vt:lpstr>
      <vt:lpstr> Service Feedback  Jan to March 2025</vt:lpstr>
      <vt:lpstr>Feedback </vt:lpstr>
      <vt:lpstr>PowerPoint Presentation</vt:lpstr>
      <vt:lpstr>PowerPoint Presentation</vt:lpstr>
      <vt:lpstr>   Service Survey analysis  November 2023 to March 2025 </vt:lpstr>
      <vt:lpstr>PowerPoint Presentation</vt:lpstr>
      <vt:lpstr>PowerPoint Presentation</vt:lpstr>
      <vt:lpstr>Thank you &amp; Questions</vt:lpstr>
      <vt:lpstr>PowerPoint Presentation</vt:lpstr>
    </vt:vector>
  </TitlesOfParts>
  <Company>Hywel Dda University Health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Gemma Emile (Hywel Dda UHB - Memory Assessment Service Lead)</dc:creator>
  <cp:lastModifiedBy>Gemma Emile (Hywel Dda UHB - Memory Assessment Service Lead)</cp:lastModifiedBy>
  <cp:revision>4</cp:revision>
  <cp:lastPrinted>2021-05-05T09:02:34Z</cp:lastPrinted>
  <dcterms:created xsi:type="dcterms:W3CDTF">2025-06-24T10:34:02Z</dcterms:created>
  <dcterms:modified xsi:type="dcterms:W3CDTF">2025-06-25T10:06:27Z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0x010100F38F9D964275D04E8CB52448F4A53362</vt:lpwstr>
  </property>
</Properties>
</file>