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7" r:id="rId2"/>
    <p:sldId id="271" r:id="rId3"/>
    <p:sldId id="264" r:id="rId4"/>
    <p:sldId id="378" r:id="rId5"/>
    <p:sldId id="357" r:id="rId6"/>
    <p:sldId id="374" r:id="rId7"/>
    <p:sldId id="269" r:id="rId8"/>
    <p:sldId id="381" r:id="rId9"/>
    <p:sldId id="380" r:id="rId10"/>
    <p:sldId id="379" r:id="rId11"/>
    <p:sldId id="358" r:id="rId12"/>
    <p:sldId id="363" r:id="rId13"/>
    <p:sldId id="382" r:id="rId14"/>
    <p:sldId id="360" r:id="rId15"/>
    <p:sldId id="383" r:id="rId16"/>
    <p:sldId id="267" r:id="rId17"/>
  </p:sldIdLst>
  <p:sldSz cx="12192000" cy="6858000"/>
  <p:notesSz cx="6865938" cy="9540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D5F4EB-AA0C-4043-9F97-E648436D4EB5}" v="114" dt="2025-06-26T15:55:03.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825" autoAdjust="0"/>
    <p:restoredTop sz="77641" autoAdjust="0"/>
  </p:normalViewPr>
  <p:slideViewPr>
    <p:cSldViewPr snapToGrid="0">
      <p:cViewPr varScale="1">
        <p:scale>
          <a:sx n="49" d="100"/>
          <a:sy n="49" d="100"/>
        </p:scale>
        <p:origin x="732" y="24"/>
      </p:cViewPr>
      <p:guideLst/>
    </p:cSldViewPr>
  </p:slideViewPr>
  <p:notesTextViewPr>
    <p:cViewPr>
      <p:scale>
        <a:sx n="1" d="1"/>
        <a:sy n="1" d="1"/>
      </p:scale>
      <p:origin x="0" y="0"/>
    </p:cViewPr>
  </p:notesTextViewPr>
  <p:notesViewPr>
    <p:cSldViewPr snapToGrid="0">
      <p:cViewPr>
        <p:scale>
          <a:sx n="100" d="100"/>
          <a:sy n="100" d="100"/>
        </p:scale>
        <p:origin x="1628" y="-15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3A1C2C-E6F3-4C7F-AD04-EFED1EE85DF2}"/>
              </a:ext>
            </a:extLst>
          </p:cNvPr>
          <p:cNvSpPr>
            <a:spLocks noGrp="1"/>
          </p:cNvSpPr>
          <p:nvPr>
            <p:ph type="hdr" sz="quarter"/>
          </p:nvPr>
        </p:nvSpPr>
        <p:spPr>
          <a:xfrm>
            <a:off x="0" y="0"/>
            <a:ext cx="2975240" cy="478701"/>
          </a:xfrm>
          <a:prstGeom prst="rect">
            <a:avLst/>
          </a:prstGeom>
        </p:spPr>
        <p:txBody>
          <a:bodyPr vert="horz" lIns="93744" tIns="46872" rIns="93744" bIns="46872" rtlCol="0"/>
          <a:lstStyle>
            <a:lvl1pPr algn="l">
              <a:defRPr sz="1200"/>
            </a:lvl1pPr>
          </a:lstStyle>
          <a:p>
            <a:endParaRPr lang="en-GB"/>
          </a:p>
        </p:txBody>
      </p:sp>
      <p:sp>
        <p:nvSpPr>
          <p:cNvPr id="3" name="Date Placeholder 2">
            <a:extLst>
              <a:ext uri="{FF2B5EF4-FFF2-40B4-BE49-F238E27FC236}">
                <a16:creationId xmlns:a16="http://schemas.microsoft.com/office/drawing/2014/main" id="{57328FA1-21EB-4448-BCA7-E0C74CC71AF6}"/>
              </a:ext>
            </a:extLst>
          </p:cNvPr>
          <p:cNvSpPr>
            <a:spLocks noGrp="1"/>
          </p:cNvSpPr>
          <p:nvPr>
            <p:ph type="dt" sz="quarter" idx="1"/>
          </p:nvPr>
        </p:nvSpPr>
        <p:spPr>
          <a:xfrm>
            <a:off x="3889109" y="0"/>
            <a:ext cx="2975240" cy="478701"/>
          </a:xfrm>
          <a:prstGeom prst="rect">
            <a:avLst/>
          </a:prstGeom>
        </p:spPr>
        <p:txBody>
          <a:bodyPr vert="horz" lIns="93744" tIns="46872" rIns="93744" bIns="46872" rtlCol="0"/>
          <a:lstStyle>
            <a:lvl1pPr algn="r">
              <a:defRPr sz="1200"/>
            </a:lvl1pPr>
          </a:lstStyle>
          <a:p>
            <a:fld id="{3C321BF5-1E24-4202-A79E-5BAC25399243}" type="datetimeFigureOut">
              <a:rPr lang="en-GB" smtClean="0"/>
              <a:t>04/07/2025</a:t>
            </a:fld>
            <a:endParaRPr lang="en-GB"/>
          </a:p>
        </p:txBody>
      </p:sp>
      <p:sp>
        <p:nvSpPr>
          <p:cNvPr id="4" name="Footer Placeholder 3">
            <a:extLst>
              <a:ext uri="{FF2B5EF4-FFF2-40B4-BE49-F238E27FC236}">
                <a16:creationId xmlns:a16="http://schemas.microsoft.com/office/drawing/2014/main" id="{E197E0F3-40E4-4696-8582-39F90A804087}"/>
              </a:ext>
            </a:extLst>
          </p:cNvPr>
          <p:cNvSpPr>
            <a:spLocks noGrp="1"/>
          </p:cNvSpPr>
          <p:nvPr>
            <p:ph type="ftr" sz="quarter" idx="2"/>
          </p:nvPr>
        </p:nvSpPr>
        <p:spPr>
          <a:xfrm>
            <a:off x="0" y="9062176"/>
            <a:ext cx="2975240" cy="478700"/>
          </a:xfrm>
          <a:prstGeom prst="rect">
            <a:avLst/>
          </a:prstGeom>
        </p:spPr>
        <p:txBody>
          <a:bodyPr vert="horz" lIns="93744" tIns="46872" rIns="93744" bIns="46872"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17B53AD-A619-40B5-896D-AA84FDF91031}"/>
              </a:ext>
            </a:extLst>
          </p:cNvPr>
          <p:cNvSpPr>
            <a:spLocks noGrp="1"/>
          </p:cNvSpPr>
          <p:nvPr>
            <p:ph type="sldNum" sz="quarter" idx="3"/>
          </p:nvPr>
        </p:nvSpPr>
        <p:spPr>
          <a:xfrm>
            <a:off x="3889109" y="9062176"/>
            <a:ext cx="2975240" cy="478700"/>
          </a:xfrm>
          <a:prstGeom prst="rect">
            <a:avLst/>
          </a:prstGeom>
        </p:spPr>
        <p:txBody>
          <a:bodyPr vert="horz" lIns="93744" tIns="46872" rIns="93744" bIns="46872" rtlCol="0" anchor="b"/>
          <a:lstStyle>
            <a:lvl1pPr algn="r">
              <a:defRPr sz="1200"/>
            </a:lvl1pPr>
          </a:lstStyle>
          <a:p>
            <a:fld id="{81207879-B882-45C3-92B6-667853CF8696}" type="slidenum">
              <a:rPr lang="en-GB" smtClean="0"/>
              <a:t>‹#›</a:t>
            </a:fld>
            <a:endParaRPr lang="en-GB"/>
          </a:p>
        </p:txBody>
      </p:sp>
    </p:spTree>
    <p:extLst>
      <p:ext uri="{BB962C8B-B14F-4D97-AF65-F5344CB8AC3E}">
        <p14:creationId xmlns:p14="http://schemas.microsoft.com/office/powerpoint/2010/main" val="3864032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5240" cy="478701"/>
          </a:xfrm>
          <a:prstGeom prst="rect">
            <a:avLst/>
          </a:prstGeom>
        </p:spPr>
        <p:txBody>
          <a:bodyPr vert="horz" lIns="93744" tIns="46872" rIns="93744" bIns="46872" rtlCol="0"/>
          <a:lstStyle>
            <a:lvl1pPr algn="l">
              <a:defRPr sz="1200"/>
            </a:lvl1pPr>
          </a:lstStyle>
          <a:p>
            <a:endParaRPr lang="en-GB"/>
          </a:p>
        </p:txBody>
      </p:sp>
      <p:sp>
        <p:nvSpPr>
          <p:cNvPr id="3" name="Date Placeholder 2"/>
          <p:cNvSpPr>
            <a:spLocks noGrp="1"/>
          </p:cNvSpPr>
          <p:nvPr>
            <p:ph type="dt" idx="1"/>
          </p:nvPr>
        </p:nvSpPr>
        <p:spPr>
          <a:xfrm>
            <a:off x="3889109" y="0"/>
            <a:ext cx="2975240" cy="478701"/>
          </a:xfrm>
          <a:prstGeom prst="rect">
            <a:avLst/>
          </a:prstGeom>
        </p:spPr>
        <p:txBody>
          <a:bodyPr vert="horz" lIns="93744" tIns="46872" rIns="93744" bIns="46872" rtlCol="0"/>
          <a:lstStyle>
            <a:lvl1pPr algn="r">
              <a:defRPr sz="1200"/>
            </a:lvl1pPr>
          </a:lstStyle>
          <a:p>
            <a:fld id="{0F1DB155-A322-4CDB-B5D5-765C698CEA14}" type="datetimeFigureOut">
              <a:rPr lang="en-GB" smtClean="0"/>
              <a:t>04/07/2025</a:t>
            </a:fld>
            <a:endParaRPr lang="en-GB"/>
          </a:p>
        </p:txBody>
      </p:sp>
      <p:sp>
        <p:nvSpPr>
          <p:cNvPr id="4" name="Slide Image Placeholder 3"/>
          <p:cNvSpPr>
            <a:spLocks noGrp="1" noRot="1" noChangeAspect="1"/>
          </p:cNvSpPr>
          <p:nvPr>
            <p:ph type="sldImg" idx="2"/>
          </p:nvPr>
        </p:nvSpPr>
        <p:spPr>
          <a:xfrm>
            <a:off x="571500" y="1192213"/>
            <a:ext cx="5724525" cy="3221037"/>
          </a:xfrm>
          <a:prstGeom prst="rect">
            <a:avLst/>
          </a:prstGeom>
          <a:noFill/>
          <a:ln w="12700">
            <a:solidFill>
              <a:prstClr val="black"/>
            </a:solidFill>
          </a:ln>
        </p:spPr>
        <p:txBody>
          <a:bodyPr vert="horz" lIns="93744" tIns="46872" rIns="93744" bIns="46872" rtlCol="0" anchor="ctr"/>
          <a:lstStyle/>
          <a:p>
            <a:endParaRPr lang="en-GB"/>
          </a:p>
        </p:txBody>
      </p:sp>
      <p:sp>
        <p:nvSpPr>
          <p:cNvPr id="5" name="Notes Placeholder 4"/>
          <p:cNvSpPr>
            <a:spLocks noGrp="1"/>
          </p:cNvSpPr>
          <p:nvPr>
            <p:ph type="body" sz="quarter" idx="3"/>
          </p:nvPr>
        </p:nvSpPr>
        <p:spPr>
          <a:xfrm>
            <a:off x="686594" y="4591546"/>
            <a:ext cx="5492750" cy="3756720"/>
          </a:xfrm>
          <a:prstGeom prst="rect">
            <a:avLst/>
          </a:prstGeom>
        </p:spPr>
        <p:txBody>
          <a:bodyPr vert="horz" lIns="93744" tIns="46872" rIns="93744" bIns="4687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062176"/>
            <a:ext cx="2975240" cy="478700"/>
          </a:xfrm>
          <a:prstGeom prst="rect">
            <a:avLst/>
          </a:prstGeom>
        </p:spPr>
        <p:txBody>
          <a:bodyPr vert="horz" lIns="93744" tIns="46872" rIns="93744" bIns="46872" rtlCol="0" anchor="b"/>
          <a:lstStyle>
            <a:lvl1pPr algn="l">
              <a:defRPr sz="1200"/>
            </a:lvl1pPr>
          </a:lstStyle>
          <a:p>
            <a:endParaRPr lang="en-GB"/>
          </a:p>
        </p:txBody>
      </p:sp>
      <p:sp>
        <p:nvSpPr>
          <p:cNvPr id="7" name="Slide Number Placeholder 6"/>
          <p:cNvSpPr>
            <a:spLocks noGrp="1"/>
          </p:cNvSpPr>
          <p:nvPr>
            <p:ph type="sldNum" sz="quarter" idx="5"/>
          </p:nvPr>
        </p:nvSpPr>
        <p:spPr>
          <a:xfrm>
            <a:off x="3889109" y="9062176"/>
            <a:ext cx="2975240" cy="478700"/>
          </a:xfrm>
          <a:prstGeom prst="rect">
            <a:avLst/>
          </a:prstGeom>
        </p:spPr>
        <p:txBody>
          <a:bodyPr vert="horz" lIns="93744" tIns="46872" rIns="93744" bIns="46872" rtlCol="0" anchor="b"/>
          <a:lstStyle>
            <a:lvl1pPr algn="r">
              <a:defRPr sz="1200"/>
            </a:lvl1pPr>
          </a:lstStyle>
          <a:p>
            <a:fld id="{3D9837C1-7D7C-4DDF-B4BA-5DC3F0A9D82A}" type="slidenum">
              <a:rPr lang="en-GB" smtClean="0"/>
              <a:t>‹#›</a:t>
            </a:fld>
            <a:endParaRPr lang="en-GB"/>
          </a:p>
        </p:txBody>
      </p:sp>
    </p:spTree>
    <p:extLst>
      <p:ext uri="{BB962C8B-B14F-4D97-AF65-F5344CB8AC3E}">
        <p14:creationId xmlns:p14="http://schemas.microsoft.com/office/powerpoint/2010/main" val="3102292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9913" y="1160463"/>
            <a:ext cx="5724525" cy="3221037"/>
          </a:xfrm>
        </p:spPr>
      </p:sp>
      <p:sp>
        <p:nvSpPr>
          <p:cNvPr id="3" name="Notes Placeholder 2"/>
          <p:cNvSpPr>
            <a:spLocks noGrp="1"/>
          </p:cNvSpPr>
          <p:nvPr>
            <p:ph type="body" idx="1"/>
          </p:nvPr>
        </p:nvSpPr>
        <p:spPr>
          <a:xfrm>
            <a:off x="686594" y="4591546"/>
            <a:ext cx="5492750" cy="4260354"/>
          </a:xfrm>
        </p:spPr>
        <p:txBody>
          <a:bodyPr/>
          <a:lstStyle/>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The Admiral Nurse service partnership with Dementia UK forms a part of the West Wales dementia wellbeing service, serving as a key wrap-around function to preventatively manage complexity and family/carer stress to pre-empt breakdown and crisis.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3D9837C1-7D7C-4DDF-B4BA-5DC3F0A9D82A}" type="slidenum">
              <a:rPr lang="en-GB" smtClean="0"/>
              <a:t>1</a:t>
            </a:fld>
            <a:endParaRPr lang="en-GB"/>
          </a:p>
        </p:txBody>
      </p:sp>
    </p:spTree>
    <p:extLst>
      <p:ext uri="{BB962C8B-B14F-4D97-AF65-F5344CB8AC3E}">
        <p14:creationId xmlns:p14="http://schemas.microsoft.com/office/powerpoint/2010/main" val="1801792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355600"/>
            <a:ext cx="5724525" cy="3221038"/>
          </a:xfrm>
        </p:spPr>
      </p:sp>
      <p:sp>
        <p:nvSpPr>
          <p:cNvPr id="3" name="Notes Placeholder 2"/>
          <p:cNvSpPr>
            <a:spLocks noGrp="1"/>
          </p:cNvSpPr>
          <p:nvPr>
            <p:ph type="body" idx="1"/>
          </p:nvPr>
        </p:nvSpPr>
        <p:spPr>
          <a:xfrm>
            <a:off x="686594" y="3702808"/>
            <a:ext cx="5492750" cy="5269742"/>
          </a:xfrm>
        </p:spPr>
        <p:txBody>
          <a:bodyPr/>
          <a:lstStyle/>
          <a:p>
            <a:pPr marL="175771" indent="-175771" defTabSz="937443">
              <a:lnSpc>
                <a:spcPct val="170000"/>
              </a:lnSpc>
              <a:spcBef>
                <a:spcPct val="20000"/>
              </a:spcBef>
              <a:buClr>
                <a:srgbClr val="C6007E"/>
              </a:buClr>
              <a:buFont typeface="Arial" panose="020B0604020202020204" pitchFamily="34" charset="0"/>
              <a:buChar char="•"/>
              <a:defRPr/>
            </a:pPr>
            <a:r>
              <a:rPr lang="en-GB" sz="1100" dirty="0">
                <a:latin typeface="Arial" panose="020B0604020202020204" pitchFamily="34" charset="0"/>
                <a:cs typeface="Arial" panose="020B0604020202020204" pitchFamily="34" charset="0"/>
              </a:rPr>
              <a:t>The service does not work in </a:t>
            </a:r>
            <a:r>
              <a:rPr lang="en-GB" sz="1100" dirty="0" err="1">
                <a:latin typeface="Arial" panose="020B0604020202020204" pitchFamily="34" charset="0"/>
                <a:cs typeface="Arial" panose="020B0604020202020204" pitchFamily="34" charset="0"/>
              </a:rPr>
              <a:t>siloh</a:t>
            </a:r>
            <a:r>
              <a:rPr lang="en-GB" sz="1100" dirty="0">
                <a:latin typeface="Arial" panose="020B0604020202020204" pitchFamily="34" charset="0"/>
                <a:cs typeface="Arial" panose="020B0604020202020204" pitchFamily="34" charset="0"/>
              </a:rPr>
              <a:t> and the </a:t>
            </a:r>
            <a:r>
              <a:rPr lang="en-GB" sz="1100" dirty="0">
                <a:latin typeface="Arial" panose="020B0604020202020204" pitchFamily="34" charset="0"/>
                <a:ea typeface="Calibri" panose="020F0502020204030204" pitchFamily="34" charset="0"/>
                <a:cs typeface="Arial" panose="020B0604020202020204" pitchFamily="34" charset="0"/>
              </a:rPr>
              <a:t>importance of carers is recognised by WAG, the West Wales CP and Hywel Dda University Health Board, and the AN service meets these key strategies and priorities</a:t>
            </a:r>
            <a:endParaRPr lang="en-GB" sz="1100" dirty="0">
              <a:latin typeface="Arial" panose="020B0604020202020204" pitchFamily="34" charset="0"/>
              <a:cs typeface="Arial" panose="020B0604020202020204" pitchFamily="34" charset="0"/>
            </a:endParaRPr>
          </a:p>
          <a:p>
            <a:pPr marL="175771" indent="-175771" defTabSz="937443">
              <a:lnSpc>
                <a:spcPct val="170000"/>
              </a:lnSpc>
              <a:spcBef>
                <a:spcPct val="20000"/>
              </a:spcBef>
              <a:buClr>
                <a:srgbClr val="C6007E"/>
              </a:buClr>
              <a:buFont typeface="Arial" panose="020B0604020202020204" pitchFamily="34" charset="0"/>
              <a:buChar char="•"/>
              <a:defRPr/>
            </a:pPr>
            <a:endParaRPr lang="en-GB" sz="1100" dirty="0">
              <a:latin typeface="Arial" panose="020B0604020202020204" pitchFamily="34" charset="0"/>
              <a:cs typeface="Arial" panose="020B0604020202020204" pitchFamily="34" charset="0"/>
            </a:endParaRPr>
          </a:p>
          <a:p>
            <a:pPr marL="175771" indent="-175771" defTabSz="937443">
              <a:lnSpc>
                <a:spcPct val="170000"/>
              </a:lnSpc>
              <a:spcBef>
                <a:spcPct val="20000"/>
              </a:spcBef>
              <a:buClr>
                <a:srgbClr val="C6007E"/>
              </a:buClr>
              <a:buFont typeface="Arial" panose="020B0604020202020204" pitchFamily="34" charset="0"/>
              <a:buChar char="•"/>
              <a:defRPr/>
            </a:pP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D9837C1-7D7C-4DDF-B4BA-5DC3F0A9D82A}" type="slidenum">
              <a:rPr lang="en-GB" smtClean="0"/>
              <a:t>2</a:t>
            </a:fld>
            <a:endParaRPr lang="en-GB"/>
          </a:p>
        </p:txBody>
      </p:sp>
    </p:spTree>
    <p:extLst>
      <p:ext uri="{BB962C8B-B14F-4D97-AF65-F5344CB8AC3E}">
        <p14:creationId xmlns:p14="http://schemas.microsoft.com/office/powerpoint/2010/main" val="3896502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277813"/>
            <a:ext cx="5724525" cy="3221037"/>
          </a:xfrm>
        </p:spPr>
      </p:sp>
      <p:sp>
        <p:nvSpPr>
          <p:cNvPr id="3" name="Notes Placeholder 2"/>
          <p:cNvSpPr>
            <a:spLocks noGrp="1"/>
          </p:cNvSpPr>
          <p:nvPr>
            <p:ph type="body" idx="1"/>
          </p:nvPr>
        </p:nvSpPr>
        <p:spPr>
          <a:xfrm>
            <a:off x="686594" y="3751002"/>
            <a:ext cx="5492750" cy="4597264"/>
          </a:xfrm>
        </p:spPr>
        <p:txBody>
          <a:bodyPr/>
          <a:lstStyle/>
          <a:p>
            <a:r>
              <a:rPr lang="en-GB" sz="1100" dirty="0">
                <a:latin typeface="Arial" panose="020B0604020202020204" pitchFamily="34" charset="0"/>
                <a:ea typeface="Calibri" panose="020F0502020204030204" pitchFamily="34" charset="0"/>
                <a:cs typeface="Arial" panose="020B0604020202020204" pitchFamily="34" charset="0"/>
              </a:rPr>
              <a:t>Given the nature of dementia, people living with the condition become increasingly – and at times rapidly –dependent on others to, identify, articulate and have their needs met and can subsequently suffer considerably and often end up in crisis without adequate and timely wrap-around care.</a:t>
            </a:r>
          </a:p>
          <a:p>
            <a:endParaRPr lang="en-GB" sz="1100" dirty="0">
              <a:latin typeface="Arial" panose="020B0604020202020204" pitchFamily="34" charset="0"/>
              <a:ea typeface="Calibri" panose="020F0502020204030204" pitchFamily="34" charset="0"/>
              <a:cs typeface="Arial" panose="020B0604020202020204" pitchFamily="34" charset="0"/>
            </a:endParaRPr>
          </a:p>
          <a:p>
            <a:endParaRPr lang="en-GB" sz="1100" dirty="0">
              <a:latin typeface="Arial" panose="020B0604020202020204" pitchFamily="34" charset="0"/>
              <a:ea typeface="Calibri" panose="020F0502020204030204" pitchFamily="34" charset="0"/>
              <a:cs typeface="Arial" panose="020B0604020202020204" pitchFamily="34" charset="0"/>
            </a:endParaRPr>
          </a:p>
          <a:p>
            <a:r>
              <a:rPr lang="en-GB" sz="1100" dirty="0">
                <a:latin typeface="Arial" panose="020B0604020202020204" pitchFamily="34" charset="0"/>
                <a:ea typeface="Calibri" panose="020F0502020204030204" pitchFamily="34" charset="0"/>
                <a:cs typeface="Arial" panose="020B0604020202020204" pitchFamily="34" charset="0"/>
              </a:rPr>
              <a:t>There are approximately 400,000 unpaid carers in Wales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The Carers UK ‘State of Caring’ Survey 2024 (Carers Wales) found that:</a:t>
            </a:r>
          </a:p>
          <a:p>
            <a:endParaRPr lang="en-GB" sz="11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en-GB" sz="1600" b="0" i="0" dirty="0">
                <a:solidFill>
                  <a:srgbClr val="333333"/>
                </a:solidFill>
                <a:effectLst/>
                <a:latin typeface="Source Sans Pro" panose="020B0503030403020204" pitchFamily="34" charset="0"/>
              </a:rPr>
              <a:t> 57% of carers reported feeling frequently overwhelmed </a:t>
            </a:r>
          </a:p>
          <a:p>
            <a:pPr algn="l">
              <a:buFont typeface="Arial" panose="020B0604020202020204" pitchFamily="34" charset="0"/>
              <a:buChar char="•"/>
            </a:pPr>
            <a:r>
              <a:rPr lang="en-GB" sz="1600" b="0" i="0" dirty="0">
                <a:solidFill>
                  <a:srgbClr val="333333"/>
                </a:solidFill>
                <a:effectLst/>
                <a:latin typeface="Source Sans Pro" panose="020B0503030403020204" pitchFamily="34" charset="0"/>
              </a:rPr>
              <a:t> 65% of carers reported this was due to being unable to take a break from their caring role</a:t>
            </a:r>
          </a:p>
          <a:p>
            <a:pPr algn="l">
              <a:buFont typeface="Arial" panose="020B0604020202020204" pitchFamily="34" charset="0"/>
              <a:buChar char="•"/>
            </a:pPr>
            <a:r>
              <a:rPr lang="en-GB" sz="1600" b="0" i="0" dirty="0">
                <a:solidFill>
                  <a:srgbClr val="333333"/>
                </a:solidFill>
                <a:effectLst/>
                <a:latin typeface="Source Sans Pro" panose="020B0503030403020204" pitchFamily="34" charset="0"/>
              </a:rPr>
              <a:t> 66% of carers said that they needed more support with their health and wellbeing </a:t>
            </a:r>
          </a:p>
          <a:p>
            <a:pPr algn="l">
              <a:buFont typeface="Arial" panose="020B0604020202020204" pitchFamily="34" charset="0"/>
              <a:buChar char="•"/>
            </a:pPr>
            <a:r>
              <a:rPr lang="en-GB" sz="1600" b="0" i="0" dirty="0">
                <a:solidFill>
                  <a:srgbClr val="333333"/>
                </a:solidFill>
                <a:effectLst/>
                <a:latin typeface="Source Sans Pro" panose="020B0503030403020204" pitchFamily="34" charset="0"/>
              </a:rPr>
              <a:t> 57% of carers </a:t>
            </a:r>
            <a:r>
              <a:rPr lang="en-GB" sz="1200" b="0" i="0" kern="1200" dirty="0">
                <a:solidFill>
                  <a:schemeClr val="tx1"/>
                </a:solidFill>
                <a:effectLst/>
                <a:latin typeface="+mn-lt"/>
                <a:ea typeface="+mn-ea"/>
                <a:cs typeface="+mn-cs"/>
              </a:rPr>
              <a:t>are experiencing long wait times for support</a:t>
            </a:r>
            <a:endParaRPr lang="en-GB" sz="1600" b="0" i="0" dirty="0">
              <a:solidFill>
                <a:srgbClr val="333333"/>
              </a:solidFill>
              <a:effectLst/>
              <a:latin typeface="Source Sans Pro" panose="020B0503030403020204" pitchFamily="34" charset="0"/>
            </a:endParaRPr>
          </a:p>
          <a:p>
            <a:pPr lvl="0"/>
            <a:endParaRPr lang="en-GB" sz="1100" dirty="0">
              <a:latin typeface="Arial" panose="020B0604020202020204" pitchFamily="34" charset="0"/>
              <a:cs typeface="Arial" panose="020B0604020202020204" pitchFamily="34" charset="0"/>
            </a:endParaRPr>
          </a:p>
          <a:p>
            <a:pPr defTabSz="937443">
              <a:defRPr/>
            </a:pPr>
            <a:r>
              <a:rPr lang="en-GB" sz="1100" dirty="0">
                <a:latin typeface="Arial" panose="020B0604020202020204" pitchFamily="34" charset="0"/>
                <a:cs typeface="Arial" panose="020B0604020202020204" pitchFamily="34" charset="0"/>
              </a:rPr>
              <a:t>In Wales alone Carers save the economy £8.1 billion per year and without them </a:t>
            </a:r>
            <a:r>
              <a:rPr lang="en-GB" sz="1100" dirty="0">
                <a:latin typeface="Arial" panose="020B0604020202020204" pitchFamily="34" charset="0"/>
                <a:ea typeface="Calibri" panose="020F0502020204030204" pitchFamily="34" charset="0"/>
                <a:cs typeface="Arial" panose="020B0604020202020204" pitchFamily="34" charset="0"/>
              </a:rPr>
              <a:t>Health &amp; Social Care would collapse under the level of demand. The extent of carers support and the burden falling on them is probably greater for this client cohort than any others. </a:t>
            </a:r>
            <a:endParaRPr lang="en-GB" sz="1100" dirty="0">
              <a:latin typeface="Arial" panose="020B0604020202020204" pitchFamily="34" charset="0"/>
              <a:cs typeface="Arial" panose="020B0604020202020204" pitchFamily="34" charset="0"/>
            </a:endParaRPr>
          </a:p>
          <a:p>
            <a:pPr lvl="0"/>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D9837C1-7D7C-4DDF-B4BA-5DC3F0A9D82A}" type="slidenum">
              <a:rPr lang="en-GB" smtClean="0"/>
              <a:t>3</a:t>
            </a:fld>
            <a:endParaRPr lang="en-GB"/>
          </a:p>
        </p:txBody>
      </p:sp>
    </p:spTree>
    <p:extLst>
      <p:ext uri="{BB962C8B-B14F-4D97-AF65-F5344CB8AC3E}">
        <p14:creationId xmlns:p14="http://schemas.microsoft.com/office/powerpoint/2010/main" val="2894601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ct val="150000"/>
              </a:lnSpc>
              <a:buFont typeface="Arial" panose="020B0604020202020204" pitchFamily="34" charset="0"/>
              <a:buChar char="•"/>
            </a:pPr>
            <a:r>
              <a:rPr lang="en-GB" sz="1200" dirty="0">
                <a:solidFill>
                  <a:schemeClr val="bg2"/>
                </a:solidFill>
                <a:latin typeface="+mj-lt"/>
              </a:rPr>
              <a:t> Anticipatory grief – a sense of loss whilst the person is still living </a:t>
            </a:r>
          </a:p>
          <a:p>
            <a:pPr fontAlgn="base">
              <a:lnSpc>
                <a:spcPct val="150000"/>
              </a:lnSpc>
              <a:buFont typeface="Arial" panose="020B0604020202020204" pitchFamily="34" charset="0"/>
              <a:buChar char="•"/>
            </a:pPr>
            <a:r>
              <a:rPr lang="en-GB" sz="1200" dirty="0">
                <a:solidFill>
                  <a:schemeClr val="bg2"/>
                </a:solidFill>
                <a:latin typeface="+mj-lt"/>
              </a:rPr>
              <a:t> Feelings of guilt – feeling guilty taking time for self, not wanting to be a carer</a:t>
            </a:r>
          </a:p>
          <a:p>
            <a:pPr fontAlgn="base">
              <a:lnSpc>
                <a:spcPct val="150000"/>
              </a:lnSpc>
              <a:buFont typeface="Arial" panose="020B0604020202020204" pitchFamily="34" charset="0"/>
              <a:buChar char="•"/>
            </a:pPr>
            <a:r>
              <a:rPr lang="en-GB" sz="1200" dirty="0">
                <a:solidFill>
                  <a:schemeClr val="bg2"/>
                </a:solidFill>
                <a:latin typeface="+mj-lt"/>
              </a:rPr>
              <a:t> Feeling lonely / isolated – </a:t>
            </a:r>
          </a:p>
          <a:p>
            <a:pPr fontAlgn="base">
              <a:lnSpc>
                <a:spcPct val="150000"/>
              </a:lnSpc>
              <a:buFont typeface="Arial" panose="020B0604020202020204" pitchFamily="34" charset="0"/>
              <a:buChar char="•"/>
            </a:pPr>
            <a:r>
              <a:rPr lang="en-GB" sz="1200" dirty="0">
                <a:solidFill>
                  <a:schemeClr val="bg2"/>
                </a:solidFill>
                <a:latin typeface="+mj-lt"/>
              </a:rPr>
              <a:t> Changing roles in relationships</a:t>
            </a:r>
          </a:p>
          <a:p>
            <a:pPr fontAlgn="base">
              <a:lnSpc>
                <a:spcPct val="150000"/>
              </a:lnSpc>
              <a:buFont typeface="Arial" panose="020B0604020202020204" pitchFamily="34" charset="0"/>
              <a:buChar char="•"/>
            </a:pPr>
            <a:r>
              <a:rPr lang="en-GB" sz="1200" dirty="0">
                <a:solidFill>
                  <a:schemeClr val="bg2"/>
                </a:solidFill>
                <a:latin typeface="+mj-lt"/>
              </a:rPr>
              <a:t> Loss of self-identity -     </a:t>
            </a:r>
          </a:p>
          <a:p>
            <a:pPr fontAlgn="base">
              <a:lnSpc>
                <a:spcPct val="150000"/>
              </a:lnSpc>
              <a:buFont typeface="Arial" panose="020B0604020202020204" pitchFamily="34" charset="0"/>
              <a:buChar char="•"/>
            </a:pPr>
            <a:r>
              <a:rPr lang="en-GB" sz="1200" dirty="0">
                <a:solidFill>
                  <a:schemeClr val="bg2"/>
                </a:solidFill>
                <a:latin typeface="+mj-lt"/>
              </a:rPr>
              <a:t> Juggling different roles – looking after young families, working, time to self </a:t>
            </a:r>
          </a:p>
          <a:p>
            <a:endParaRPr lang="en-GB" dirty="0"/>
          </a:p>
        </p:txBody>
      </p:sp>
      <p:sp>
        <p:nvSpPr>
          <p:cNvPr id="4" name="Slide Number Placeholder 3"/>
          <p:cNvSpPr>
            <a:spLocks noGrp="1"/>
          </p:cNvSpPr>
          <p:nvPr>
            <p:ph type="sldNum" sz="quarter" idx="5"/>
          </p:nvPr>
        </p:nvSpPr>
        <p:spPr/>
        <p:txBody>
          <a:bodyPr/>
          <a:lstStyle/>
          <a:p>
            <a:fld id="{3D9837C1-7D7C-4DDF-B4BA-5DC3F0A9D82A}" type="slidenum">
              <a:rPr lang="en-GB" smtClean="0"/>
              <a:t>4</a:t>
            </a:fld>
            <a:endParaRPr lang="en-GB"/>
          </a:p>
        </p:txBody>
      </p:sp>
    </p:spTree>
    <p:extLst>
      <p:ext uri="{BB962C8B-B14F-4D97-AF65-F5344CB8AC3E}">
        <p14:creationId xmlns:p14="http://schemas.microsoft.com/office/powerpoint/2010/main" val="1147186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238125"/>
            <a:ext cx="5724525" cy="3221038"/>
          </a:xfrm>
        </p:spPr>
      </p:sp>
      <p:sp>
        <p:nvSpPr>
          <p:cNvPr id="3" name="Notes Placeholder 2"/>
          <p:cNvSpPr>
            <a:spLocks noGrp="1"/>
          </p:cNvSpPr>
          <p:nvPr>
            <p:ph type="body" idx="1"/>
          </p:nvPr>
        </p:nvSpPr>
        <p:spPr>
          <a:xfrm>
            <a:off x="686594" y="3458566"/>
            <a:ext cx="5492750" cy="439003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Arial" panose="020B0604020202020204" pitchFamily="34" charset="0"/>
                <a:cs typeface="Arial" panose="020B0604020202020204" pitchFamily="34" charset="0"/>
              </a:rPr>
              <a:t>To give you a bit of history about the role - Admiral Nurses are named after a gentleman call </a:t>
            </a:r>
            <a:r>
              <a:rPr lang="en-GB" sz="1000" baseline="0" dirty="0">
                <a:latin typeface="Arial" panose="020B0604020202020204" pitchFamily="34" charset="0"/>
                <a:cs typeface="Arial" panose="020B0604020202020204" pitchFamily="34" charset="0"/>
              </a:rPr>
              <a:t>Joseph Levy, nick named ‘Admiral Joe’ because of his love of sailing, </a:t>
            </a:r>
            <a:r>
              <a:rPr lang="en-GB" sz="1000" dirty="0">
                <a:latin typeface="Arial" panose="020B0604020202020204" pitchFamily="34" charset="0"/>
                <a:cs typeface="Arial" panose="020B0604020202020204" pitchFamily="34" charset="0"/>
              </a:rPr>
              <a:t>following a </a:t>
            </a:r>
            <a:r>
              <a:rPr lang="en-GB" sz="1000" baseline="0" dirty="0">
                <a:latin typeface="Arial" panose="020B0604020202020204" pitchFamily="34" charset="0"/>
                <a:cs typeface="Arial" panose="020B0604020202020204" pitchFamily="34" charset="0"/>
              </a:rPr>
              <a:t>diagnosis of vascular dementia, his family founded the charity Dementia UK after they experienced a lack of support following a diagnosis.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aseline="0" dirty="0">
              <a:latin typeface="Arial" panose="020B0604020202020204" pitchFamily="34" charset="0"/>
              <a:cs typeface="Arial" panose="020B0604020202020204" pitchFamily="34" charset="0"/>
            </a:endParaRPr>
          </a:p>
          <a:p>
            <a:r>
              <a:rPr lang="en-GB" sz="1000" baseline="0" dirty="0">
                <a:latin typeface="Arial" panose="020B0604020202020204" pitchFamily="34" charset="0"/>
                <a:cs typeface="Arial" panose="020B0604020202020204" pitchFamily="34" charset="0"/>
              </a:rPr>
              <a:t>The primary focus of the Admiral Nurse role is to deliver </a:t>
            </a:r>
            <a:r>
              <a:rPr lang="en-GB" sz="1000" dirty="0">
                <a:effectLst/>
                <a:latin typeface="Arial" panose="020B0604020202020204" pitchFamily="34" charset="0"/>
                <a:ea typeface="Calibri" panose="020F0502020204030204" pitchFamily="34" charset="0"/>
                <a:cs typeface="Arial" panose="020B0604020202020204" pitchFamily="34" charset="0"/>
              </a:rPr>
              <a:t>person and, relationship centred carer’s support as well as supporting best practice in dementia care. We</a:t>
            </a:r>
            <a:r>
              <a:rPr lang="en-GB" sz="1000" baseline="0" dirty="0">
                <a:latin typeface="Arial" panose="020B0604020202020204" pitchFamily="34" charset="0"/>
                <a:cs typeface="Arial" panose="020B0604020202020204" pitchFamily="34" charset="0"/>
              </a:rPr>
              <a:t> work collaboratively across health and social care pathways to provide support, expert guidance and practical solutions to families/carers as well as the person living with dementia.</a:t>
            </a:r>
          </a:p>
          <a:p>
            <a:endParaRPr lang="en-GB" sz="10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Arial" panose="020B0604020202020204" pitchFamily="34" charset="0"/>
                <a:cs typeface="Arial" panose="020B0604020202020204" pitchFamily="34" charset="0"/>
              </a:rPr>
              <a:t>The Admiral Nurse service partnership with Dementia UK forms a key part of the West Wales dementia wellbeing pathway, serving as a key wrap-around function to preventatively manage complexity and family/carer stress to pre-empt breakdown and crisis. </a:t>
            </a:r>
          </a:p>
          <a:p>
            <a:endParaRPr lang="en-GB" sz="1000" baseline="0" dirty="0">
              <a:latin typeface="Arial" panose="020B0604020202020204" pitchFamily="34" charset="0"/>
              <a:cs typeface="Arial" panose="020B0604020202020204" pitchFamily="34" charset="0"/>
            </a:endParaRPr>
          </a:p>
          <a:p>
            <a:endParaRPr lang="en-GB" sz="1000" kern="150" dirty="0">
              <a:latin typeface="Arial" panose="020B0604020202020204" pitchFamily="34" charset="0"/>
              <a:ea typeface="SimSun" panose="02010600030101010101" pitchFamily="2" charset="-122"/>
              <a:cs typeface="Arial" panose="020B0604020202020204" pitchFamily="34" charset="0"/>
            </a:endParaRP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D9837C1-7D7C-4DDF-B4BA-5DC3F0A9D82A}" type="slidenum">
              <a:rPr lang="en-GB" smtClean="0"/>
              <a:t>5</a:t>
            </a:fld>
            <a:endParaRPr lang="en-GB"/>
          </a:p>
        </p:txBody>
      </p:sp>
    </p:spTree>
    <p:extLst>
      <p:ext uri="{BB962C8B-B14F-4D97-AF65-F5344CB8AC3E}">
        <p14:creationId xmlns:p14="http://schemas.microsoft.com/office/powerpoint/2010/main" val="1158545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 tiered model to show how Admiral Nurses will hope to work collaboratively alongside other services.</a:t>
            </a:r>
          </a:p>
          <a:p>
            <a:r>
              <a:rPr lang="en-GB" baseline="0" dirty="0"/>
              <a:t>Tier 1 - Represents services offering general information and advice e.g. Wales Dementia helpline.</a:t>
            </a:r>
            <a:r>
              <a:rPr lang="en-GB" sz="1200" b="0" i="0" kern="1200" dirty="0">
                <a:solidFill>
                  <a:schemeClr val="tx1"/>
                </a:solidFill>
                <a:effectLst/>
                <a:latin typeface="+mn-lt"/>
                <a:ea typeface="+mn-ea"/>
                <a:cs typeface="+mn-cs"/>
              </a:rPr>
              <a:t> Carers information and advice services</a:t>
            </a:r>
            <a:r>
              <a:rPr lang="en-GB" sz="1200" b="0" i="0" kern="1200" baseline="0" dirty="0">
                <a:solidFill>
                  <a:schemeClr val="tx1"/>
                </a:solidFill>
                <a:effectLst/>
                <a:latin typeface="+mn-lt"/>
                <a:ea typeface="+mn-ea"/>
                <a:cs typeface="+mn-cs"/>
              </a:rPr>
              <a:t> </a:t>
            </a:r>
            <a:endParaRPr lang="en-GB" sz="1200" b="0" i="0" kern="1200" dirty="0">
              <a:solidFill>
                <a:schemeClr val="tx1"/>
              </a:solidFill>
              <a:effectLst/>
              <a:latin typeface="+mn-lt"/>
              <a:ea typeface="+mn-ea"/>
              <a:cs typeface="+mn-cs"/>
            </a:endParaRPr>
          </a:p>
          <a:p>
            <a:r>
              <a:rPr lang="en-GB" baseline="0" dirty="0"/>
              <a:t>Tier 2- Services providing more bespoke input/services</a:t>
            </a:r>
            <a:r>
              <a:rPr lang="en-GB" sz="1200" b="0" i="0" kern="1200" dirty="0">
                <a:solidFill>
                  <a:schemeClr val="tx1"/>
                </a:solidFill>
                <a:effectLst/>
                <a:latin typeface="+mn-lt"/>
                <a:ea typeface="+mn-ea"/>
                <a:cs typeface="+mn-cs"/>
              </a:rPr>
              <a:t>,</a:t>
            </a:r>
            <a:r>
              <a:rPr lang="en-GB" baseline="0" dirty="0"/>
              <a:t> e.g. Age Cymru dementia connectors, Carers Outreach Workers, MAS, DUK helpline</a:t>
            </a:r>
          </a:p>
          <a:p>
            <a:r>
              <a:rPr lang="en-GB" baseline="0" dirty="0"/>
              <a:t>Tier 3- Admiral Nurses offer specialist support and knowledge, working with families and carers of people with dementia who have identified needs and a degree of complexity. The Admiral Nurse Service will provide ‘wrap-around’ support for carers/families of people living with dementia to ensure consistency and to preventatively manage family/carer stress and to pre-empt care breakdown and crisis.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This takes us nicely on to our Admiral Nurse referral criteria.</a:t>
            </a:r>
            <a:endParaRPr lang="en-GB" dirty="0"/>
          </a:p>
          <a:p>
            <a:endParaRPr lang="en-GB" dirty="0"/>
          </a:p>
        </p:txBody>
      </p:sp>
      <p:sp>
        <p:nvSpPr>
          <p:cNvPr id="4" name="Slide Number Placeholder 3"/>
          <p:cNvSpPr>
            <a:spLocks noGrp="1"/>
          </p:cNvSpPr>
          <p:nvPr>
            <p:ph type="sldNum" sz="quarter" idx="10"/>
          </p:nvPr>
        </p:nvSpPr>
        <p:spPr/>
        <p:txBody>
          <a:bodyPr/>
          <a:lstStyle/>
          <a:p>
            <a:fld id="{3D9837C1-7D7C-4DDF-B4BA-5DC3F0A9D82A}" type="slidenum">
              <a:rPr lang="en-GB" smtClean="0"/>
              <a:t>6</a:t>
            </a:fld>
            <a:endParaRPr lang="en-GB"/>
          </a:p>
        </p:txBody>
      </p:sp>
    </p:spTree>
    <p:extLst>
      <p:ext uri="{BB962C8B-B14F-4D97-AF65-F5344CB8AC3E}">
        <p14:creationId xmlns:p14="http://schemas.microsoft.com/office/powerpoint/2010/main" val="2894601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Admiral Nursing is about</a:t>
            </a:r>
            <a:r>
              <a:rPr lang="en-GB" sz="1400" baseline="0" dirty="0"/>
              <a:t> improving well-being and resilience through education, emotional support and specialist interventions to enable carers to feel empowered and informed. </a:t>
            </a:r>
            <a:endParaRPr lang="en-GB" sz="1400" dirty="0"/>
          </a:p>
          <a:p>
            <a:endParaRPr lang="en-GB" sz="1400" dirty="0"/>
          </a:p>
          <a:p>
            <a:r>
              <a:rPr lang="en-GB" sz="1400" dirty="0"/>
              <a:t>Using a family and relationship centred approach, Admiral Nursing aims to:</a:t>
            </a:r>
          </a:p>
          <a:p>
            <a:pPr marL="457200" indent="-457200">
              <a:buFont typeface="Arial" panose="020B0604020202020204" pitchFamily="34" charset="0"/>
              <a:buChar char="•"/>
            </a:pPr>
            <a:endParaRPr lang="en-GB" sz="1400" dirty="0"/>
          </a:p>
          <a:p>
            <a:pPr marL="457200" indent="-457200">
              <a:lnSpc>
                <a:spcPct val="150000"/>
              </a:lnSpc>
              <a:buFont typeface="Arial" panose="020B0604020202020204" pitchFamily="34" charset="0"/>
              <a:buChar char="•"/>
            </a:pPr>
            <a:r>
              <a:rPr lang="en-GB" sz="1200" dirty="0"/>
              <a:t>Improve family carers wellbeing and quality of life </a:t>
            </a:r>
          </a:p>
          <a:p>
            <a:pPr marL="457200" indent="-457200">
              <a:lnSpc>
                <a:spcPct val="150000"/>
              </a:lnSpc>
              <a:buFont typeface="Arial" panose="020B0604020202020204" pitchFamily="34" charset="0"/>
              <a:buChar char="•"/>
            </a:pPr>
            <a:r>
              <a:rPr lang="en-GB" sz="1200" dirty="0"/>
              <a:t>Enhance family carers adjustment and coping with their caring role </a:t>
            </a:r>
          </a:p>
          <a:p>
            <a:pPr marL="457200" indent="-457200">
              <a:lnSpc>
                <a:spcPct val="150000"/>
              </a:lnSpc>
              <a:buFont typeface="Arial" panose="020B0604020202020204" pitchFamily="34" charset="0"/>
              <a:buChar char="•"/>
            </a:pPr>
            <a:r>
              <a:rPr lang="en-GB" sz="1200" dirty="0"/>
              <a:t>Improve the well-being and quality of life of the person with dementia</a:t>
            </a:r>
          </a:p>
          <a:p>
            <a:pPr marL="457200" indent="-457200">
              <a:lnSpc>
                <a:spcPct val="150000"/>
              </a:lnSpc>
              <a:buFont typeface="Arial" panose="020B0604020202020204" pitchFamily="34" charset="0"/>
              <a:buChar char="•"/>
            </a:pPr>
            <a:r>
              <a:rPr lang="en-GB" sz="1200" dirty="0"/>
              <a:t>Enhance the ability to adjust and cope for the person with dementia</a:t>
            </a:r>
          </a:p>
          <a:p>
            <a:pPr marL="457200" indent="-457200">
              <a:lnSpc>
                <a:spcPct val="150000"/>
              </a:lnSpc>
              <a:buFont typeface="Arial" panose="020B0604020202020204" pitchFamily="34" charset="0"/>
              <a:buChar char="•"/>
            </a:pPr>
            <a:r>
              <a:rPr lang="en-GB" sz="1200" dirty="0"/>
              <a:t>Work in partnership with multidisciplinary teams and third</a:t>
            </a:r>
            <a:r>
              <a:rPr lang="en-GB" sz="1200" baseline="0" dirty="0"/>
              <a:t> sector organisations</a:t>
            </a:r>
            <a:endParaRPr lang="en-GB" sz="1200" dirty="0"/>
          </a:p>
          <a:p>
            <a:pPr marL="457200" indent="-457200">
              <a:lnSpc>
                <a:spcPct val="150000"/>
              </a:lnSpc>
              <a:buFont typeface="Arial" panose="020B0604020202020204" pitchFamily="34" charset="0"/>
              <a:buChar char="•"/>
            </a:pPr>
            <a:r>
              <a:rPr lang="en-GB" sz="1200" dirty="0"/>
              <a:t>Provide advice and supportive education to colleagues</a:t>
            </a:r>
          </a:p>
          <a:p>
            <a:pPr marL="457200" indent="-457200">
              <a:lnSpc>
                <a:spcPct val="150000"/>
              </a:lnSpc>
              <a:buFont typeface="Arial" panose="020B0604020202020204" pitchFamily="34" charset="0"/>
              <a:buChar char="•"/>
            </a:pPr>
            <a:r>
              <a:rPr lang="en-GB" sz="1200" dirty="0"/>
              <a:t>Promote and implement best practice in dementia care</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849599-FD24-41A2-81B3-4A414A6AB1F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605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9837C1-7D7C-4DDF-B4BA-5DC3F0A9D82A}" type="slidenum">
              <a:rPr lang="en-GB" smtClean="0"/>
              <a:t>8</a:t>
            </a:fld>
            <a:endParaRPr lang="en-GB"/>
          </a:p>
        </p:txBody>
      </p:sp>
    </p:spTree>
    <p:extLst>
      <p:ext uri="{BB962C8B-B14F-4D97-AF65-F5344CB8AC3E}">
        <p14:creationId xmlns:p14="http://schemas.microsoft.com/office/powerpoint/2010/main" val="3463258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C558F-BC76-7366-5EC9-A1A60A63B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BFC32-126B-8D3F-D9F3-BEDFDCCB2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66929-0906-E66C-19F1-C88114358B22}"/>
              </a:ext>
            </a:extLst>
          </p:cNvPr>
          <p:cNvSpPr>
            <a:spLocks noGrp="1"/>
          </p:cNvSpPr>
          <p:nvPr>
            <p:ph type="body" idx="1"/>
          </p:nvPr>
        </p:nvSpPr>
        <p:spPr/>
        <p:txBody>
          <a:bodyPr/>
          <a:lstStyle/>
          <a:p>
            <a:pPr fontAlgn="base">
              <a:lnSpc>
                <a:spcPct val="150000"/>
              </a:lnSpc>
              <a:buFont typeface="Arial" panose="020B0604020202020204" pitchFamily="34" charset="0"/>
              <a:buChar char="•"/>
            </a:pPr>
            <a:r>
              <a:rPr lang="en-GB" sz="1200" dirty="0">
                <a:solidFill>
                  <a:schemeClr val="bg2"/>
                </a:solidFill>
                <a:latin typeface="+mj-lt"/>
              </a:rPr>
              <a:t> We are a team of 7 nurses working across the health board, based mostly within integrated health and social care offices.</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r>
              <a:rPr lang="en-GB" dirty="0"/>
              <a:t> The Admiral Nurse service is made up of our team manager/clinical lead, and 7 nurses working across the health board. There will be 1 nurse based within each of the counties covering North and South Pembrokeshire, North and South Ceredigion, Carmarthenshire, Ammanford and Llanelli.</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r>
              <a:rPr lang="en-GB" dirty="0"/>
              <a:t> The nurses manage a caseload of clients working with them on average for around 6 months</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endParaRPr lang="en-GB" sz="1200" dirty="0">
              <a:solidFill>
                <a:schemeClr val="bg2"/>
              </a:solidFill>
              <a:latin typeface="+mj-lt"/>
            </a:endParaRP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r>
              <a:rPr lang="en-GB" sz="1200" dirty="0">
                <a:solidFill>
                  <a:schemeClr val="bg2"/>
                </a:solidFill>
                <a:latin typeface="+mj-lt"/>
              </a:rPr>
              <a:t> We work closely with other teams are part of the dementia wellbeing pathway through joint working, advice and referrals </a:t>
            </a:r>
          </a:p>
          <a:p>
            <a:pPr fontAlgn="base">
              <a:lnSpc>
                <a:spcPct val="150000"/>
              </a:lnSpc>
              <a:buFont typeface="Arial" panose="020B0604020202020204" pitchFamily="34" charset="0"/>
              <a:buChar char="•"/>
            </a:pPr>
            <a:endParaRPr lang="en-GB" sz="1200" dirty="0">
              <a:solidFill>
                <a:schemeClr val="bg2"/>
              </a:solidFill>
              <a:latin typeface="+mj-lt"/>
            </a:endParaRPr>
          </a:p>
          <a:p>
            <a:endParaRPr lang="en-GB" dirty="0"/>
          </a:p>
        </p:txBody>
      </p:sp>
      <p:sp>
        <p:nvSpPr>
          <p:cNvPr id="4" name="Slide Number Placeholder 3">
            <a:extLst>
              <a:ext uri="{FF2B5EF4-FFF2-40B4-BE49-F238E27FC236}">
                <a16:creationId xmlns:a16="http://schemas.microsoft.com/office/drawing/2014/main" id="{F3003C59-7153-5D81-AD0D-6B7F1CB1A655}"/>
              </a:ext>
            </a:extLst>
          </p:cNvPr>
          <p:cNvSpPr>
            <a:spLocks noGrp="1"/>
          </p:cNvSpPr>
          <p:nvPr>
            <p:ph type="sldNum" sz="quarter" idx="5"/>
          </p:nvPr>
        </p:nvSpPr>
        <p:spPr/>
        <p:txBody>
          <a:bodyPr/>
          <a:lstStyle/>
          <a:p>
            <a:fld id="{3D9837C1-7D7C-4DDF-B4BA-5DC3F0A9D82A}" type="slidenum">
              <a:rPr lang="en-GB" smtClean="0"/>
              <a:t>9</a:t>
            </a:fld>
            <a:endParaRPr lang="en-GB"/>
          </a:p>
        </p:txBody>
      </p:sp>
    </p:spTree>
    <p:extLst>
      <p:ext uri="{BB962C8B-B14F-4D97-AF65-F5344CB8AC3E}">
        <p14:creationId xmlns:p14="http://schemas.microsoft.com/office/powerpoint/2010/main" val="2275754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Arial" panose="020B0604020202020204" pitchFamily="34" charset="0"/>
              </a:rPr>
              <a:t>The programme was designed by University College London and originally psychology graduates and Admiral Nurses.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Arial" panose="020B0604020202020204" pitchFamily="34" charset="0"/>
              </a:rPr>
              <a:t>It is an eight-week manualised intervention to support the development of coping strategies of carers of people living with dementia.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Arial" panose="020B0604020202020204" pitchFamily="34" charset="0"/>
              </a:rPr>
              <a:t>It is available in 8 languages and also has a separate version for carers of people living with Parkinson’s disease dementia &amp; dementia with Lewy Bodies.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Arial" panose="020B0604020202020204" pitchFamily="34" charset="0"/>
              </a:rPr>
              <a:t>The programme uses a CBT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Arial" panose="020B0604020202020204" pitchFamily="34" charset="0"/>
              </a:rPr>
              <a:t>In the RCT evaluating START, anxiety and depression scores were improved in both the short term (8 months later) and in the longer term (2 years later).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Arial" panose="020B0604020202020204" pitchFamily="34" charset="0"/>
              </a:rPr>
              <a:t>Originally developed as a 1-1 intervention but can be delivered as a group. </a:t>
            </a:r>
          </a:p>
          <a:p>
            <a:endParaRPr lang="en-GB" dirty="0"/>
          </a:p>
        </p:txBody>
      </p:sp>
      <p:sp>
        <p:nvSpPr>
          <p:cNvPr id="4" name="Slide Number Placeholder 3"/>
          <p:cNvSpPr>
            <a:spLocks noGrp="1"/>
          </p:cNvSpPr>
          <p:nvPr>
            <p:ph type="sldNum" sz="quarter" idx="5"/>
          </p:nvPr>
        </p:nvSpPr>
        <p:spPr/>
        <p:txBody>
          <a:bodyPr/>
          <a:lstStyle/>
          <a:p>
            <a:fld id="{3D9837C1-7D7C-4DDF-B4BA-5DC3F0A9D82A}" type="slidenum">
              <a:rPr lang="en-GB" smtClean="0"/>
              <a:t>10</a:t>
            </a:fld>
            <a:endParaRPr lang="en-GB"/>
          </a:p>
        </p:txBody>
      </p:sp>
    </p:spTree>
    <p:extLst>
      <p:ext uri="{BB962C8B-B14F-4D97-AF65-F5344CB8AC3E}">
        <p14:creationId xmlns:p14="http://schemas.microsoft.com/office/powerpoint/2010/main" val="355432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delivered 8 groups since the pilot in 2023 and these are the outcomes as part of our intervention.</a:t>
            </a:r>
          </a:p>
          <a:p>
            <a:endParaRPr lang="en-GB" dirty="0"/>
          </a:p>
          <a:p>
            <a:r>
              <a:rPr lang="en-GB" dirty="0"/>
              <a:t>The mean HADS Anxiety scores went from: 11 to 9.1</a:t>
            </a:r>
          </a:p>
          <a:p>
            <a:endParaRPr lang="en-GB" dirty="0"/>
          </a:p>
          <a:p>
            <a:r>
              <a:rPr lang="en-GB" dirty="0"/>
              <a:t>The mean depression scores went from 8.2 to 7.4 </a:t>
            </a:r>
          </a:p>
          <a:p>
            <a:endParaRPr lang="en-GB" dirty="0"/>
          </a:p>
          <a:p>
            <a:r>
              <a:rPr lang="en-GB" dirty="0"/>
              <a:t>The mean SIDECAR direct impact scores reduced from 12 to 10.9</a:t>
            </a:r>
          </a:p>
          <a:p>
            <a:endParaRPr lang="en-GB" dirty="0"/>
          </a:p>
        </p:txBody>
      </p:sp>
      <p:sp>
        <p:nvSpPr>
          <p:cNvPr id="4" name="Slide Number Placeholder 3"/>
          <p:cNvSpPr>
            <a:spLocks noGrp="1"/>
          </p:cNvSpPr>
          <p:nvPr>
            <p:ph type="sldNum" sz="quarter" idx="5"/>
          </p:nvPr>
        </p:nvSpPr>
        <p:spPr/>
        <p:txBody>
          <a:bodyPr/>
          <a:lstStyle/>
          <a:p>
            <a:fld id="{3D9837C1-7D7C-4DDF-B4BA-5DC3F0A9D82A}" type="slidenum">
              <a:rPr lang="en-GB" smtClean="0"/>
              <a:t>11</a:t>
            </a:fld>
            <a:endParaRPr lang="en-GB"/>
          </a:p>
        </p:txBody>
      </p:sp>
    </p:spTree>
    <p:extLst>
      <p:ext uri="{BB962C8B-B14F-4D97-AF65-F5344CB8AC3E}">
        <p14:creationId xmlns:p14="http://schemas.microsoft.com/office/powerpoint/2010/main" val="1898018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9837C1-7D7C-4DDF-B4BA-5DC3F0A9D82A}" type="slidenum">
              <a:rPr lang="en-GB" smtClean="0"/>
              <a:t>13</a:t>
            </a:fld>
            <a:endParaRPr lang="en-GB"/>
          </a:p>
        </p:txBody>
      </p:sp>
    </p:spTree>
    <p:extLst>
      <p:ext uri="{BB962C8B-B14F-4D97-AF65-F5344CB8AC3E}">
        <p14:creationId xmlns:p14="http://schemas.microsoft.com/office/powerpoint/2010/main" val="2329550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473075"/>
            <a:ext cx="5724525" cy="3221038"/>
          </a:xfrm>
        </p:spPr>
      </p:sp>
      <p:sp>
        <p:nvSpPr>
          <p:cNvPr id="3" name="Notes Placeholder 2"/>
          <p:cNvSpPr>
            <a:spLocks noGrp="1"/>
          </p:cNvSpPr>
          <p:nvPr>
            <p:ph type="body" idx="1"/>
          </p:nvPr>
        </p:nvSpPr>
        <p:spPr>
          <a:xfrm>
            <a:off x="686594" y="3968739"/>
            <a:ext cx="5492750" cy="4539630"/>
          </a:xfrm>
        </p:spPr>
        <p:txBody>
          <a:bodyPr/>
          <a:lstStyle/>
          <a:p>
            <a:pPr marL="175771" indent="-175771">
              <a:lnSpc>
                <a:spcPct val="150000"/>
              </a:lnSpc>
              <a:buFont typeface="Arial" panose="020B0604020202020204" pitchFamily="34" charset="0"/>
              <a:buChar char="•"/>
            </a:pPr>
            <a:r>
              <a:rPr lang="en-GB" sz="1100" dirty="0">
                <a:latin typeface="Arial" panose="020B0604020202020204" pitchFamily="34" charset="0"/>
                <a:cs typeface="Arial" panose="020B0604020202020204" pitchFamily="34" charset="0"/>
              </a:rPr>
              <a:t>Our take home message today would be for you all to think when you are next involved in a discussion with a carer</a:t>
            </a:r>
          </a:p>
        </p:txBody>
      </p:sp>
      <p:sp>
        <p:nvSpPr>
          <p:cNvPr id="4" name="Slide Number Placeholder 3"/>
          <p:cNvSpPr>
            <a:spLocks noGrp="1"/>
          </p:cNvSpPr>
          <p:nvPr>
            <p:ph type="sldNum" sz="quarter" idx="5"/>
          </p:nvPr>
        </p:nvSpPr>
        <p:spPr/>
        <p:txBody>
          <a:bodyPr/>
          <a:lstStyle/>
          <a:p>
            <a:fld id="{3D9837C1-7D7C-4DDF-B4BA-5DC3F0A9D82A}" type="slidenum">
              <a:rPr lang="en-GB" smtClean="0"/>
              <a:t>14</a:t>
            </a:fld>
            <a:endParaRPr lang="en-GB"/>
          </a:p>
        </p:txBody>
      </p:sp>
    </p:spTree>
    <p:extLst>
      <p:ext uri="{BB962C8B-B14F-4D97-AF65-F5344CB8AC3E}">
        <p14:creationId xmlns:p14="http://schemas.microsoft.com/office/powerpoint/2010/main" val="2701901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2FC9A-F83A-8D14-C34C-35E8B614C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25535-7EB2-2E96-0AAF-16805040B56A}"/>
              </a:ext>
            </a:extLst>
          </p:cNvPr>
          <p:cNvSpPr>
            <a:spLocks noGrp="1" noRot="1" noChangeAspect="1"/>
          </p:cNvSpPr>
          <p:nvPr>
            <p:ph type="sldImg"/>
          </p:nvPr>
        </p:nvSpPr>
        <p:spPr>
          <a:xfrm>
            <a:off x="571500" y="473075"/>
            <a:ext cx="5724525" cy="3221038"/>
          </a:xfrm>
        </p:spPr>
      </p:sp>
      <p:sp>
        <p:nvSpPr>
          <p:cNvPr id="3" name="Notes Placeholder 2">
            <a:extLst>
              <a:ext uri="{FF2B5EF4-FFF2-40B4-BE49-F238E27FC236}">
                <a16:creationId xmlns:a16="http://schemas.microsoft.com/office/drawing/2014/main" id="{888439F2-FE40-6083-BCB2-B094235F306F}"/>
              </a:ext>
            </a:extLst>
          </p:cNvPr>
          <p:cNvSpPr>
            <a:spLocks noGrp="1"/>
          </p:cNvSpPr>
          <p:nvPr>
            <p:ph type="body" idx="1"/>
          </p:nvPr>
        </p:nvSpPr>
        <p:spPr>
          <a:xfrm>
            <a:off x="686594" y="3968739"/>
            <a:ext cx="5492750" cy="4539630"/>
          </a:xfrm>
        </p:spPr>
        <p:txBody>
          <a:bodyPr/>
          <a:lstStyle/>
          <a:p>
            <a:pPr marL="175771" indent="-175771">
              <a:lnSpc>
                <a:spcPct val="150000"/>
              </a:lnSpc>
              <a:buFont typeface="Arial" panose="020B0604020202020204" pitchFamily="34" charset="0"/>
              <a:buChar char="•"/>
            </a:pPr>
            <a:r>
              <a:rPr lang="en-GB" sz="1100" dirty="0">
                <a:latin typeface="Arial" panose="020B0604020202020204" pitchFamily="34" charset="0"/>
                <a:cs typeface="Arial" panose="020B0604020202020204" pitchFamily="34" charset="0"/>
              </a:rPr>
              <a:t>Our take home message today would be for you all to think when you are next involved in a discussion with a carer</a:t>
            </a:r>
          </a:p>
        </p:txBody>
      </p:sp>
      <p:sp>
        <p:nvSpPr>
          <p:cNvPr id="4" name="Slide Number Placeholder 3">
            <a:extLst>
              <a:ext uri="{FF2B5EF4-FFF2-40B4-BE49-F238E27FC236}">
                <a16:creationId xmlns:a16="http://schemas.microsoft.com/office/drawing/2014/main" id="{54169D7D-9EE0-E82B-8C90-524B59A23C35}"/>
              </a:ext>
            </a:extLst>
          </p:cNvPr>
          <p:cNvSpPr>
            <a:spLocks noGrp="1"/>
          </p:cNvSpPr>
          <p:nvPr>
            <p:ph type="sldNum" sz="quarter" idx="5"/>
          </p:nvPr>
        </p:nvSpPr>
        <p:spPr/>
        <p:txBody>
          <a:bodyPr/>
          <a:lstStyle/>
          <a:p>
            <a:fld id="{3D9837C1-7D7C-4DDF-B4BA-5DC3F0A9D82A}" type="slidenum">
              <a:rPr lang="en-GB" smtClean="0"/>
              <a:t>15</a:t>
            </a:fld>
            <a:endParaRPr lang="en-GB"/>
          </a:p>
        </p:txBody>
      </p:sp>
    </p:spTree>
    <p:extLst>
      <p:ext uri="{BB962C8B-B14F-4D97-AF65-F5344CB8AC3E}">
        <p14:creationId xmlns:p14="http://schemas.microsoft.com/office/powerpoint/2010/main" val="2987424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a:t>Any </a:t>
            </a:r>
            <a:r>
              <a:rPr lang="en-GB" baseline="0" dirty="0"/>
              <a:t>Questions? </a:t>
            </a:r>
            <a:endParaRPr lang="en-GB" dirty="0"/>
          </a:p>
        </p:txBody>
      </p:sp>
      <p:sp>
        <p:nvSpPr>
          <p:cNvPr id="4" name="Slide Number Placeholder 3"/>
          <p:cNvSpPr>
            <a:spLocks noGrp="1"/>
          </p:cNvSpPr>
          <p:nvPr>
            <p:ph type="sldNum" sz="quarter" idx="10"/>
          </p:nvPr>
        </p:nvSpPr>
        <p:spPr/>
        <p:txBody>
          <a:bodyPr/>
          <a:lstStyle/>
          <a:p>
            <a:fld id="{3D9837C1-7D7C-4DDF-B4BA-5DC3F0A9D82A}" type="slidenum">
              <a:rPr lang="en-GB" smtClean="0"/>
              <a:t>16</a:t>
            </a:fld>
            <a:endParaRPr lang="en-GB"/>
          </a:p>
        </p:txBody>
      </p:sp>
    </p:spTree>
    <p:extLst>
      <p:ext uri="{BB962C8B-B14F-4D97-AF65-F5344CB8AC3E}">
        <p14:creationId xmlns:p14="http://schemas.microsoft.com/office/powerpoint/2010/main" val="2131764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26"/>
            <a:ext cx="10363200" cy="1470025"/>
          </a:xfrm>
        </p:spPr>
        <p:txBody>
          <a:bodyPr>
            <a:normAutofit/>
          </a:bodyPr>
          <a:lstStyle>
            <a:lvl1pPr>
              <a:defRPr sz="4400">
                <a:solidFill>
                  <a:schemeClr val="tx2"/>
                </a:solidFill>
              </a:defRPr>
            </a:lvl1pPr>
          </a:lstStyle>
          <a:p>
            <a:r>
              <a:rPr lang="en-US" dirty="0"/>
              <a:t>This could be a section header</a:t>
            </a:r>
            <a:endParaRPr lang="en-GB" dirty="0"/>
          </a:p>
        </p:txBody>
      </p:sp>
      <p:sp>
        <p:nvSpPr>
          <p:cNvPr id="3" name="Subtitle 2"/>
          <p:cNvSpPr>
            <a:spLocks noGrp="1"/>
          </p:cNvSpPr>
          <p:nvPr>
            <p:ph type="subTitle" idx="1" hasCustomPrompt="1"/>
          </p:nvPr>
        </p:nvSpPr>
        <p:spPr>
          <a:xfrm>
            <a:off x="1828800" y="3886200"/>
            <a:ext cx="8534400" cy="1752600"/>
          </a:xfrm>
        </p:spPr>
        <p:txBody>
          <a:bodyPr/>
          <a:lstStyle>
            <a:lvl1pPr marL="0" indent="0" algn="ctr">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With some more explanation here</a:t>
            </a:r>
            <a:endParaRPr lang="en-GB" dirty="0"/>
          </a:p>
        </p:txBody>
      </p:sp>
      <p:sp>
        <p:nvSpPr>
          <p:cNvPr id="4" name="Date Placeholder 3"/>
          <p:cNvSpPr>
            <a:spLocks noGrp="1"/>
          </p:cNvSpPr>
          <p:nvPr>
            <p:ph type="dt" sz="half" idx="10"/>
          </p:nvPr>
        </p:nvSpPr>
        <p:spPr/>
        <p:txBody>
          <a:bodyPr/>
          <a:lstStyle/>
          <a:p>
            <a:fld id="{CEB5B9FC-0ED0-4269-86B9-9F2F76569BB8}" type="datetime1">
              <a:rPr lang="en-GB" smtClean="0"/>
              <a:t>04/07/2025</a:t>
            </a:fld>
            <a:endParaRPr lang="en-GB"/>
          </a:p>
        </p:txBody>
      </p:sp>
      <p:sp>
        <p:nvSpPr>
          <p:cNvPr id="5" name="Footer Placeholder 4"/>
          <p:cNvSpPr>
            <a:spLocks noGrp="1"/>
          </p:cNvSpPr>
          <p:nvPr>
            <p:ph type="ftr" sz="quarter" idx="11"/>
          </p:nvPr>
        </p:nvSpPr>
        <p:spPr/>
        <p:txBody>
          <a:bodyPr/>
          <a:lstStyle/>
          <a:p>
            <a:r>
              <a:rPr lang="en-GB"/>
              <a:t>West Wales Admiral Nurse Service</a:t>
            </a:r>
            <a:endParaRPr lang="en-GB" dirty="0"/>
          </a:p>
        </p:txBody>
      </p:sp>
      <p:sp>
        <p:nvSpPr>
          <p:cNvPr id="6" name="Slide Number Placeholder 5"/>
          <p:cNvSpPr>
            <a:spLocks noGrp="1"/>
          </p:cNvSpPr>
          <p:nvPr>
            <p:ph type="sldNum" sz="quarter" idx="12"/>
          </p:nvPr>
        </p:nvSpPr>
        <p:spPr/>
        <p:txBody>
          <a:bodyPr/>
          <a:lstStyle/>
          <a:p>
            <a:fld id="{090EBCD0-F5D1-49C3-AE25-8A61AA956686}" type="slidenum">
              <a:rPr lang="en-GB" smtClean="0"/>
              <a:pPr/>
              <a:t>‹#›</a:t>
            </a:fld>
            <a:endParaRPr lang="en-GB"/>
          </a:p>
        </p:txBody>
      </p:sp>
    </p:spTree>
    <p:extLst>
      <p:ext uri="{BB962C8B-B14F-4D97-AF65-F5344CB8AC3E}">
        <p14:creationId xmlns:p14="http://schemas.microsoft.com/office/powerpoint/2010/main" val="1569894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Just bullet points</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89E31C2-284C-4EC2-864A-B5325126A245}" type="datetime1">
              <a:rPr lang="en-GB" smtClean="0"/>
              <a:t>04/07/2025</a:t>
            </a:fld>
            <a:endParaRPr lang="en-GB"/>
          </a:p>
        </p:txBody>
      </p:sp>
      <p:sp>
        <p:nvSpPr>
          <p:cNvPr id="5" name="Footer Placeholder 4"/>
          <p:cNvSpPr>
            <a:spLocks noGrp="1"/>
          </p:cNvSpPr>
          <p:nvPr>
            <p:ph type="ftr" sz="quarter" idx="11"/>
          </p:nvPr>
        </p:nvSpPr>
        <p:spPr/>
        <p:txBody>
          <a:bodyPr/>
          <a:lstStyle/>
          <a:p>
            <a:r>
              <a:rPr lang="en-GB"/>
              <a:t>West Wales Admiral Nurse Service</a:t>
            </a:r>
            <a:endParaRPr lang="en-GB" dirty="0"/>
          </a:p>
        </p:txBody>
      </p:sp>
    </p:spTree>
    <p:extLst>
      <p:ext uri="{BB962C8B-B14F-4D97-AF65-F5344CB8AC3E}">
        <p14:creationId xmlns:p14="http://schemas.microsoft.com/office/powerpoint/2010/main" val="136041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DCBD8A8A-37A7-4A3C-8108-D85D171A4E49}" type="datetime1">
              <a:rPr lang="en-GB" smtClean="0"/>
              <a:t>04/07/2025</a:t>
            </a:fld>
            <a:endParaRPr lang="en-GB"/>
          </a:p>
        </p:txBody>
      </p:sp>
      <p:sp>
        <p:nvSpPr>
          <p:cNvPr id="5" name="Footer Placeholder 4"/>
          <p:cNvSpPr>
            <a:spLocks noGrp="1"/>
          </p:cNvSpPr>
          <p:nvPr>
            <p:ph type="ftr" sz="quarter" idx="11"/>
          </p:nvPr>
        </p:nvSpPr>
        <p:spPr/>
        <p:txBody>
          <a:bodyPr/>
          <a:lstStyle/>
          <a:p>
            <a:r>
              <a:rPr lang="en-GB"/>
              <a:t>West Wales Admiral Nurse Service</a:t>
            </a:r>
            <a:endParaRPr lang="en-GB" dirty="0"/>
          </a:p>
        </p:txBody>
      </p:sp>
    </p:spTree>
    <p:extLst>
      <p:ext uri="{BB962C8B-B14F-4D97-AF65-F5344CB8AC3E}">
        <p14:creationId xmlns:p14="http://schemas.microsoft.com/office/powerpoint/2010/main" val="567739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lvl1pPr>
          </a:lstStyle>
          <a:p>
            <a:r>
              <a:rPr lang="en-US" dirty="0"/>
              <a:t>Picture and bullets</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09C71335-707E-42C6-AC60-603B3647A81B}" type="datetime1">
              <a:rPr lang="en-GB" smtClean="0"/>
              <a:t>04/07/2025</a:t>
            </a:fld>
            <a:endParaRPr lang="en-GB"/>
          </a:p>
        </p:txBody>
      </p:sp>
      <p:sp>
        <p:nvSpPr>
          <p:cNvPr id="6" name="Footer Placeholder 5"/>
          <p:cNvSpPr>
            <a:spLocks noGrp="1"/>
          </p:cNvSpPr>
          <p:nvPr>
            <p:ph type="ftr" sz="quarter" idx="11"/>
          </p:nvPr>
        </p:nvSpPr>
        <p:spPr/>
        <p:txBody>
          <a:bodyPr/>
          <a:lstStyle/>
          <a:p>
            <a:r>
              <a:rPr lang="en-GB"/>
              <a:t>West Wales Admiral Nurse Service</a:t>
            </a:r>
            <a:endParaRPr lang="en-GB" dirty="0"/>
          </a:p>
        </p:txBody>
      </p:sp>
      <p:pic>
        <p:nvPicPr>
          <p:cNvPr id="9" name="Picture 2" descr="C:\Users\LRoberts.FORDEMENTIA\AppData\Local\Microsoft\Windows\Temporary Internet Files\Content.IE5\PRVCLTIX\iStock_000019011143_Large.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9150"/>
          <a:stretch/>
        </p:blipFill>
        <p:spPr bwMode="auto">
          <a:xfrm>
            <a:off x="646837" y="1611078"/>
            <a:ext cx="5443423" cy="45365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4042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200" baseline="0"/>
            </a:lvl1pPr>
          </a:lstStyle>
          <a:p>
            <a:r>
              <a:rPr lang="en-GB" dirty="0"/>
              <a:t>A smaller photo and text page…</a:t>
            </a:r>
          </a:p>
        </p:txBody>
      </p:sp>
      <p:sp>
        <p:nvSpPr>
          <p:cNvPr id="4" name="Content Placeholder 3"/>
          <p:cNvSpPr>
            <a:spLocks noGrp="1"/>
          </p:cNvSpPr>
          <p:nvPr>
            <p:ph sz="half" idx="2" hasCustomPrompt="1"/>
          </p:nvPr>
        </p:nvSpPr>
        <p:spPr>
          <a:xfrm>
            <a:off x="623392" y="1761124"/>
            <a:ext cx="5386917" cy="2675988"/>
          </a:xfrm>
        </p:spPr>
        <p:txBody>
          <a:bodyPr>
            <a:normAutofit/>
          </a:bodyPr>
          <a:lstStyle>
            <a:lvl1pPr marL="342900" indent="-342900">
              <a:buFont typeface="Arial" panose="020B0604020202020204" pitchFamily="34" charset="0"/>
              <a:buChar cha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342900" indent="-342900">
              <a:buFont typeface="Arial" panose="020B0604020202020204" pitchFamily="34" charset="0"/>
              <a:buChar char="•"/>
            </a:pPr>
            <a:r>
              <a:rPr lang="en-GB" sz="2000" dirty="0"/>
              <a:t>Some bullets</a:t>
            </a:r>
          </a:p>
          <a:p>
            <a:pPr marL="342900" indent="-342900">
              <a:buFont typeface="Arial" panose="020B0604020202020204" pitchFamily="34" charset="0"/>
              <a:buChar char="•"/>
            </a:pPr>
            <a:r>
              <a:rPr lang="en-GB" sz="2000" dirty="0" err="1"/>
              <a:t>Mauris</a:t>
            </a:r>
            <a:r>
              <a:rPr lang="en-GB" sz="2000" dirty="0"/>
              <a:t> </a:t>
            </a:r>
            <a:r>
              <a:rPr lang="en-GB" sz="2000" dirty="0" err="1"/>
              <a:t>vehicula</a:t>
            </a:r>
            <a:r>
              <a:rPr lang="en-GB" sz="2000" dirty="0"/>
              <a:t> </a:t>
            </a:r>
            <a:r>
              <a:rPr lang="en-GB" sz="2000" dirty="0" err="1"/>
              <a:t>venenatis</a:t>
            </a:r>
            <a:r>
              <a:rPr lang="en-GB" sz="2000" dirty="0"/>
              <a:t> </a:t>
            </a:r>
            <a:r>
              <a:rPr lang="en-GB" sz="2000" dirty="0" err="1"/>
              <a:t>elit</a:t>
            </a:r>
            <a:r>
              <a:rPr lang="en-GB" sz="2000" dirty="0"/>
              <a:t>, sit </a:t>
            </a:r>
            <a:r>
              <a:rPr lang="en-GB" sz="2000" dirty="0" err="1"/>
              <a:t>amet</a:t>
            </a:r>
            <a:r>
              <a:rPr lang="en-GB" sz="2000" dirty="0"/>
              <a:t> </a:t>
            </a:r>
            <a:r>
              <a:rPr lang="en-GB" sz="2000" dirty="0" err="1"/>
              <a:t>fermentum</a:t>
            </a:r>
            <a:r>
              <a:rPr lang="en-GB" sz="2000" dirty="0"/>
              <a:t> dui </a:t>
            </a:r>
            <a:r>
              <a:rPr lang="en-GB" sz="2000" dirty="0" err="1"/>
              <a:t>vestibulum</a:t>
            </a:r>
            <a:r>
              <a:rPr lang="en-GB" sz="2000" dirty="0"/>
              <a:t> ac. </a:t>
            </a:r>
            <a:r>
              <a:rPr lang="en-GB" sz="2000" dirty="0" err="1"/>
              <a:t>Praesent</a:t>
            </a:r>
            <a:r>
              <a:rPr lang="en-GB" sz="2000" dirty="0"/>
              <a:t> </a:t>
            </a:r>
            <a:r>
              <a:rPr lang="en-GB" sz="2000" dirty="0" err="1"/>
              <a:t>velit</a:t>
            </a:r>
            <a:r>
              <a:rPr lang="en-GB" sz="2000" dirty="0"/>
              <a:t> </a:t>
            </a:r>
            <a:r>
              <a:rPr lang="en-GB" sz="2000" dirty="0" err="1"/>
              <a:t>augue</a:t>
            </a:r>
            <a:r>
              <a:rPr lang="en-GB" sz="2000" dirty="0"/>
              <a:t>, </a:t>
            </a:r>
            <a:r>
              <a:rPr lang="en-GB" sz="2000" dirty="0" err="1"/>
              <a:t>posuere</a:t>
            </a:r>
            <a:r>
              <a:rPr lang="en-GB" sz="2000" dirty="0"/>
              <a:t> sit </a:t>
            </a:r>
            <a:r>
              <a:rPr lang="en-GB" sz="2000" dirty="0" err="1"/>
              <a:t>amet</a:t>
            </a:r>
            <a:r>
              <a:rPr lang="en-GB" sz="2000" dirty="0"/>
              <a:t> </a:t>
            </a:r>
            <a:r>
              <a:rPr lang="en-GB" sz="2000" dirty="0" err="1"/>
              <a:t>consequat</a:t>
            </a:r>
            <a:r>
              <a:rPr lang="en-GB" sz="2000" dirty="0"/>
              <a:t> </a:t>
            </a:r>
            <a:r>
              <a:rPr lang="en-GB" sz="2000" dirty="0" err="1"/>
              <a:t>ut.</a:t>
            </a:r>
            <a:endParaRPr lang="en-GB" sz="2000" dirty="0"/>
          </a:p>
          <a:p>
            <a:pPr marL="342900" indent="-342900">
              <a:buFont typeface="Arial" panose="020B0604020202020204" pitchFamily="34" charset="0"/>
              <a:buChar char="•"/>
            </a:pPr>
            <a:r>
              <a:rPr lang="en-GB" sz="2000" dirty="0" err="1"/>
              <a:t>Fusce</a:t>
            </a:r>
            <a:r>
              <a:rPr lang="en-GB" sz="2000" dirty="0"/>
              <a:t> id </a:t>
            </a:r>
            <a:r>
              <a:rPr lang="en-GB" sz="2000" dirty="0" err="1"/>
              <a:t>consequat</a:t>
            </a:r>
            <a:r>
              <a:rPr lang="en-GB" sz="2000" dirty="0"/>
              <a:t> </a:t>
            </a:r>
            <a:r>
              <a:rPr lang="en-GB" sz="2000" dirty="0" err="1"/>
              <a:t>leo</a:t>
            </a:r>
            <a:endParaRPr lang="en-GB" sz="2000" dirty="0"/>
          </a:p>
        </p:txBody>
      </p:sp>
      <p:sp>
        <p:nvSpPr>
          <p:cNvPr id="7" name="Date Placeholder 6"/>
          <p:cNvSpPr>
            <a:spLocks noGrp="1"/>
          </p:cNvSpPr>
          <p:nvPr>
            <p:ph type="dt" sz="half" idx="10"/>
          </p:nvPr>
        </p:nvSpPr>
        <p:spPr/>
        <p:txBody>
          <a:bodyPr/>
          <a:lstStyle/>
          <a:p>
            <a:fld id="{45D97AD4-C344-4792-8825-F59785992494}" type="datetime1">
              <a:rPr lang="en-GB" smtClean="0"/>
              <a:t>04/07/2025</a:t>
            </a:fld>
            <a:endParaRPr lang="en-GB"/>
          </a:p>
        </p:txBody>
      </p:sp>
      <p:sp>
        <p:nvSpPr>
          <p:cNvPr id="8" name="Footer Placeholder 7"/>
          <p:cNvSpPr>
            <a:spLocks noGrp="1"/>
          </p:cNvSpPr>
          <p:nvPr>
            <p:ph type="ftr" sz="quarter" idx="11"/>
          </p:nvPr>
        </p:nvSpPr>
        <p:spPr/>
        <p:txBody>
          <a:bodyPr/>
          <a:lstStyle/>
          <a:p>
            <a:r>
              <a:rPr lang="en-GB"/>
              <a:t>West Wales Admiral Nurse Service</a:t>
            </a:r>
          </a:p>
        </p:txBody>
      </p:sp>
      <p:pic>
        <p:nvPicPr>
          <p:cNvPr id="10" name="Content Placeholder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92012" y="1761124"/>
            <a:ext cx="5389033" cy="2675988"/>
          </a:xfrm>
          <a:prstGeom prst="rect">
            <a:avLst/>
          </a:prstGeom>
        </p:spPr>
      </p:pic>
      <p:sp>
        <p:nvSpPr>
          <p:cNvPr id="12" name="Text Placeholder 3"/>
          <p:cNvSpPr>
            <a:spLocks noGrp="1"/>
          </p:cNvSpPr>
          <p:nvPr>
            <p:ph type="body" sz="half" idx="12" hasCustomPrompt="1"/>
          </p:nvPr>
        </p:nvSpPr>
        <p:spPr>
          <a:xfrm>
            <a:off x="609601" y="4725145"/>
            <a:ext cx="10971444" cy="1401019"/>
          </a:xfrm>
        </p:spPr>
        <p:txBody>
          <a:bodyPr>
            <a:normAutofit/>
          </a:bodyPr>
          <a:lstStyle>
            <a:lvl1pPr marL="0" indent="0">
              <a:buNone/>
              <a:defRPr sz="1800" baseline="0">
                <a:solidFill>
                  <a:schemeClr val="accent3"/>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And some more information down here leading you onto the next page…</a:t>
            </a:r>
          </a:p>
        </p:txBody>
      </p:sp>
    </p:spTree>
    <p:extLst>
      <p:ext uri="{BB962C8B-B14F-4D97-AF65-F5344CB8AC3E}">
        <p14:creationId xmlns:p14="http://schemas.microsoft.com/office/powerpoint/2010/main" val="2317839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200" baseline="0"/>
            </a:lvl1pPr>
          </a:lstStyle>
          <a:p>
            <a:r>
              <a:rPr lang="en-GB" dirty="0"/>
              <a:t>Two columns on this slide</a:t>
            </a:r>
          </a:p>
        </p:txBody>
      </p:sp>
      <p:sp>
        <p:nvSpPr>
          <p:cNvPr id="4" name="Content Placeholder 3"/>
          <p:cNvSpPr>
            <a:spLocks noGrp="1"/>
          </p:cNvSpPr>
          <p:nvPr>
            <p:ph sz="half" idx="2" hasCustomPrompt="1"/>
          </p:nvPr>
        </p:nvSpPr>
        <p:spPr>
          <a:xfrm>
            <a:off x="623392" y="2276872"/>
            <a:ext cx="5386917" cy="3528392"/>
          </a:xfrm>
        </p:spPr>
        <p:txBody>
          <a:bodyPr>
            <a:normAutofit/>
          </a:bodyPr>
          <a:lstStyle>
            <a:lvl1pPr marL="342900" indent="-342900">
              <a:buFont typeface="Arial" panose="020B0604020202020204" pitchFamily="34" charset="0"/>
              <a:buChar cha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342900" indent="-342900">
              <a:buFont typeface="Arial" panose="020B0604020202020204" pitchFamily="34" charset="0"/>
              <a:buChar char="•"/>
            </a:pPr>
            <a:r>
              <a:rPr lang="en-GB" sz="2000" dirty="0"/>
              <a:t>Some bullets</a:t>
            </a:r>
          </a:p>
          <a:p>
            <a:pPr marL="342900" indent="-342900">
              <a:buFont typeface="Arial" panose="020B0604020202020204" pitchFamily="34" charset="0"/>
              <a:buChar char="•"/>
            </a:pPr>
            <a:r>
              <a:rPr lang="en-GB" sz="2000" dirty="0" err="1"/>
              <a:t>Mauris</a:t>
            </a:r>
            <a:r>
              <a:rPr lang="en-GB" sz="2000" dirty="0"/>
              <a:t> </a:t>
            </a:r>
            <a:r>
              <a:rPr lang="en-GB" sz="2000" dirty="0" err="1"/>
              <a:t>vehicula</a:t>
            </a:r>
            <a:r>
              <a:rPr lang="en-GB" sz="2000" dirty="0"/>
              <a:t> </a:t>
            </a:r>
            <a:r>
              <a:rPr lang="en-GB" sz="2000" dirty="0" err="1"/>
              <a:t>venenatis</a:t>
            </a:r>
            <a:r>
              <a:rPr lang="en-GB" sz="2000" dirty="0"/>
              <a:t> </a:t>
            </a:r>
            <a:r>
              <a:rPr lang="en-GB" sz="2000" dirty="0" err="1"/>
              <a:t>elit</a:t>
            </a:r>
            <a:r>
              <a:rPr lang="en-GB" sz="2000" dirty="0"/>
              <a:t>, sit </a:t>
            </a:r>
            <a:r>
              <a:rPr lang="en-GB" sz="2000" dirty="0" err="1"/>
              <a:t>amet</a:t>
            </a:r>
            <a:r>
              <a:rPr lang="en-GB" sz="2000" dirty="0"/>
              <a:t> </a:t>
            </a:r>
            <a:r>
              <a:rPr lang="en-GB" sz="2000" dirty="0" err="1"/>
              <a:t>fermentum</a:t>
            </a:r>
            <a:r>
              <a:rPr lang="en-GB" sz="2000" dirty="0"/>
              <a:t> dui </a:t>
            </a:r>
            <a:r>
              <a:rPr lang="en-GB" sz="2000" dirty="0" err="1"/>
              <a:t>vestibulum</a:t>
            </a:r>
            <a:r>
              <a:rPr lang="en-GB" sz="2000" dirty="0"/>
              <a:t> ac. </a:t>
            </a:r>
            <a:r>
              <a:rPr lang="en-GB" sz="2000" dirty="0" err="1"/>
              <a:t>Praesent</a:t>
            </a:r>
            <a:r>
              <a:rPr lang="en-GB" sz="2000" dirty="0"/>
              <a:t> </a:t>
            </a:r>
            <a:r>
              <a:rPr lang="en-GB" sz="2000" dirty="0" err="1"/>
              <a:t>velit</a:t>
            </a:r>
            <a:r>
              <a:rPr lang="en-GB" sz="2000" dirty="0"/>
              <a:t> </a:t>
            </a:r>
            <a:r>
              <a:rPr lang="en-GB" sz="2000" dirty="0" err="1"/>
              <a:t>augue</a:t>
            </a:r>
            <a:r>
              <a:rPr lang="en-GB" sz="2000" dirty="0"/>
              <a:t>, </a:t>
            </a:r>
            <a:r>
              <a:rPr lang="en-GB" sz="2000" dirty="0" err="1"/>
              <a:t>posuere</a:t>
            </a:r>
            <a:r>
              <a:rPr lang="en-GB" sz="2000" dirty="0"/>
              <a:t> sit </a:t>
            </a:r>
            <a:r>
              <a:rPr lang="en-GB" sz="2000" dirty="0" err="1"/>
              <a:t>amet</a:t>
            </a:r>
            <a:r>
              <a:rPr lang="en-GB" sz="2000" dirty="0"/>
              <a:t> </a:t>
            </a:r>
            <a:r>
              <a:rPr lang="en-GB" sz="2000" dirty="0" err="1"/>
              <a:t>consequat</a:t>
            </a:r>
            <a:r>
              <a:rPr lang="en-GB" sz="2000" dirty="0"/>
              <a:t> </a:t>
            </a:r>
            <a:r>
              <a:rPr lang="en-GB" sz="2000" dirty="0" err="1"/>
              <a:t>ut.</a:t>
            </a:r>
            <a:endParaRPr lang="en-GB" sz="2000" dirty="0"/>
          </a:p>
          <a:p>
            <a:pPr marL="342900" indent="-342900">
              <a:buFont typeface="Arial" panose="020B0604020202020204" pitchFamily="34" charset="0"/>
              <a:buChar char="•"/>
            </a:pPr>
            <a:r>
              <a:rPr lang="en-GB" sz="2000" dirty="0" err="1"/>
              <a:t>Fusce</a:t>
            </a:r>
            <a:r>
              <a:rPr lang="en-GB" sz="2000" dirty="0"/>
              <a:t> id </a:t>
            </a:r>
            <a:r>
              <a:rPr lang="en-GB" sz="2000" dirty="0" err="1"/>
              <a:t>consequat</a:t>
            </a:r>
            <a:r>
              <a:rPr lang="en-GB" sz="2000" dirty="0"/>
              <a:t> </a:t>
            </a:r>
            <a:r>
              <a:rPr lang="en-GB" sz="2000" dirty="0" err="1"/>
              <a:t>leo</a:t>
            </a:r>
            <a:endParaRPr lang="en-GB" sz="2000" dirty="0"/>
          </a:p>
        </p:txBody>
      </p:sp>
      <p:sp>
        <p:nvSpPr>
          <p:cNvPr id="7" name="Date Placeholder 6"/>
          <p:cNvSpPr>
            <a:spLocks noGrp="1"/>
          </p:cNvSpPr>
          <p:nvPr>
            <p:ph type="dt" sz="half" idx="10"/>
          </p:nvPr>
        </p:nvSpPr>
        <p:spPr/>
        <p:txBody>
          <a:bodyPr/>
          <a:lstStyle/>
          <a:p>
            <a:fld id="{24CEC426-3C58-4F26-BE33-10D3A8E091BA}" type="datetime1">
              <a:rPr lang="en-GB" smtClean="0"/>
              <a:t>04/07/2025</a:t>
            </a:fld>
            <a:endParaRPr lang="en-GB"/>
          </a:p>
        </p:txBody>
      </p:sp>
      <p:sp>
        <p:nvSpPr>
          <p:cNvPr id="8" name="Footer Placeholder 7"/>
          <p:cNvSpPr>
            <a:spLocks noGrp="1"/>
          </p:cNvSpPr>
          <p:nvPr>
            <p:ph type="ftr" sz="quarter" idx="11"/>
          </p:nvPr>
        </p:nvSpPr>
        <p:spPr/>
        <p:txBody>
          <a:bodyPr/>
          <a:lstStyle/>
          <a:p>
            <a:r>
              <a:rPr lang="en-GB"/>
              <a:t>West Wales Admiral Nurse Service</a:t>
            </a:r>
          </a:p>
        </p:txBody>
      </p:sp>
      <p:sp>
        <p:nvSpPr>
          <p:cNvPr id="15" name="Text Placeholder 2"/>
          <p:cNvSpPr>
            <a:spLocks noGrp="1"/>
          </p:cNvSpPr>
          <p:nvPr>
            <p:ph type="body" idx="14" hasCustomPrompt="1"/>
          </p:nvPr>
        </p:nvSpPr>
        <p:spPr>
          <a:xfrm>
            <a:off x="623392" y="1556793"/>
            <a:ext cx="5376597" cy="504057"/>
          </a:xfrm>
        </p:spPr>
        <p:txBody>
          <a:bodyPr anchor="b"/>
          <a:lstStyle>
            <a:lvl1pPr marL="0" indent="0">
              <a:buNone/>
              <a:defRPr sz="20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 SUBHEADER THIS SIDE</a:t>
            </a:r>
          </a:p>
        </p:txBody>
      </p:sp>
      <p:sp>
        <p:nvSpPr>
          <p:cNvPr id="16" name="Text Placeholder 2"/>
          <p:cNvSpPr>
            <a:spLocks noGrp="1"/>
          </p:cNvSpPr>
          <p:nvPr>
            <p:ph type="body" idx="15" hasCustomPrompt="1"/>
          </p:nvPr>
        </p:nvSpPr>
        <p:spPr>
          <a:xfrm>
            <a:off x="6192011" y="1556793"/>
            <a:ext cx="5376597" cy="504057"/>
          </a:xfrm>
        </p:spPr>
        <p:txBody>
          <a:bodyPr anchor="b"/>
          <a:lstStyle>
            <a:lvl1pPr marL="0" indent="0">
              <a:buNone/>
              <a:defRPr sz="20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 SUBHEADER THIS SIDE</a:t>
            </a:r>
          </a:p>
        </p:txBody>
      </p:sp>
      <p:sp>
        <p:nvSpPr>
          <p:cNvPr id="17" name="Text Placeholder 2"/>
          <p:cNvSpPr>
            <a:spLocks noGrp="1"/>
          </p:cNvSpPr>
          <p:nvPr>
            <p:ph idx="1" hasCustomPrompt="1"/>
          </p:nvPr>
        </p:nvSpPr>
        <p:spPr>
          <a:xfrm>
            <a:off x="6192011" y="2276873"/>
            <a:ext cx="5390389" cy="3528391"/>
          </a:xfrm>
          <a:prstGeom prst="rect">
            <a:avLst/>
          </a:prstGeom>
        </p:spPr>
        <p:txBody>
          <a:bodyPr vert="horz" lIns="91440" tIns="45720" rIns="91440" bIns="45720" rtlCol="0">
            <a:normAutofit/>
          </a:bodyPr>
          <a:lstStyle>
            <a:lvl1pPr>
              <a:defRPr lang="en-GB" smtClean="0">
                <a:effectLst/>
              </a:defRPr>
            </a:lvl1pPr>
          </a:lstStyle>
          <a:p>
            <a:pPr lvl="0"/>
            <a:r>
              <a:rPr lang="en-GB" dirty="0"/>
              <a:t>The text on either side could be bullet points or plain text. </a:t>
            </a:r>
            <a:r>
              <a:rPr lang="en-GB" dirty="0" err="1">
                <a:effectLst/>
                <a:latin typeface="Arial"/>
              </a:rPr>
              <a:t>Suspendisse</a:t>
            </a:r>
            <a:r>
              <a:rPr lang="en-GB" dirty="0">
                <a:effectLst/>
                <a:latin typeface="Arial"/>
              </a:rPr>
              <a:t> et </a:t>
            </a:r>
            <a:r>
              <a:rPr lang="en-GB" dirty="0" err="1">
                <a:effectLst/>
                <a:latin typeface="Arial"/>
              </a:rPr>
              <a:t>ullamcorper</a:t>
            </a:r>
            <a:r>
              <a:rPr lang="en-GB" dirty="0">
                <a:effectLst/>
                <a:latin typeface="Arial"/>
              </a:rPr>
              <a:t> </a:t>
            </a:r>
            <a:r>
              <a:rPr lang="en-GB" dirty="0" err="1">
                <a:effectLst/>
                <a:latin typeface="Arial"/>
              </a:rPr>
              <a:t>sapien</a:t>
            </a:r>
            <a:r>
              <a:rPr lang="en-GB" dirty="0">
                <a:effectLst/>
                <a:latin typeface="Arial"/>
              </a:rPr>
              <a:t>. </a:t>
            </a:r>
            <a:r>
              <a:rPr lang="en-GB" dirty="0" err="1">
                <a:effectLst/>
                <a:latin typeface="Arial"/>
              </a:rPr>
              <a:t>Fusce</a:t>
            </a:r>
            <a:r>
              <a:rPr lang="en-GB" dirty="0">
                <a:effectLst/>
                <a:latin typeface="Arial"/>
              </a:rPr>
              <a:t> </a:t>
            </a:r>
            <a:r>
              <a:rPr lang="en-GB" dirty="0" err="1">
                <a:effectLst/>
                <a:latin typeface="Arial"/>
              </a:rPr>
              <a:t>sed</a:t>
            </a:r>
            <a:r>
              <a:rPr lang="en-GB" dirty="0">
                <a:effectLst/>
                <a:latin typeface="Arial"/>
              </a:rPr>
              <a:t> </a:t>
            </a:r>
            <a:r>
              <a:rPr lang="en-GB" dirty="0" err="1">
                <a:effectLst/>
                <a:latin typeface="Arial"/>
              </a:rPr>
              <a:t>enim</a:t>
            </a:r>
            <a:r>
              <a:rPr lang="en-GB" dirty="0">
                <a:effectLst/>
                <a:latin typeface="Arial"/>
              </a:rPr>
              <a:t> et </a:t>
            </a:r>
            <a:r>
              <a:rPr lang="en-GB" dirty="0" err="1">
                <a:effectLst/>
                <a:latin typeface="Arial"/>
              </a:rPr>
              <a:t>leo</a:t>
            </a:r>
            <a:r>
              <a:rPr lang="en-GB" dirty="0">
                <a:effectLst/>
                <a:latin typeface="Arial"/>
              </a:rPr>
              <a:t> </a:t>
            </a:r>
            <a:r>
              <a:rPr lang="en-GB" dirty="0" err="1">
                <a:effectLst/>
                <a:latin typeface="Arial"/>
              </a:rPr>
              <a:t>iaculis</a:t>
            </a:r>
            <a:r>
              <a:rPr lang="en-GB" dirty="0">
                <a:effectLst/>
                <a:latin typeface="Arial"/>
              </a:rPr>
              <a:t> </a:t>
            </a:r>
            <a:r>
              <a:rPr lang="en-GB" dirty="0" err="1">
                <a:effectLst/>
                <a:latin typeface="Arial"/>
              </a:rPr>
              <a:t>blandit</a:t>
            </a:r>
            <a:r>
              <a:rPr lang="en-GB" dirty="0">
                <a:effectLst/>
                <a:latin typeface="Arial"/>
              </a:rPr>
              <a:t>. Integer </a:t>
            </a:r>
            <a:r>
              <a:rPr lang="en-GB" dirty="0" err="1">
                <a:effectLst/>
                <a:latin typeface="Arial"/>
              </a:rPr>
              <a:t>rhoncus</a:t>
            </a:r>
            <a:r>
              <a:rPr lang="en-GB" dirty="0">
                <a:effectLst/>
                <a:latin typeface="Arial"/>
              </a:rPr>
              <a:t>, </a:t>
            </a:r>
            <a:r>
              <a:rPr lang="en-GB" dirty="0" err="1">
                <a:effectLst/>
                <a:latin typeface="Arial"/>
              </a:rPr>
              <a:t>eros</a:t>
            </a:r>
            <a:r>
              <a:rPr lang="en-GB" dirty="0">
                <a:effectLst/>
                <a:latin typeface="Arial"/>
              </a:rPr>
              <a:t> </a:t>
            </a:r>
            <a:r>
              <a:rPr lang="en-GB" dirty="0" err="1">
                <a:effectLst/>
                <a:latin typeface="Arial"/>
              </a:rPr>
              <a:t>rhoncus</a:t>
            </a:r>
            <a:r>
              <a:rPr lang="en-GB" dirty="0">
                <a:effectLst/>
                <a:latin typeface="Arial"/>
              </a:rPr>
              <a:t> </a:t>
            </a:r>
            <a:r>
              <a:rPr lang="en-GB" dirty="0" err="1">
                <a:effectLst/>
                <a:latin typeface="Arial"/>
              </a:rPr>
              <a:t>volutpat</a:t>
            </a:r>
            <a:r>
              <a:rPr lang="en-GB" dirty="0">
                <a:effectLst/>
                <a:latin typeface="Arial"/>
              </a:rPr>
              <a:t> dictum, </a:t>
            </a:r>
            <a:r>
              <a:rPr lang="en-GB" dirty="0" err="1">
                <a:effectLst/>
                <a:latin typeface="Arial"/>
              </a:rPr>
              <a:t>augue</a:t>
            </a:r>
            <a:r>
              <a:rPr lang="en-GB" dirty="0">
                <a:effectLst/>
                <a:latin typeface="Arial"/>
              </a:rPr>
              <a:t> </a:t>
            </a:r>
            <a:r>
              <a:rPr lang="en-GB" dirty="0" err="1">
                <a:effectLst/>
                <a:latin typeface="Arial"/>
              </a:rPr>
              <a:t>arcu</a:t>
            </a:r>
            <a:r>
              <a:rPr lang="en-GB" dirty="0">
                <a:effectLst/>
                <a:latin typeface="Arial"/>
              </a:rPr>
              <a:t> </a:t>
            </a:r>
            <a:r>
              <a:rPr lang="en-GB" dirty="0" err="1">
                <a:effectLst/>
                <a:latin typeface="Arial"/>
              </a:rPr>
              <a:t>aliquet</a:t>
            </a:r>
            <a:r>
              <a:rPr lang="en-GB" dirty="0">
                <a:effectLst/>
                <a:latin typeface="Arial"/>
              </a:rPr>
              <a:t> </a:t>
            </a:r>
            <a:r>
              <a:rPr lang="en-GB" dirty="0" err="1">
                <a:effectLst/>
                <a:latin typeface="Arial"/>
              </a:rPr>
              <a:t>erat</a:t>
            </a:r>
            <a:r>
              <a:rPr lang="en-GB" dirty="0">
                <a:effectLst/>
                <a:latin typeface="Arial"/>
              </a:rPr>
              <a:t>, </a:t>
            </a:r>
            <a:r>
              <a:rPr lang="en-GB" dirty="0" err="1">
                <a:effectLst/>
                <a:latin typeface="Arial"/>
              </a:rPr>
              <a:t>quis</a:t>
            </a:r>
            <a:r>
              <a:rPr lang="en-GB" dirty="0">
                <a:effectLst/>
                <a:latin typeface="Arial"/>
              </a:rPr>
              <a:t> </a:t>
            </a:r>
            <a:r>
              <a:rPr lang="en-GB" dirty="0" err="1">
                <a:effectLst/>
                <a:latin typeface="Arial"/>
              </a:rPr>
              <a:t>congue</a:t>
            </a:r>
            <a:r>
              <a:rPr lang="en-GB" dirty="0">
                <a:effectLst/>
                <a:latin typeface="Arial"/>
              </a:rPr>
              <a:t> </a:t>
            </a:r>
            <a:r>
              <a:rPr lang="en-GB" dirty="0" err="1">
                <a:effectLst/>
                <a:latin typeface="Arial"/>
              </a:rPr>
              <a:t>metus</a:t>
            </a:r>
            <a:r>
              <a:rPr lang="en-GB" dirty="0">
                <a:effectLst/>
                <a:latin typeface="Arial"/>
              </a:rPr>
              <a:t> </a:t>
            </a:r>
            <a:r>
              <a:rPr lang="en-GB" dirty="0" err="1">
                <a:effectLst/>
                <a:latin typeface="Arial"/>
              </a:rPr>
              <a:t>nulla</a:t>
            </a:r>
            <a:r>
              <a:rPr lang="en-GB" dirty="0">
                <a:effectLst/>
                <a:latin typeface="Arial"/>
              </a:rPr>
              <a:t> </a:t>
            </a:r>
            <a:r>
              <a:rPr lang="en-GB" dirty="0" err="1">
                <a:effectLst/>
                <a:latin typeface="Arial"/>
              </a:rPr>
              <a:t>ut</a:t>
            </a:r>
            <a:r>
              <a:rPr lang="en-GB" dirty="0">
                <a:effectLst/>
                <a:latin typeface="Arial"/>
              </a:rPr>
              <a:t> </a:t>
            </a:r>
            <a:r>
              <a:rPr lang="en-GB" dirty="0" err="1">
                <a:effectLst/>
                <a:latin typeface="Arial"/>
              </a:rPr>
              <a:t>risus</a:t>
            </a:r>
            <a:r>
              <a:rPr lang="en-GB" dirty="0">
                <a:effectLst/>
                <a:latin typeface="Arial"/>
              </a:rPr>
              <a:t>.</a:t>
            </a:r>
            <a:endParaRPr lang="en-GB" dirty="0"/>
          </a:p>
          <a:p>
            <a:pPr lvl="0"/>
            <a:endParaRPr lang="en-GB" dirty="0"/>
          </a:p>
          <a:p>
            <a:pPr lvl="0"/>
            <a:endParaRPr lang="en-GB" dirty="0"/>
          </a:p>
          <a:p>
            <a:pPr lvl="0"/>
            <a:endParaRPr lang="en-GB" dirty="0"/>
          </a:p>
          <a:p>
            <a:pPr lvl="0"/>
            <a:endParaRPr lang="en-GB" dirty="0"/>
          </a:p>
        </p:txBody>
      </p:sp>
    </p:spTree>
    <p:extLst>
      <p:ext uri="{BB962C8B-B14F-4D97-AF65-F5344CB8AC3E}">
        <p14:creationId xmlns:p14="http://schemas.microsoft.com/office/powerpoint/2010/main" val="416631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A9531-EB77-4876-8790-F3AC698DB0F3}" type="datetime1">
              <a:rPr lang="en-GB" smtClean="0"/>
              <a:t>04/07/2025</a:t>
            </a:fld>
            <a:endParaRPr lang="en-GB"/>
          </a:p>
        </p:txBody>
      </p:sp>
      <p:sp>
        <p:nvSpPr>
          <p:cNvPr id="3" name="Footer Placeholder 2"/>
          <p:cNvSpPr>
            <a:spLocks noGrp="1"/>
          </p:cNvSpPr>
          <p:nvPr>
            <p:ph type="ftr" sz="quarter" idx="11"/>
          </p:nvPr>
        </p:nvSpPr>
        <p:spPr/>
        <p:txBody>
          <a:bodyPr/>
          <a:lstStyle/>
          <a:p>
            <a:r>
              <a:rPr lang="en-GB"/>
              <a:t>West Wales Admiral Nurse Service</a:t>
            </a:r>
          </a:p>
        </p:txBody>
      </p:sp>
    </p:spTree>
    <p:extLst>
      <p:ext uri="{BB962C8B-B14F-4D97-AF65-F5344CB8AC3E}">
        <p14:creationId xmlns:p14="http://schemas.microsoft.com/office/powerpoint/2010/main" val="131321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b"/>
          <a:lstStyle>
            <a:lvl1pPr algn="l">
              <a:defRPr sz="2000" b="1" baseline="0"/>
            </a:lvl1pPr>
          </a:lstStyle>
          <a:p>
            <a:r>
              <a:rPr lang="en-GB" dirty="0"/>
              <a:t>One small column and one bigger column with title</a:t>
            </a:r>
          </a:p>
        </p:txBody>
      </p:sp>
      <p:sp>
        <p:nvSpPr>
          <p:cNvPr id="4" name="Text Placeholder 3"/>
          <p:cNvSpPr>
            <a:spLocks noGrp="1"/>
          </p:cNvSpPr>
          <p:nvPr>
            <p:ph type="body" sz="half" idx="2" hasCustomPrompt="1"/>
          </p:nvPr>
        </p:nvSpPr>
        <p:spPr>
          <a:xfrm>
            <a:off x="609601" y="1435101"/>
            <a:ext cx="4011084" cy="4691063"/>
          </a:xfrm>
        </p:spPr>
        <p:txBody>
          <a:bodyPr/>
          <a:lstStyle>
            <a:lvl1pPr marL="0" indent="0">
              <a:buNone/>
              <a:defRPr sz="1400" baseline="0">
                <a:solidFill>
                  <a:schemeClr val="accent3"/>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Some information on this side </a:t>
            </a:r>
          </a:p>
        </p:txBody>
      </p:sp>
      <p:sp>
        <p:nvSpPr>
          <p:cNvPr id="5" name="Date Placeholder 4"/>
          <p:cNvSpPr>
            <a:spLocks noGrp="1"/>
          </p:cNvSpPr>
          <p:nvPr>
            <p:ph type="dt" sz="half" idx="10"/>
          </p:nvPr>
        </p:nvSpPr>
        <p:spPr/>
        <p:txBody>
          <a:bodyPr/>
          <a:lstStyle/>
          <a:p>
            <a:fld id="{853599A8-D56E-44C8-B331-1C73E4ABB804}" type="datetime1">
              <a:rPr lang="en-GB" smtClean="0"/>
              <a:t>04/07/2025</a:t>
            </a:fld>
            <a:endParaRPr lang="en-GB"/>
          </a:p>
        </p:txBody>
      </p:sp>
      <p:sp>
        <p:nvSpPr>
          <p:cNvPr id="6" name="Footer Placeholder 5"/>
          <p:cNvSpPr>
            <a:spLocks noGrp="1"/>
          </p:cNvSpPr>
          <p:nvPr>
            <p:ph type="ftr" sz="quarter" idx="11"/>
          </p:nvPr>
        </p:nvSpPr>
        <p:spPr/>
        <p:txBody>
          <a:bodyPr/>
          <a:lstStyle/>
          <a:p>
            <a:r>
              <a:rPr lang="en-GB"/>
              <a:t>West Wales Admiral Nurse Service</a:t>
            </a:r>
          </a:p>
        </p:txBody>
      </p:sp>
      <p:sp>
        <p:nvSpPr>
          <p:cNvPr id="9" name="Text Placeholder 3"/>
          <p:cNvSpPr>
            <a:spLocks noGrp="1"/>
          </p:cNvSpPr>
          <p:nvPr>
            <p:ph type="body" sz="half" idx="12" hasCustomPrompt="1"/>
          </p:nvPr>
        </p:nvSpPr>
        <p:spPr>
          <a:xfrm>
            <a:off x="4943872" y="476673"/>
            <a:ext cx="6816757" cy="5627167"/>
          </a:xfrm>
        </p:spPr>
        <p:txBody>
          <a:bodyPr/>
          <a:lstStyle>
            <a:lvl1pPr marL="285750" indent="-285750">
              <a:buFont typeface="Arial" panose="020B0604020202020204" pitchFamily="34" charset="0"/>
              <a:buChar char="•"/>
              <a:defRPr sz="14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Some magenta bullet points could go on this side</a:t>
            </a:r>
          </a:p>
          <a:p>
            <a:pPr lvl="0"/>
            <a:r>
              <a:rPr lang="en-US" dirty="0"/>
              <a:t>And some more</a:t>
            </a:r>
          </a:p>
          <a:p>
            <a:pPr lvl="0"/>
            <a:r>
              <a:rPr lang="en-US" dirty="0"/>
              <a:t>And a few more</a:t>
            </a:r>
          </a:p>
        </p:txBody>
      </p:sp>
    </p:spTree>
    <p:extLst>
      <p:ext uri="{BB962C8B-B14F-4D97-AF65-F5344CB8AC3E}">
        <p14:creationId xmlns:p14="http://schemas.microsoft.com/office/powerpoint/2010/main" val="3523826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2000" b="1"/>
            </a:lvl1pPr>
          </a:lstStyle>
          <a:p>
            <a:r>
              <a:rPr lang="en-US" dirty="0"/>
              <a:t>This is a basic picture slide	</a:t>
            </a:r>
            <a:endParaRPr lang="en-GB" dirty="0"/>
          </a:p>
        </p:txBody>
      </p:sp>
      <p:sp>
        <p:nvSpPr>
          <p:cNvPr id="4" name="Text Placeholder 3"/>
          <p:cNvSpPr>
            <a:spLocks noGrp="1"/>
          </p:cNvSpPr>
          <p:nvPr>
            <p:ph type="body" sz="half" idx="2" hasCustomPrompt="1"/>
          </p:nvPr>
        </p:nvSpPr>
        <p:spPr>
          <a:xfrm>
            <a:off x="2389717" y="5367338"/>
            <a:ext cx="7315200" cy="804862"/>
          </a:xfrm>
        </p:spPr>
        <p:txBody>
          <a:bodyPr/>
          <a:lstStyle>
            <a:lvl1pPr marL="0" indent="0">
              <a:buNone/>
              <a:defRPr sz="14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With a little explanation </a:t>
            </a:r>
          </a:p>
        </p:txBody>
      </p:sp>
      <p:sp>
        <p:nvSpPr>
          <p:cNvPr id="5" name="Date Placeholder 4"/>
          <p:cNvSpPr>
            <a:spLocks noGrp="1"/>
          </p:cNvSpPr>
          <p:nvPr>
            <p:ph type="dt" sz="half" idx="10"/>
          </p:nvPr>
        </p:nvSpPr>
        <p:spPr/>
        <p:txBody>
          <a:bodyPr/>
          <a:lstStyle/>
          <a:p>
            <a:fld id="{E0588C7E-CE04-4D4C-8BC1-87C0CD48AA95}" type="datetime1">
              <a:rPr lang="en-GB" smtClean="0"/>
              <a:t>04/07/2025</a:t>
            </a:fld>
            <a:endParaRPr lang="en-GB"/>
          </a:p>
        </p:txBody>
      </p:sp>
      <p:sp>
        <p:nvSpPr>
          <p:cNvPr id="6" name="Footer Placeholder 5"/>
          <p:cNvSpPr>
            <a:spLocks noGrp="1"/>
          </p:cNvSpPr>
          <p:nvPr>
            <p:ph type="ftr" sz="quarter" idx="11"/>
          </p:nvPr>
        </p:nvSpPr>
        <p:spPr/>
        <p:txBody>
          <a:bodyPr/>
          <a:lstStyle/>
          <a:p>
            <a:r>
              <a:rPr lang="en-GB"/>
              <a:t>West Wales Admiral Nurse Service</a:t>
            </a:r>
          </a:p>
        </p:txBody>
      </p:sp>
      <p:pic>
        <p:nvPicPr>
          <p:cNvPr id="3074" name="Picture 2" descr="\\duk-fs01\home$\LRoberts\Desktop\iDTCvh03OS_ZgMewK7slWPz4n2AGyaa_L7XJiu9pwso,EghcmwJA7Nb93FbQ7Zjat0egDaDbeXLXQGq30uRjcFw,vG1Yl1L8EtrfaLYnSXRZ5_Bz2Its87Q_QdZWe78Vp4w,nslRLVF[1].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246"/>
          <a:stretch/>
        </p:blipFill>
        <p:spPr bwMode="auto">
          <a:xfrm>
            <a:off x="2444557" y="908720"/>
            <a:ext cx="7248588" cy="37444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5791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This is a title</a:t>
            </a:r>
            <a:endParaRPr lang="en-GB" dirty="0"/>
          </a:p>
        </p:txBody>
      </p:sp>
      <p:sp>
        <p:nvSpPr>
          <p:cNvPr id="3" name="Text Placeholder 2"/>
          <p:cNvSpPr>
            <a:spLocks noGrp="1"/>
          </p:cNvSpPr>
          <p:nvPr>
            <p:ph type="body" idx="1"/>
          </p:nvPr>
        </p:nvSpPr>
        <p:spPr>
          <a:xfrm>
            <a:off x="609600" y="1600201"/>
            <a:ext cx="10972800" cy="4205063"/>
          </a:xfrm>
          <a:prstGeom prst="rect">
            <a:avLst/>
          </a:prstGeom>
        </p:spPr>
        <p:txBody>
          <a:bodyPr vert="horz" lIns="91440" tIns="45720" rIns="91440" bIns="45720" rtlCol="0">
            <a:normAutofit/>
          </a:bodyPr>
          <a:lstStyle/>
          <a:p>
            <a:pPr lvl="0"/>
            <a:r>
              <a:rPr lang="en-GB" dirty="0"/>
              <a:t>Here is subtext that explains a few things…</a:t>
            </a:r>
          </a:p>
          <a:p>
            <a:pPr lvl="0"/>
            <a:endParaRPr lang="en-GB" dirty="0"/>
          </a:p>
          <a:p>
            <a:pPr lvl="0"/>
            <a:endParaRPr lang="en-GB" dirty="0"/>
          </a:p>
          <a:p>
            <a:pPr lvl="0"/>
            <a:endParaRPr lang="en-GB" dirty="0"/>
          </a:p>
          <a:p>
            <a:pPr lvl="0"/>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C95892-F3FD-4A3A-94FE-2BCC7ED7AABD}" type="datetime1">
              <a:rPr lang="en-GB" smtClean="0"/>
              <a:t>04/07/2025</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West Wales Admiral Nurse Service</a:t>
            </a:r>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0EBCD0-F5D1-49C3-AE25-8A61AA956686}" type="slidenum">
              <a:rPr lang="en-GB" smtClean="0"/>
              <a:pPr/>
              <a:t>‹#›</a:t>
            </a:fld>
            <a:endParaRPr lang="en-GB"/>
          </a:p>
        </p:txBody>
      </p:sp>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839224" y="5805265"/>
            <a:ext cx="1798885" cy="987475"/>
          </a:xfrm>
          <a:prstGeom prst="rect">
            <a:avLst/>
          </a:prstGeom>
        </p:spPr>
      </p:pic>
      <p:cxnSp>
        <p:nvCxnSpPr>
          <p:cNvPr id="9" name="Straight Connector 8"/>
          <p:cNvCxnSpPr/>
          <p:nvPr userDrawn="1"/>
        </p:nvCxnSpPr>
        <p:spPr>
          <a:xfrm>
            <a:off x="623392" y="6237312"/>
            <a:ext cx="739282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33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ctr" defTabSz="914400" rtl="0" eaLnBrk="1" latinLnBrk="0" hangingPunct="1">
        <a:spcBef>
          <a:spcPct val="0"/>
        </a:spcBef>
        <a:buNone/>
        <a:defRPr sz="4400" b="1" kern="1200">
          <a:solidFill>
            <a:schemeClr val="tx2"/>
          </a:solidFill>
          <a:latin typeface="+mj-lt"/>
          <a:ea typeface="+mj-ea"/>
          <a:cs typeface="+mj-cs"/>
        </a:defRPr>
      </a:lvl1pPr>
    </p:titleStyle>
    <p:bodyStyle>
      <a:lvl1pPr marL="0" indent="0" algn="l" defTabSz="914400" rtl="0" eaLnBrk="1" latinLnBrk="0" hangingPunct="1">
        <a:spcBef>
          <a:spcPct val="20000"/>
        </a:spcBef>
        <a:buClr>
          <a:schemeClr val="bg2"/>
        </a:buClr>
        <a:buFont typeface="+mj-lt"/>
        <a:buNone/>
        <a:defRPr sz="3200" b="0" kern="1200" baseline="0">
          <a:solidFill>
            <a:schemeClr val="tx1"/>
          </a:solidFill>
          <a:latin typeface="+mn-lt"/>
          <a:ea typeface="+mn-ea"/>
          <a:cs typeface="+mn-cs"/>
        </a:defRPr>
      </a:lvl1pPr>
      <a:lvl2pPr marL="742950" indent="-285750" algn="l" defTabSz="914400" rtl="0" eaLnBrk="1" latinLnBrk="0" hangingPunct="1">
        <a:spcBef>
          <a:spcPct val="20000"/>
        </a:spcBef>
        <a:buClr>
          <a:schemeClr val="bg2"/>
        </a:buClr>
        <a:buSzPct val="60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mailto:Elizabeth.Wright@wales.nhs.uk"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94509" y="1"/>
            <a:ext cx="9144000" cy="6858001"/>
          </a:xfrm>
        </p:spPr>
      </p:pic>
      <p:sp>
        <p:nvSpPr>
          <p:cNvPr id="7" name="TextBox 6"/>
          <p:cNvSpPr txBox="1"/>
          <p:nvPr/>
        </p:nvSpPr>
        <p:spPr>
          <a:xfrm>
            <a:off x="3613215" y="1870338"/>
            <a:ext cx="4396004" cy="6170920"/>
          </a:xfrm>
          <a:prstGeom prst="rect">
            <a:avLst/>
          </a:prstGeom>
          <a:noFill/>
        </p:spPr>
        <p:txBody>
          <a:bodyPr wrap="square" rtlCol="0">
            <a:spAutoFit/>
          </a:bodyPr>
          <a:lstStyle/>
          <a:p>
            <a:r>
              <a:rPr lang="en-GB" sz="3800" dirty="0">
                <a:solidFill>
                  <a:prstClr val="white"/>
                </a:solidFill>
                <a:latin typeface="Verdana"/>
              </a:rPr>
              <a:t>West Wales Dementia Wellbeing Service –</a:t>
            </a:r>
          </a:p>
          <a:p>
            <a:r>
              <a:rPr lang="en-GB" sz="3800" dirty="0">
                <a:solidFill>
                  <a:prstClr val="white"/>
                </a:solidFill>
                <a:latin typeface="Verdana"/>
              </a:rPr>
              <a:t>Admiral Nurse team  </a:t>
            </a:r>
          </a:p>
          <a:p>
            <a:pPr algn="ctr"/>
            <a:endParaRPr lang="en-GB" sz="4500" dirty="0">
              <a:solidFill>
                <a:prstClr val="white"/>
              </a:solidFill>
              <a:latin typeface="Verdana"/>
            </a:endParaRPr>
          </a:p>
          <a:p>
            <a:r>
              <a:rPr lang="en-GB" sz="2200" dirty="0">
                <a:solidFill>
                  <a:prstClr val="white"/>
                </a:solidFill>
                <a:latin typeface="Verdana"/>
              </a:rPr>
              <a:t>Charlie Duhig 2025</a:t>
            </a:r>
            <a:endParaRPr lang="en-GB" sz="4500" dirty="0">
              <a:solidFill>
                <a:prstClr val="white"/>
              </a:solidFill>
              <a:latin typeface="Verdana"/>
            </a:endParaRPr>
          </a:p>
          <a:p>
            <a:pPr algn="ctr"/>
            <a:endParaRPr lang="en-GB" sz="2000" dirty="0">
              <a:solidFill>
                <a:prstClr val="white"/>
              </a:solidFill>
              <a:latin typeface="Verdana"/>
            </a:endParaRPr>
          </a:p>
          <a:p>
            <a:pPr algn="ctr"/>
            <a:endParaRPr lang="en-GB" sz="2000" dirty="0">
              <a:solidFill>
                <a:prstClr val="white"/>
              </a:solidFill>
              <a:latin typeface="Verdana"/>
            </a:endParaRPr>
          </a:p>
          <a:p>
            <a:pPr algn="ctr"/>
            <a:endParaRPr lang="en-GB" sz="2000" dirty="0">
              <a:solidFill>
                <a:prstClr val="white"/>
              </a:solidFill>
              <a:latin typeface="Verdana"/>
            </a:endParaRPr>
          </a:p>
          <a:p>
            <a:pPr algn="ctr"/>
            <a:endParaRPr lang="en-GB" sz="2000" dirty="0">
              <a:solidFill>
                <a:prstClr val="white"/>
              </a:solidFill>
              <a:latin typeface="Verdana"/>
            </a:endParaRPr>
          </a:p>
          <a:p>
            <a:pPr algn="ctr"/>
            <a:endParaRPr lang="en-GB" sz="2000" dirty="0">
              <a:solidFill>
                <a:prstClr val="white"/>
              </a:solidFill>
              <a:latin typeface="Verdana"/>
            </a:endParaRPr>
          </a:p>
        </p:txBody>
      </p:sp>
      <p:pic>
        <p:nvPicPr>
          <p:cNvPr id="1028" name="Picture 4" descr="Hywel Dda Health Boar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8128" y="5459104"/>
            <a:ext cx="4396004" cy="1262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753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3334" y="1303226"/>
            <a:ext cx="10905332" cy="44377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nSpc>
                <a:spcPct val="150000"/>
              </a:lnSpc>
              <a:buFont typeface="Arial" panose="020B0604020202020204" pitchFamily="34" charset="0"/>
              <a:buChar char="•"/>
              <a:tabLst>
                <a:tab pos="2865755" algn="ctr"/>
                <a:tab pos="5731510" algn="r"/>
              </a:tabLst>
            </a:pPr>
            <a:r>
              <a:rPr lang="en-GB" sz="3500" b="1" dirty="0">
                <a:latin typeface="Calibri" panose="020F0502020204030204" pitchFamily="34" charset="0"/>
                <a:ea typeface="Calibri" panose="020F0502020204030204" pitchFamily="34" charset="0"/>
                <a:cs typeface="Times New Roman" panose="02020603050405020304" pitchFamily="18" charset="0"/>
              </a:rPr>
              <a:t>All Wales Dementia Care Pathway of Standards (2021) </a:t>
            </a:r>
          </a:p>
          <a:p>
            <a:pPr indent="-342900">
              <a:buFont typeface="Arial" panose="020B0604020202020204" pitchFamily="34" charset="0"/>
              <a:buChar char="•"/>
              <a:tabLst>
                <a:tab pos="2865755" algn="ctr"/>
                <a:tab pos="5731510" algn="r"/>
              </a:tabLst>
            </a:pPr>
            <a:r>
              <a:rPr lang="en-GB" sz="3500" b="1" dirty="0">
                <a:latin typeface="Calibri" panose="020F0502020204030204" pitchFamily="34" charset="0"/>
                <a:ea typeface="Calibri" panose="020F0502020204030204" pitchFamily="34" charset="0"/>
                <a:cs typeface="Times New Roman" panose="02020603050405020304" pitchFamily="18" charset="0"/>
              </a:rPr>
              <a:t>West Wales Regional Dementia Strategy Dementia        	Action Plan (2018 –   2022) </a:t>
            </a:r>
          </a:p>
          <a:p>
            <a:pPr marL="342900" indent="-342900">
              <a:lnSpc>
                <a:spcPct val="150000"/>
              </a:lnSpc>
              <a:buFont typeface="Arial" panose="020B0604020202020204" pitchFamily="34" charset="0"/>
              <a:buChar char="•"/>
              <a:tabLst>
                <a:tab pos="2865755" algn="ctr"/>
                <a:tab pos="5731510" algn="r"/>
              </a:tabLst>
            </a:pPr>
            <a:r>
              <a:rPr lang="en-GB" sz="3500" b="1" dirty="0">
                <a:latin typeface="Calibri" panose="020F0502020204030204" pitchFamily="34" charset="0"/>
                <a:ea typeface="Calibri" panose="020F0502020204030204" pitchFamily="34" charset="0"/>
                <a:cs typeface="Times New Roman" panose="02020603050405020304" pitchFamily="18" charset="0"/>
              </a:rPr>
              <a:t>West Wales Carer Strategy (2020 – 2025)</a:t>
            </a:r>
          </a:p>
          <a:p>
            <a:pPr marL="342900" indent="-342900">
              <a:buFont typeface="Arial" panose="020B0604020202020204" pitchFamily="34" charset="0"/>
              <a:buChar char="•"/>
              <a:tabLst>
                <a:tab pos="2865755" algn="ctr"/>
                <a:tab pos="5731510" algn="r"/>
              </a:tabLst>
            </a:pPr>
            <a:r>
              <a:rPr lang="en-GB" sz="3500" b="1" dirty="0">
                <a:latin typeface="Calibri" panose="020F0502020204030204" pitchFamily="34" charset="0"/>
                <a:ea typeface="Calibri" panose="020F0502020204030204" pitchFamily="34" charset="0"/>
                <a:cs typeface="Times New Roman" panose="02020603050405020304" pitchFamily="18" charset="0"/>
              </a:rPr>
              <a:t>Robust evaluation framework including outcome measures </a:t>
            </a:r>
          </a:p>
          <a:p>
            <a:pPr lvl="0">
              <a:lnSpc>
                <a:spcPct val="170000"/>
              </a:lnSpc>
              <a:spcAft>
                <a:spcPts val="0"/>
              </a:spcAft>
              <a:tabLst>
                <a:tab pos="2865755" algn="ctr"/>
                <a:tab pos="5731510" algn="r"/>
              </a:tabLst>
            </a:pPr>
            <a:endParaRPr lang="en-GB" sz="25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p:cNvSpPr txBox="1"/>
          <p:nvPr/>
        </p:nvSpPr>
        <p:spPr>
          <a:xfrm>
            <a:off x="2802343" y="139488"/>
            <a:ext cx="609089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ln w="0"/>
                <a:solidFill>
                  <a:schemeClr val="accent1"/>
                </a:solidFill>
                <a:effectLst>
                  <a:outerShdw blurRad="38100" dist="19050" dir="2700000" algn="tl" rotWithShape="0">
                    <a:schemeClr val="dk1">
                      <a:alpha val="40000"/>
                    </a:schemeClr>
                  </a:outerShdw>
                </a:effectLst>
              </a:rPr>
              <a:t>Background</a:t>
            </a:r>
          </a:p>
        </p:txBody>
      </p:sp>
    </p:spTree>
    <p:extLst>
      <p:ext uri="{BB962C8B-B14F-4D97-AF65-F5344CB8AC3E}">
        <p14:creationId xmlns:p14="http://schemas.microsoft.com/office/powerpoint/2010/main" val="294648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2153E9-55DF-4DDF-9EF2-9D179D7E4F90}"/>
              </a:ext>
            </a:extLst>
          </p:cNvPr>
          <p:cNvSpPr txBox="1"/>
          <p:nvPr/>
        </p:nvSpPr>
        <p:spPr>
          <a:xfrm>
            <a:off x="2802343" y="164101"/>
            <a:ext cx="609089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ln w="0"/>
                <a:solidFill>
                  <a:schemeClr val="accent1"/>
                </a:solidFill>
                <a:effectLst>
                  <a:outerShdw blurRad="38100" dist="19050" dir="2700000" algn="tl" rotWithShape="0">
                    <a:schemeClr val="dk1">
                      <a:alpha val="40000"/>
                    </a:schemeClr>
                  </a:outerShdw>
                </a:effectLst>
              </a:rPr>
              <a:t>Why carers?</a:t>
            </a:r>
          </a:p>
        </p:txBody>
      </p:sp>
      <p:sp>
        <p:nvSpPr>
          <p:cNvPr id="2" name="Oval 1">
            <a:extLst>
              <a:ext uri="{FF2B5EF4-FFF2-40B4-BE49-F238E27FC236}">
                <a16:creationId xmlns:a16="http://schemas.microsoft.com/office/drawing/2014/main" id="{5B46BA30-20D8-4F73-A236-6B6771B66E18}"/>
              </a:ext>
            </a:extLst>
          </p:cNvPr>
          <p:cNvSpPr/>
          <p:nvPr/>
        </p:nvSpPr>
        <p:spPr>
          <a:xfrm>
            <a:off x="4841952" y="918613"/>
            <a:ext cx="2011680" cy="1488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b="1" dirty="0"/>
              <a:t>57%</a:t>
            </a:r>
          </a:p>
        </p:txBody>
      </p:sp>
      <p:sp>
        <p:nvSpPr>
          <p:cNvPr id="6" name="Oval 5">
            <a:extLst>
              <a:ext uri="{FF2B5EF4-FFF2-40B4-BE49-F238E27FC236}">
                <a16:creationId xmlns:a16="http://schemas.microsoft.com/office/drawing/2014/main" id="{B38D6C0C-7FE1-4DA8-A9A7-AF18828C14A2}"/>
              </a:ext>
            </a:extLst>
          </p:cNvPr>
          <p:cNvSpPr/>
          <p:nvPr/>
        </p:nvSpPr>
        <p:spPr>
          <a:xfrm>
            <a:off x="1695797" y="1684076"/>
            <a:ext cx="2011680" cy="1488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b="1" dirty="0"/>
              <a:t>400,</a:t>
            </a:r>
          </a:p>
          <a:p>
            <a:pPr algn="ctr"/>
            <a:r>
              <a:rPr lang="en-GB" sz="2500" b="1" dirty="0"/>
              <a:t>000</a:t>
            </a:r>
          </a:p>
        </p:txBody>
      </p:sp>
      <p:sp>
        <p:nvSpPr>
          <p:cNvPr id="7" name="Oval 6">
            <a:extLst>
              <a:ext uri="{FF2B5EF4-FFF2-40B4-BE49-F238E27FC236}">
                <a16:creationId xmlns:a16="http://schemas.microsoft.com/office/drawing/2014/main" id="{A8827AA0-B215-4424-B9D5-31514D91FFCA}"/>
              </a:ext>
            </a:extLst>
          </p:cNvPr>
          <p:cNvSpPr/>
          <p:nvPr/>
        </p:nvSpPr>
        <p:spPr>
          <a:xfrm>
            <a:off x="7988107" y="1684076"/>
            <a:ext cx="2011680" cy="1488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b="1" dirty="0"/>
              <a:t>65%</a:t>
            </a:r>
          </a:p>
        </p:txBody>
      </p:sp>
      <p:sp>
        <p:nvSpPr>
          <p:cNvPr id="8" name="Oval 7">
            <a:extLst>
              <a:ext uri="{FF2B5EF4-FFF2-40B4-BE49-F238E27FC236}">
                <a16:creationId xmlns:a16="http://schemas.microsoft.com/office/drawing/2014/main" id="{72208306-3D43-4B1E-9DDA-26296839076D}"/>
              </a:ext>
            </a:extLst>
          </p:cNvPr>
          <p:cNvSpPr/>
          <p:nvPr/>
        </p:nvSpPr>
        <p:spPr>
          <a:xfrm>
            <a:off x="7988107" y="4045527"/>
            <a:ext cx="2011680" cy="1488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b="1" dirty="0"/>
              <a:t>66%</a:t>
            </a:r>
          </a:p>
        </p:txBody>
      </p:sp>
      <p:sp>
        <p:nvSpPr>
          <p:cNvPr id="11" name="Oval 10">
            <a:extLst>
              <a:ext uri="{FF2B5EF4-FFF2-40B4-BE49-F238E27FC236}">
                <a16:creationId xmlns:a16="http://schemas.microsoft.com/office/drawing/2014/main" id="{0FD4EFC7-DCAB-4062-B7EA-029E720B103E}"/>
              </a:ext>
            </a:extLst>
          </p:cNvPr>
          <p:cNvSpPr/>
          <p:nvPr/>
        </p:nvSpPr>
        <p:spPr>
          <a:xfrm>
            <a:off x="1695797" y="4045527"/>
            <a:ext cx="2011680" cy="1488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00" b="1" dirty="0"/>
          </a:p>
          <a:p>
            <a:pPr algn="ctr"/>
            <a:r>
              <a:rPr lang="en-GB" sz="2500" b="1" dirty="0"/>
              <a:t>£8.1b</a:t>
            </a:r>
          </a:p>
          <a:p>
            <a:pPr algn="ctr"/>
            <a:endParaRPr lang="en-GB" sz="2500" b="1" dirty="0"/>
          </a:p>
        </p:txBody>
      </p:sp>
      <p:sp>
        <p:nvSpPr>
          <p:cNvPr id="12" name="Oval 11">
            <a:extLst>
              <a:ext uri="{FF2B5EF4-FFF2-40B4-BE49-F238E27FC236}">
                <a16:creationId xmlns:a16="http://schemas.microsoft.com/office/drawing/2014/main" id="{5626BE1A-5A94-4D0E-A022-41FC7E1C8AD5}"/>
              </a:ext>
            </a:extLst>
          </p:cNvPr>
          <p:cNvSpPr/>
          <p:nvPr/>
        </p:nvSpPr>
        <p:spPr>
          <a:xfrm>
            <a:off x="4841952" y="4574063"/>
            <a:ext cx="2011680" cy="1488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b="1" dirty="0"/>
              <a:t>57%</a:t>
            </a:r>
          </a:p>
        </p:txBody>
      </p:sp>
      <p:sp>
        <p:nvSpPr>
          <p:cNvPr id="13" name="Oval 12">
            <a:extLst>
              <a:ext uri="{FF2B5EF4-FFF2-40B4-BE49-F238E27FC236}">
                <a16:creationId xmlns:a16="http://schemas.microsoft.com/office/drawing/2014/main" id="{E2DA6734-71AB-42BA-89AD-BA5EE4CF08AD}"/>
              </a:ext>
            </a:extLst>
          </p:cNvPr>
          <p:cNvSpPr/>
          <p:nvPr/>
        </p:nvSpPr>
        <p:spPr>
          <a:xfrm>
            <a:off x="4841952" y="2746338"/>
            <a:ext cx="2011680" cy="1488894"/>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b="1" dirty="0"/>
              <a:t>Carers</a:t>
            </a:r>
          </a:p>
        </p:txBody>
      </p:sp>
    </p:spTree>
    <p:extLst>
      <p:ext uri="{BB962C8B-B14F-4D97-AF65-F5344CB8AC3E}">
        <p14:creationId xmlns:p14="http://schemas.microsoft.com/office/powerpoint/2010/main" val="114389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95845E-E39D-8B03-50AC-09ED508A3DA7}"/>
              </a:ext>
            </a:extLst>
          </p:cNvPr>
          <p:cNvSpPr txBox="1">
            <a:spLocks/>
          </p:cNvSpPr>
          <p:nvPr/>
        </p:nvSpPr>
        <p:spPr>
          <a:xfrm>
            <a:off x="743415" y="1601633"/>
            <a:ext cx="10972800" cy="4205063"/>
          </a:xfrm>
          <a:prstGeom prst="rect">
            <a:avLst/>
          </a:prstGeom>
        </p:spPr>
        <p:txBody>
          <a:bodyPr>
            <a:normAutofit/>
          </a:bodyPr>
          <a:lstStyle>
            <a:lvl1pPr marL="0" indent="0" algn="l" defTabSz="914400" rtl="0" eaLnBrk="1" latinLnBrk="0" hangingPunct="1">
              <a:spcBef>
                <a:spcPct val="20000"/>
              </a:spcBef>
              <a:buClr>
                <a:schemeClr val="bg2"/>
              </a:buClr>
              <a:buFont typeface="+mj-lt"/>
              <a:buNone/>
              <a:defRPr sz="3200" b="0" kern="1200" baseline="0">
                <a:solidFill>
                  <a:schemeClr val="tx1"/>
                </a:solidFill>
                <a:latin typeface="+mn-lt"/>
                <a:ea typeface="+mn-ea"/>
                <a:cs typeface="+mn-cs"/>
              </a:defRPr>
            </a:lvl1pPr>
            <a:lvl2pPr marL="742950" indent="-285750" algn="l" defTabSz="914400" rtl="0" eaLnBrk="1" latinLnBrk="0" hangingPunct="1">
              <a:spcBef>
                <a:spcPct val="20000"/>
              </a:spcBef>
              <a:buClr>
                <a:schemeClr val="bg2"/>
              </a:buClr>
              <a:buSzPct val="60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base">
              <a:lnSpc>
                <a:spcPct val="150000"/>
              </a:lnSpc>
              <a:buFont typeface="Arial" panose="020B0604020202020204" pitchFamily="34" charset="0"/>
              <a:buChar char="•"/>
            </a:pPr>
            <a:r>
              <a:rPr lang="en-GB" sz="2200" dirty="0">
                <a:solidFill>
                  <a:srgbClr val="404040"/>
                </a:solidFill>
                <a:latin typeface="+mj-lt"/>
              </a:rPr>
              <a:t> </a:t>
            </a:r>
            <a:r>
              <a:rPr lang="en-GB" sz="2400" dirty="0">
                <a:solidFill>
                  <a:schemeClr val="bg2"/>
                </a:solidFill>
                <a:latin typeface="+mj-lt"/>
              </a:rPr>
              <a:t>Anticipatory grief</a:t>
            </a:r>
          </a:p>
          <a:p>
            <a:pPr fontAlgn="base">
              <a:lnSpc>
                <a:spcPct val="150000"/>
              </a:lnSpc>
              <a:buFont typeface="Arial" panose="020B0604020202020204" pitchFamily="34" charset="0"/>
              <a:buChar char="•"/>
            </a:pPr>
            <a:r>
              <a:rPr lang="en-GB" sz="2400" dirty="0">
                <a:solidFill>
                  <a:schemeClr val="bg2"/>
                </a:solidFill>
                <a:latin typeface="+mj-lt"/>
              </a:rPr>
              <a:t> Feelings of guilt </a:t>
            </a:r>
          </a:p>
          <a:p>
            <a:pPr fontAlgn="base">
              <a:lnSpc>
                <a:spcPct val="150000"/>
              </a:lnSpc>
              <a:buFont typeface="Arial" panose="020B0604020202020204" pitchFamily="34" charset="0"/>
              <a:buChar char="•"/>
            </a:pPr>
            <a:r>
              <a:rPr lang="en-GB" sz="2400" dirty="0">
                <a:solidFill>
                  <a:schemeClr val="bg2"/>
                </a:solidFill>
                <a:latin typeface="+mj-lt"/>
              </a:rPr>
              <a:t> Feeling lonely / isolated</a:t>
            </a:r>
          </a:p>
          <a:p>
            <a:pPr fontAlgn="base">
              <a:lnSpc>
                <a:spcPct val="150000"/>
              </a:lnSpc>
              <a:buFont typeface="Arial" panose="020B0604020202020204" pitchFamily="34" charset="0"/>
              <a:buChar char="•"/>
            </a:pPr>
            <a:r>
              <a:rPr lang="en-GB" sz="2400" dirty="0">
                <a:solidFill>
                  <a:schemeClr val="bg2"/>
                </a:solidFill>
                <a:latin typeface="+mj-lt"/>
              </a:rPr>
              <a:t> Changing roles in relationships</a:t>
            </a:r>
          </a:p>
          <a:p>
            <a:pPr fontAlgn="base">
              <a:lnSpc>
                <a:spcPct val="150000"/>
              </a:lnSpc>
              <a:buFont typeface="Arial" panose="020B0604020202020204" pitchFamily="34" charset="0"/>
              <a:buChar char="•"/>
            </a:pPr>
            <a:r>
              <a:rPr lang="en-GB" sz="2400" dirty="0">
                <a:solidFill>
                  <a:schemeClr val="bg2"/>
                </a:solidFill>
                <a:latin typeface="+mj-lt"/>
              </a:rPr>
              <a:t> Loss of self-identity    </a:t>
            </a:r>
          </a:p>
          <a:p>
            <a:pPr fontAlgn="base">
              <a:lnSpc>
                <a:spcPct val="150000"/>
              </a:lnSpc>
              <a:buFont typeface="Arial" panose="020B0604020202020204" pitchFamily="34" charset="0"/>
              <a:buChar char="•"/>
            </a:pPr>
            <a:r>
              <a:rPr lang="en-GB" sz="2400" dirty="0">
                <a:solidFill>
                  <a:schemeClr val="bg2"/>
                </a:solidFill>
                <a:latin typeface="+mj-lt"/>
              </a:rPr>
              <a:t> Juggling different roles </a:t>
            </a:r>
          </a:p>
        </p:txBody>
      </p:sp>
      <p:sp>
        <p:nvSpPr>
          <p:cNvPr id="4" name="TextBox 3">
            <a:extLst>
              <a:ext uri="{FF2B5EF4-FFF2-40B4-BE49-F238E27FC236}">
                <a16:creationId xmlns:a16="http://schemas.microsoft.com/office/drawing/2014/main" id="{7535E52F-CB86-E3A9-670D-7172CD135707}"/>
              </a:ext>
            </a:extLst>
          </p:cNvPr>
          <p:cNvSpPr txBox="1"/>
          <p:nvPr/>
        </p:nvSpPr>
        <p:spPr>
          <a:xfrm>
            <a:off x="2802343" y="164101"/>
            <a:ext cx="609089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ln w="0"/>
                <a:solidFill>
                  <a:schemeClr val="accent1"/>
                </a:solidFill>
                <a:effectLst>
                  <a:outerShdw blurRad="38100" dist="19050" dir="2700000" algn="tl" rotWithShape="0">
                    <a:schemeClr val="dk1">
                      <a:alpha val="40000"/>
                    </a:schemeClr>
                  </a:outerShdw>
                </a:effectLst>
              </a:rPr>
              <a:t>Reality of being a carer</a:t>
            </a:r>
          </a:p>
        </p:txBody>
      </p:sp>
    </p:spTree>
    <p:extLst>
      <p:ext uri="{BB962C8B-B14F-4D97-AF65-F5344CB8AC3E}">
        <p14:creationId xmlns:p14="http://schemas.microsoft.com/office/powerpoint/2010/main" val="4168836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FAB2658-7830-4EBC-A193-113593BB36D7}"/>
              </a:ext>
            </a:extLst>
          </p:cNvPr>
          <p:cNvSpPr txBox="1"/>
          <p:nvPr/>
        </p:nvSpPr>
        <p:spPr>
          <a:xfrm>
            <a:off x="2520950" y="252425"/>
            <a:ext cx="7150100" cy="63094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500" b="1" dirty="0">
                <a:solidFill>
                  <a:schemeClr val="accent1"/>
                </a:solidFill>
              </a:rPr>
              <a:t>What is an Admiral Nurse? </a:t>
            </a:r>
            <a:endParaRPr lang="en-GB" sz="3500" b="1" dirty="0">
              <a:ln w="0"/>
              <a:solidFill>
                <a:schemeClr val="accent1"/>
              </a:solidFill>
              <a:effectLst>
                <a:outerShdw blurRad="38100" dist="19050" dir="2700000" algn="tl" rotWithShape="0">
                  <a:schemeClr val="dk1">
                    <a:alpha val="40000"/>
                  </a:schemeClr>
                </a:outerShdw>
              </a:effectLst>
            </a:endParaRPr>
          </a:p>
        </p:txBody>
      </p:sp>
      <p:pic>
        <p:nvPicPr>
          <p:cNvPr id="4" name="Picture 3" descr="Admiral Joe Levy">
            <a:extLst>
              <a:ext uri="{FF2B5EF4-FFF2-40B4-BE49-F238E27FC236}">
                <a16:creationId xmlns:a16="http://schemas.microsoft.com/office/drawing/2014/main" id="{FE8B33D3-4439-4ACE-8D4C-BE0F11617B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6669" y="1162374"/>
            <a:ext cx="4190972" cy="4883964"/>
          </a:xfrm>
          <a:prstGeom prst="rect">
            <a:avLst/>
          </a:prstGeom>
          <a:noFill/>
          <a:ln w="38100" cap="sq">
            <a:solidFill>
              <a:srgbClr val="00487E"/>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85439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686245" y="0"/>
            <a:ext cx="8586219" cy="6224516"/>
          </a:xfrm>
        </p:spPr>
      </p:pic>
      <p:sp>
        <p:nvSpPr>
          <p:cNvPr id="3" name="Curved Left Arrow 2"/>
          <p:cNvSpPr/>
          <p:nvPr/>
        </p:nvSpPr>
        <p:spPr>
          <a:xfrm>
            <a:off x="7229282" y="2404463"/>
            <a:ext cx="1584176" cy="1944216"/>
          </a:xfrm>
          <a:prstGeom prst="curvedLef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656565"/>
              </a:solidFill>
              <a:latin typeface="Verdana"/>
            </a:endParaRPr>
          </a:p>
        </p:txBody>
      </p:sp>
      <p:sp>
        <p:nvSpPr>
          <p:cNvPr id="6" name="Curved Left Arrow 5"/>
          <p:cNvSpPr/>
          <p:nvPr/>
        </p:nvSpPr>
        <p:spPr>
          <a:xfrm>
            <a:off x="8265820" y="2021691"/>
            <a:ext cx="1841819" cy="3283956"/>
          </a:xfrm>
          <a:prstGeom prst="curvedLef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656565"/>
              </a:solidFill>
              <a:latin typeface="Verdana"/>
            </a:endParaRPr>
          </a:p>
        </p:txBody>
      </p:sp>
      <p:sp>
        <p:nvSpPr>
          <p:cNvPr id="8" name="TextBox 7"/>
          <p:cNvSpPr txBox="1"/>
          <p:nvPr/>
        </p:nvSpPr>
        <p:spPr>
          <a:xfrm>
            <a:off x="6888088" y="1556792"/>
            <a:ext cx="3384376" cy="369332"/>
          </a:xfrm>
          <a:prstGeom prst="rect">
            <a:avLst/>
          </a:prstGeom>
          <a:solidFill>
            <a:schemeClr val="bg2"/>
          </a:solidFill>
          <a:ln>
            <a:solidFill>
              <a:schemeClr val="tx1"/>
            </a:solidFill>
          </a:ln>
        </p:spPr>
        <p:txBody>
          <a:bodyPr wrap="square" rtlCol="0">
            <a:spAutoFit/>
          </a:bodyPr>
          <a:lstStyle/>
          <a:p>
            <a:r>
              <a:rPr lang="en-GB" dirty="0">
                <a:solidFill>
                  <a:prstClr val="white">
                    <a:lumMod val="95000"/>
                  </a:prstClr>
                </a:solidFill>
                <a:latin typeface="Verdana"/>
              </a:rPr>
              <a:t>Supporting Best Practice</a:t>
            </a:r>
          </a:p>
        </p:txBody>
      </p:sp>
      <p:sp>
        <p:nvSpPr>
          <p:cNvPr id="2" name="Rectangle 1"/>
          <p:cNvSpPr/>
          <p:nvPr/>
        </p:nvSpPr>
        <p:spPr>
          <a:xfrm>
            <a:off x="2351584" y="1556792"/>
            <a:ext cx="2880320" cy="328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white"/>
                </a:solidFill>
                <a:latin typeface="Verdana"/>
              </a:rPr>
              <a:t>Working with families </a:t>
            </a:r>
          </a:p>
        </p:txBody>
      </p:sp>
    </p:spTree>
    <p:extLst>
      <p:ext uri="{BB962C8B-B14F-4D97-AF65-F5344CB8AC3E}">
        <p14:creationId xmlns:p14="http://schemas.microsoft.com/office/powerpoint/2010/main" val="174152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824416" y="1742303"/>
            <a:ext cx="4411362"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Verdana"/>
              <a:ea typeface="+mn-ea"/>
              <a:cs typeface="+mn-cs"/>
            </a:endParaRPr>
          </a:p>
        </p:txBody>
      </p:sp>
      <p:sp>
        <p:nvSpPr>
          <p:cNvPr id="6" name="TextBox 5"/>
          <p:cNvSpPr txBox="1"/>
          <p:nvPr/>
        </p:nvSpPr>
        <p:spPr>
          <a:xfrm>
            <a:off x="4361935" y="2842054"/>
            <a:ext cx="35340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Verdana"/>
                <a:ea typeface="+mn-ea"/>
                <a:cs typeface="+mn-cs"/>
              </a:rPr>
              <a:t>Aims of Admiral Nursing</a:t>
            </a:r>
          </a:p>
        </p:txBody>
      </p:sp>
      <p:sp>
        <p:nvSpPr>
          <p:cNvPr id="8" name="Rounded Rectangle 7"/>
          <p:cNvSpPr/>
          <p:nvPr/>
        </p:nvSpPr>
        <p:spPr>
          <a:xfrm>
            <a:off x="872867" y="803189"/>
            <a:ext cx="2691714" cy="129746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Verdana"/>
              <a:ea typeface="+mn-ea"/>
              <a:cs typeface="+mn-cs"/>
            </a:endParaRPr>
          </a:p>
        </p:txBody>
      </p:sp>
      <p:sp>
        <p:nvSpPr>
          <p:cNvPr id="9" name="Rounded Rectangle 8"/>
          <p:cNvSpPr/>
          <p:nvPr/>
        </p:nvSpPr>
        <p:spPr>
          <a:xfrm>
            <a:off x="799413" y="3804508"/>
            <a:ext cx="2756930" cy="1274117"/>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Verdana"/>
              <a:ea typeface="+mn-ea"/>
              <a:cs typeface="+mn-cs"/>
            </a:endParaRPr>
          </a:p>
        </p:txBody>
      </p:sp>
      <p:sp>
        <p:nvSpPr>
          <p:cNvPr id="10" name="Rounded Rectangle 9"/>
          <p:cNvSpPr/>
          <p:nvPr/>
        </p:nvSpPr>
        <p:spPr>
          <a:xfrm>
            <a:off x="4758553" y="4857577"/>
            <a:ext cx="2508422" cy="1126701"/>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Rounded Rectangle 10"/>
          <p:cNvSpPr/>
          <p:nvPr/>
        </p:nvSpPr>
        <p:spPr>
          <a:xfrm>
            <a:off x="8463005" y="797011"/>
            <a:ext cx="2631989" cy="129746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Verdana"/>
              <a:ea typeface="+mn-ea"/>
              <a:cs typeface="+mn-cs"/>
            </a:endParaRPr>
          </a:p>
        </p:txBody>
      </p:sp>
      <p:sp>
        <p:nvSpPr>
          <p:cNvPr id="12" name="Rounded Rectangle 11"/>
          <p:cNvSpPr/>
          <p:nvPr/>
        </p:nvSpPr>
        <p:spPr>
          <a:xfrm>
            <a:off x="8503851" y="3804507"/>
            <a:ext cx="2570205" cy="1274117"/>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Verdana"/>
              <a:ea typeface="+mn-ea"/>
              <a:cs typeface="+mn-cs"/>
            </a:endParaRPr>
          </a:p>
        </p:txBody>
      </p:sp>
      <p:cxnSp>
        <p:nvCxnSpPr>
          <p:cNvPr id="16" name="Straight Connector 15"/>
          <p:cNvCxnSpPr/>
          <p:nvPr/>
        </p:nvCxnSpPr>
        <p:spPr>
          <a:xfrm flipH="1" flipV="1">
            <a:off x="3482889" y="1993125"/>
            <a:ext cx="557773" cy="527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3508718" y="3436808"/>
            <a:ext cx="614920" cy="4288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5" idx="4"/>
          </p:cNvCxnSpPr>
          <p:nvPr/>
        </p:nvCxnSpPr>
        <p:spPr>
          <a:xfrm>
            <a:off x="6030097" y="4485503"/>
            <a:ext cx="0" cy="3720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7895968" y="1933660"/>
            <a:ext cx="607883" cy="46355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026400" y="3657600"/>
            <a:ext cx="525076" cy="208094"/>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96662" y="1010330"/>
            <a:ext cx="216243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Verdana"/>
                <a:ea typeface="+mn-ea"/>
                <a:cs typeface="+mn-cs"/>
              </a:rPr>
              <a:t>Improve wellbeing and quality of life</a:t>
            </a:r>
          </a:p>
        </p:txBody>
      </p:sp>
      <p:sp>
        <p:nvSpPr>
          <p:cNvPr id="40" name="TextBox 39"/>
          <p:cNvSpPr txBox="1"/>
          <p:nvPr/>
        </p:nvSpPr>
        <p:spPr>
          <a:xfrm>
            <a:off x="1151667" y="3979900"/>
            <a:ext cx="203697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Verdana"/>
                <a:ea typeface="+mn-ea"/>
                <a:cs typeface="+mn-cs"/>
              </a:rPr>
              <a:t>Enhance ability to adjust and cope</a:t>
            </a:r>
          </a:p>
        </p:txBody>
      </p:sp>
      <p:sp>
        <p:nvSpPr>
          <p:cNvPr id="41" name="TextBox 40"/>
          <p:cNvSpPr txBox="1"/>
          <p:nvPr/>
        </p:nvSpPr>
        <p:spPr>
          <a:xfrm>
            <a:off x="4979773" y="5165124"/>
            <a:ext cx="20388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Verdana"/>
                <a:ea typeface="+mn-ea"/>
                <a:cs typeface="+mn-cs"/>
              </a:rPr>
              <a:t>Partnership working</a:t>
            </a:r>
          </a:p>
        </p:txBody>
      </p:sp>
      <p:sp>
        <p:nvSpPr>
          <p:cNvPr id="42" name="TextBox 41"/>
          <p:cNvSpPr txBox="1"/>
          <p:nvPr/>
        </p:nvSpPr>
        <p:spPr>
          <a:xfrm>
            <a:off x="8822724" y="4139514"/>
            <a:ext cx="188680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Verdana"/>
                <a:ea typeface="+mn-ea"/>
                <a:cs typeface="+mn-cs"/>
              </a:rPr>
              <a:t>Advice and education</a:t>
            </a:r>
          </a:p>
        </p:txBody>
      </p:sp>
      <p:sp>
        <p:nvSpPr>
          <p:cNvPr id="43" name="TextBox 42"/>
          <p:cNvSpPr txBox="1"/>
          <p:nvPr/>
        </p:nvSpPr>
        <p:spPr>
          <a:xfrm>
            <a:off x="8703447" y="1148829"/>
            <a:ext cx="21253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Verdana"/>
                <a:ea typeface="+mn-ea"/>
                <a:cs typeface="+mn-cs"/>
              </a:rPr>
              <a:t>Promote best practice</a:t>
            </a:r>
          </a:p>
        </p:txBody>
      </p:sp>
    </p:spTree>
    <p:extLst>
      <p:ext uri="{BB962C8B-B14F-4D97-AF65-F5344CB8AC3E}">
        <p14:creationId xmlns:p14="http://schemas.microsoft.com/office/powerpoint/2010/main" val="3788408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6F6350-C8F1-14F7-40F7-7566B3C78361}"/>
              </a:ext>
            </a:extLst>
          </p:cNvPr>
          <p:cNvSpPr txBox="1"/>
          <p:nvPr/>
        </p:nvSpPr>
        <p:spPr>
          <a:xfrm>
            <a:off x="2520950" y="252425"/>
            <a:ext cx="71501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solidFill>
                  <a:schemeClr val="accent1"/>
                </a:solidFill>
              </a:rPr>
              <a:t>Interventions provided </a:t>
            </a:r>
            <a:endParaRPr lang="en-GB" sz="2800" b="1" dirty="0">
              <a:ln w="0"/>
              <a:solidFill>
                <a:schemeClr val="accent1"/>
              </a:solidFill>
              <a:effectLst>
                <a:outerShdw blurRad="38100" dist="19050" dir="2700000" algn="tl" rotWithShape="0">
                  <a:schemeClr val="dk1">
                    <a:alpha val="40000"/>
                  </a:schemeClr>
                </a:outerShdw>
              </a:effectLst>
            </a:endParaRPr>
          </a:p>
        </p:txBody>
      </p:sp>
      <p:sp>
        <p:nvSpPr>
          <p:cNvPr id="3" name="Content Placeholder 2">
            <a:extLst>
              <a:ext uri="{FF2B5EF4-FFF2-40B4-BE49-F238E27FC236}">
                <a16:creationId xmlns:a16="http://schemas.microsoft.com/office/drawing/2014/main" id="{5BC83373-CC4A-B4C2-82F9-3FE563A4DB99}"/>
              </a:ext>
            </a:extLst>
          </p:cNvPr>
          <p:cNvSpPr txBox="1">
            <a:spLocks/>
          </p:cNvSpPr>
          <p:nvPr/>
        </p:nvSpPr>
        <p:spPr>
          <a:xfrm>
            <a:off x="609600" y="1326468"/>
            <a:ext cx="10972800" cy="4205063"/>
          </a:xfrm>
          <a:prstGeom prst="rect">
            <a:avLst/>
          </a:prstGeom>
        </p:spPr>
        <p:txBody>
          <a:bodyPr>
            <a:normAutofit fontScale="92500" lnSpcReduction="20000"/>
          </a:bodyPr>
          <a:lstStyle>
            <a:lvl1pPr marL="0" indent="0" algn="l" defTabSz="914400" rtl="0" eaLnBrk="1" latinLnBrk="0" hangingPunct="1">
              <a:spcBef>
                <a:spcPct val="20000"/>
              </a:spcBef>
              <a:buClr>
                <a:schemeClr val="bg2"/>
              </a:buClr>
              <a:buFont typeface="+mj-lt"/>
              <a:buNone/>
              <a:defRPr sz="3200" b="0" kern="1200" baseline="0">
                <a:solidFill>
                  <a:schemeClr val="tx1"/>
                </a:solidFill>
                <a:latin typeface="+mn-lt"/>
                <a:ea typeface="+mn-ea"/>
                <a:cs typeface="+mn-cs"/>
              </a:defRPr>
            </a:lvl1pPr>
            <a:lvl2pPr marL="742950" indent="-285750" algn="l" defTabSz="914400" rtl="0" eaLnBrk="1" latinLnBrk="0" hangingPunct="1">
              <a:spcBef>
                <a:spcPct val="20000"/>
              </a:spcBef>
              <a:buClr>
                <a:schemeClr val="bg2"/>
              </a:buClr>
              <a:buSzPct val="60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base">
              <a:lnSpc>
                <a:spcPct val="150000"/>
              </a:lnSpc>
              <a:buFont typeface="Arial" panose="020B0604020202020204" pitchFamily="34" charset="0"/>
              <a:buChar char="•"/>
            </a:pPr>
            <a:r>
              <a:rPr lang="en-GB" sz="2200" dirty="0">
                <a:solidFill>
                  <a:srgbClr val="404040"/>
                </a:solidFill>
                <a:latin typeface="+mj-lt"/>
              </a:rPr>
              <a:t> </a:t>
            </a:r>
            <a:r>
              <a:rPr lang="en-GB" sz="2200" dirty="0">
                <a:solidFill>
                  <a:schemeClr val="bg2"/>
                </a:solidFill>
                <a:latin typeface="+mj-lt"/>
              </a:rPr>
              <a:t>Holistic assessment </a:t>
            </a:r>
          </a:p>
          <a:p>
            <a:pPr fontAlgn="base">
              <a:lnSpc>
                <a:spcPct val="150000"/>
              </a:lnSpc>
              <a:buFont typeface="Arial" panose="020B0604020202020204" pitchFamily="34" charset="0"/>
              <a:buChar char="•"/>
            </a:pPr>
            <a:r>
              <a:rPr lang="en-GB" sz="2200" dirty="0">
                <a:solidFill>
                  <a:schemeClr val="bg2"/>
                </a:solidFill>
                <a:latin typeface="+mj-lt"/>
              </a:rPr>
              <a:t> </a:t>
            </a:r>
            <a:r>
              <a:rPr lang="en-GB" sz="2400" dirty="0">
                <a:solidFill>
                  <a:schemeClr val="bg2"/>
                </a:solidFill>
                <a:latin typeface="+mj-lt"/>
              </a:rPr>
              <a:t>CBT techniques</a:t>
            </a:r>
          </a:p>
          <a:p>
            <a:pPr fontAlgn="base">
              <a:lnSpc>
                <a:spcPct val="150000"/>
              </a:lnSpc>
              <a:buFont typeface="Arial" panose="020B0604020202020204" pitchFamily="34" charset="0"/>
              <a:buChar char="•"/>
            </a:pPr>
            <a:r>
              <a:rPr lang="en-GB" sz="2400" dirty="0">
                <a:solidFill>
                  <a:schemeClr val="bg2"/>
                </a:solidFill>
                <a:latin typeface="+mj-lt"/>
              </a:rPr>
              <a:t> DNACPR discussions</a:t>
            </a:r>
          </a:p>
          <a:p>
            <a:pPr fontAlgn="base">
              <a:lnSpc>
                <a:spcPct val="150000"/>
              </a:lnSpc>
              <a:buFont typeface="Arial" panose="020B0604020202020204" pitchFamily="34" charset="0"/>
              <a:buChar char="•"/>
            </a:pPr>
            <a:r>
              <a:rPr lang="en-GB" sz="2400" dirty="0">
                <a:solidFill>
                  <a:schemeClr val="bg2"/>
                </a:solidFill>
                <a:latin typeface="+mj-lt"/>
              </a:rPr>
              <a:t> Advance and future care planning </a:t>
            </a:r>
          </a:p>
          <a:p>
            <a:pPr fontAlgn="base">
              <a:lnSpc>
                <a:spcPct val="150000"/>
              </a:lnSpc>
              <a:buFont typeface="Arial" panose="020B0604020202020204" pitchFamily="34" charset="0"/>
              <a:buChar char="•"/>
            </a:pPr>
            <a:r>
              <a:rPr lang="en-GB" sz="2400" dirty="0">
                <a:solidFill>
                  <a:schemeClr val="bg2"/>
                </a:solidFill>
                <a:latin typeface="+mj-lt"/>
              </a:rPr>
              <a:t> Compassion Focused Therapy</a:t>
            </a:r>
          </a:p>
          <a:p>
            <a:pPr fontAlgn="base">
              <a:lnSpc>
                <a:spcPct val="150000"/>
              </a:lnSpc>
              <a:buFont typeface="Arial" panose="020B0604020202020204" pitchFamily="34" charset="0"/>
              <a:buChar char="•"/>
            </a:pPr>
            <a:r>
              <a:rPr lang="en-GB" sz="2400" dirty="0">
                <a:solidFill>
                  <a:schemeClr val="bg2"/>
                </a:solidFill>
                <a:latin typeface="+mj-lt"/>
              </a:rPr>
              <a:t> ‘Getting Along Programme’</a:t>
            </a:r>
          </a:p>
          <a:p>
            <a:pPr fontAlgn="base">
              <a:lnSpc>
                <a:spcPct val="150000"/>
              </a:lnSpc>
              <a:buFont typeface="Arial" panose="020B0604020202020204" pitchFamily="34" charset="0"/>
              <a:buChar char="•"/>
            </a:pPr>
            <a:r>
              <a:rPr lang="en-GB" sz="2400" dirty="0">
                <a:solidFill>
                  <a:schemeClr val="bg2"/>
                </a:solidFill>
                <a:latin typeface="+mj-lt"/>
              </a:rPr>
              <a:t> </a:t>
            </a:r>
            <a:r>
              <a:rPr lang="en-GB" sz="2400" dirty="0">
                <a:solidFill>
                  <a:schemeClr val="bg2"/>
                </a:solidFill>
              </a:rPr>
              <a:t>Casework management</a:t>
            </a:r>
            <a:endParaRPr lang="en-GB" sz="2400" dirty="0">
              <a:solidFill>
                <a:schemeClr val="bg2"/>
              </a:solidFill>
              <a:latin typeface="+mj-lt"/>
            </a:endParaRPr>
          </a:p>
          <a:p>
            <a:pPr fontAlgn="base">
              <a:lnSpc>
                <a:spcPct val="150000"/>
              </a:lnSpc>
              <a:buFont typeface="Arial" panose="020B0604020202020204" pitchFamily="34" charset="0"/>
              <a:buChar char="•"/>
            </a:pPr>
            <a:r>
              <a:rPr lang="en-GB" sz="2400" dirty="0">
                <a:solidFill>
                  <a:schemeClr val="bg2"/>
                </a:solidFill>
                <a:latin typeface="+mj-lt"/>
              </a:rPr>
              <a:t> </a:t>
            </a:r>
            <a:r>
              <a:rPr lang="en-GB" sz="2400" dirty="0" err="1">
                <a:solidFill>
                  <a:schemeClr val="bg2"/>
                </a:solidFill>
                <a:latin typeface="+mj-lt"/>
              </a:rPr>
              <a:t>STrAtegies</a:t>
            </a:r>
            <a:r>
              <a:rPr lang="en-GB" sz="2400" dirty="0">
                <a:solidFill>
                  <a:schemeClr val="bg2"/>
                </a:solidFill>
                <a:latin typeface="+mj-lt"/>
              </a:rPr>
              <a:t> for </a:t>
            </a:r>
            <a:r>
              <a:rPr lang="en-GB" sz="2400" dirty="0" err="1">
                <a:solidFill>
                  <a:schemeClr val="bg2"/>
                </a:solidFill>
                <a:latin typeface="+mj-lt"/>
              </a:rPr>
              <a:t>RelaTives</a:t>
            </a:r>
            <a:r>
              <a:rPr lang="en-GB" sz="2400" dirty="0">
                <a:solidFill>
                  <a:schemeClr val="bg2"/>
                </a:solidFill>
                <a:latin typeface="+mj-lt"/>
              </a:rPr>
              <a:t> programme (START)</a:t>
            </a:r>
          </a:p>
          <a:p>
            <a:pPr fontAlgn="base">
              <a:lnSpc>
                <a:spcPct val="150000"/>
              </a:lnSpc>
            </a:pPr>
            <a:endParaRPr lang="en-GB" sz="2400" dirty="0">
              <a:solidFill>
                <a:schemeClr val="bg2"/>
              </a:solidFill>
              <a:latin typeface="+mj-lt"/>
            </a:endParaRPr>
          </a:p>
        </p:txBody>
      </p:sp>
    </p:spTree>
    <p:extLst>
      <p:ext uri="{BB962C8B-B14F-4D97-AF65-F5344CB8AC3E}">
        <p14:creationId xmlns:p14="http://schemas.microsoft.com/office/powerpoint/2010/main" val="652991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4A25F-14EB-60B8-B84D-BAC086315A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F38ABF-83A4-D05B-0A4C-81FCEA8E8B80}"/>
              </a:ext>
            </a:extLst>
          </p:cNvPr>
          <p:cNvSpPr txBox="1">
            <a:spLocks/>
          </p:cNvSpPr>
          <p:nvPr/>
        </p:nvSpPr>
        <p:spPr>
          <a:xfrm>
            <a:off x="609600" y="1752601"/>
            <a:ext cx="10972800" cy="4205063"/>
          </a:xfrm>
          <a:prstGeom prst="rect">
            <a:avLst/>
          </a:prstGeom>
        </p:spPr>
        <p:txBody>
          <a:bodyPr>
            <a:normAutofit/>
          </a:bodyPr>
          <a:lstStyle>
            <a:lvl1pPr marL="0" indent="0" algn="l" defTabSz="914400" rtl="0" eaLnBrk="1" latinLnBrk="0" hangingPunct="1">
              <a:spcBef>
                <a:spcPct val="20000"/>
              </a:spcBef>
              <a:buClr>
                <a:schemeClr val="bg2"/>
              </a:buClr>
              <a:buFont typeface="+mj-lt"/>
              <a:buNone/>
              <a:defRPr sz="3200" b="0" kern="1200" baseline="0">
                <a:solidFill>
                  <a:schemeClr val="tx1"/>
                </a:solidFill>
                <a:latin typeface="+mn-lt"/>
                <a:ea typeface="+mn-ea"/>
                <a:cs typeface="+mn-cs"/>
              </a:defRPr>
            </a:lvl1pPr>
            <a:lvl2pPr marL="742950" indent="-285750" algn="l" defTabSz="914400" rtl="0" eaLnBrk="1" latinLnBrk="0" hangingPunct="1">
              <a:spcBef>
                <a:spcPct val="20000"/>
              </a:spcBef>
              <a:buClr>
                <a:schemeClr val="bg2"/>
              </a:buClr>
              <a:buSzPct val="60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base">
              <a:lnSpc>
                <a:spcPct val="150000"/>
              </a:lnSpc>
              <a:buFont typeface="Arial" panose="020B0604020202020204" pitchFamily="34" charset="0"/>
              <a:buChar char="•"/>
            </a:pPr>
            <a:r>
              <a:rPr lang="en-GB" sz="2200" dirty="0">
                <a:solidFill>
                  <a:srgbClr val="404040"/>
                </a:solidFill>
                <a:latin typeface="+mj-lt"/>
              </a:rPr>
              <a:t> </a:t>
            </a:r>
            <a:endParaRPr lang="en-GB" sz="2400" dirty="0">
              <a:solidFill>
                <a:schemeClr val="bg2"/>
              </a:solidFill>
              <a:latin typeface="+mj-lt"/>
            </a:endParaRPr>
          </a:p>
        </p:txBody>
      </p:sp>
      <p:sp>
        <p:nvSpPr>
          <p:cNvPr id="5" name="TextBox 4">
            <a:extLst>
              <a:ext uri="{FF2B5EF4-FFF2-40B4-BE49-F238E27FC236}">
                <a16:creationId xmlns:a16="http://schemas.microsoft.com/office/drawing/2014/main" id="{979F637B-C9F3-A2D4-C738-22D5978C5EC5}"/>
              </a:ext>
            </a:extLst>
          </p:cNvPr>
          <p:cNvSpPr txBox="1"/>
          <p:nvPr/>
        </p:nvSpPr>
        <p:spPr>
          <a:xfrm>
            <a:off x="408878" y="3030792"/>
            <a:ext cx="10281426" cy="2676951"/>
          </a:xfrm>
          <a:prstGeom prst="rect">
            <a:avLst/>
          </a:prstGeom>
          <a:noFill/>
        </p:spPr>
        <p:txBody>
          <a:bodyPr wrap="square">
            <a:spAutoFit/>
          </a:bodyPr>
          <a:lstStyle/>
          <a:p>
            <a:pPr marL="342900" indent="-342900">
              <a:buFont typeface="Arial" panose="020B0604020202020204" pitchFamily="34" charset="0"/>
              <a:buChar char="•"/>
            </a:pPr>
            <a:endParaRPr lang="en-GB" sz="2000" b="1" dirty="0">
              <a:solidFill>
                <a:schemeClr val="bg2"/>
              </a:solidFill>
            </a:endParaRPr>
          </a:p>
          <a:p>
            <a:pPr marL="342900" indent="-342900">
              <a:buFont typeface="Arial" panose="020B0604020202020204" pitchFamily="34" charset="0"/>
              <a:buChar char="•"/>
            </a:pPr>
            <a:r>
              <a:rPr lang="en-GB" sz="2000" b="1" dirty="0">
                <a:solidFill>
                  <a:schemeClr val="bg2"/>
                </a:solidFill>
              </a:rPr>
              <a:t>Charlie Duhig – Team lead </a:t>
            </a:r>
            <a:br>
              <a:rPr lang="en-GB" sz="2000" dirty="0">
                <a:solidFill>
                  <a:schemeClr val="bg2"/>
                </a:solidFill>
              </a:rPr>
            </a:br>
            <a:endParaRPr lang="en-GB" sz="2000" b="1" dirty="0">
              <a:solidFill>
                <a:schemeClr val="bg2"/>
              </a:solidFill>
            </a:endParaRPr>
          </a:p>
          <a:p>
            <a:pPr marL="342900" indent="-342900">
              <a:lnSpc>
                <a:spcPct val="110000"/>
              </a:lnSpc>
              <a:buFont typeface="Arial" panose="020B0604020202020204" pitchFamily="34" charset="0"/>
              <a:buChar char="•"/>
            </a:pPr>
            <a:r>
              <a:rPr lang="en-GB" sz="2000" b="1" dirty="0">
                <a:solidFill>
                  <a:schemeClr val="bg2"/>
                </a:solidFill>
              </a:rPr>
              <a:t>Carmarthenshire: Donna Owens, Liza Francis &amp; Maria Evans </a:t>
            </a:r>
          </a:p>
          <a:p>
            <a:pPr marL="342900" indent="-342900">
              <a:lnSpc>
                <a:spcPct val="110000"/>
              </a:lnSpc>
              <a:buFont typeface="Arial" panose="020B0604020202020204" pitchFamily="34" charset="0"/>
              <a:buChar char="•"/>
            </a:pPr>
            <a:endParaRPr lang="en-GB" sz="2000" b="1" dirty="0">
              <a:solidFill>
                <a:schemeClr val="bg2"/>
              </a:solidFill>
            </a:endParaRPr>
          </a:p>
          <a:p>
            <a:pPr marL="342900" indent="-342900">
              <a:lnSpc>
                <a:spcPct val="110000"/>
              </a:lnSpc>
              <a:buFont typeface="Arial" panose="020B0604020202020204" pitchFamily="34" charset="0"/>
              <a:buChar char="•"/>
            </a:pPr>
            <a:r>
              <a:rPr lang="en-GB" sz="2000" b="1" dirty="0">
                <a:solidFill>
                  <a:schemeClr val="bg2"/>
                </a:solidFill>
              </a:rPr>
              <a:t>Pembrokeshire: Emma Venables &amp; Donna Phillips</a:t>
            </a:r>
            <a:endParaRPr lang="en-GB" sz="2000" dirty="0">
              <a:solidFill>
                <a:schemeClr val="tx1">
                  <a:lumMod val="50000"/>
                </a:schemeClr>
              </a:solidFill>
            </a:endParaRPr>
          </a:p>
          <a:p>
            <a:pPr marL="342900" indent="-342900">
              <a:lnSpc>
                <a:spcPct val="110000"/>
              </a:lnSpc>
              <a:buFont typeface="Arial" panose="020B0604020202020204" pitchFamily="34" charset="0"/>
              <a:buChar char="•"/>
            </a:pPr>
            <a:endParaRPr lang="en-GB" sz="2000" dirty="0">
              <a:solidFill>
                <a:schemeClr val="bg2"/>
              </a:solidFill>
            </a:endParaRPr>
          </a:p>
          <a:p>
            <a:pPr marL="342900" indent="-342900">
              <a:lnSpc>
                <a:spcPct val="110000"/>
              </a:lnSpc>
              <a:buFont typeface="Arial" panose="020B0604020202020204" pitchFamily="34" charset="0"/>
              <a:buChar char="•"/>
            </a:pPr>
            <a:r>
              <a:rPr lang="en-GB" sz="2000" b="1" dirty="0">
                <a:solidFill>
                  <a:schemeClr val="bg2"/>
                </a:solidFill>
              </a:rPr>
              <a:t>Ceredigion: Emma Birch</a:t>
            </a:r>
            <a:endParaRPr lang="en-GB" sz="2000" b="1" dirty="0">
              <a:solidFill>
                <a:schemeClr val="tx1">
                  <a:lumMod val="50000"/>
                </a:schemeClr>
              </a:solidFill>
            </a:endParaRPr>
          </a:p>
        </p:txBody>
      </p:sp>
      <p:sp>
        <p:nvSpPr>
          <p:cNvPr id="6" name="TextBox 5">
            <a:extLst>
              <a:ext uri="{FF2B5EF4-FFF2-40B4-BE49-F238E27FC236}">
                <a16:creationId xmlns:a16="http://schemas.microsoft.com/office/drawing/2014/main" id="{42474E12-1283-8554-D07C-441B75257DB9}"/>
              </a:ext>
            </a:extLst>
          </p:cNvPr>
          <p:cNvSpPr txBox="1"/>
          <p:nvPr/>
        </p:nvSpPr>
        <p:spPr>
          <a:xfrm>
            <a:off x="2520950" y="252425"/>
            <a:ext cx="71501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solidFill>
                  <a:schemeClr val="accent1"/>
                </a:solidFill>
              </a:rPr>
              <a:t>Meet the team</a:t>
            </a:r>
            <a:endParaRPr lang="en-GB" sz="2800" b="1" dirty="0">
              <a:ln w="0"/>
              <a:solidFill>
                <a:schemeClr val="accent1"/>
              </a:solidFill>
              <a:effectLst>
                <a:outerShdw blurRad="38100" dist="19050" dir="2700000" algn="tl" rotWithShape="0">
                  <a:schemeClr val="dk1">
                    <a:alpha val="40000"/>
                  </a:schemeClr>
                </a:outerShdw>
              </a:effectLst>
            </a:endParaRPr>
          </a:p>
        </p:txBody>
      </p:sp>
      <p:pic>
        <p:nvPicPr>
          <p:cNvPr id="10" name="Picture 9" descr="A person with dark hair wearing a pink and white floral shirt&#10;&#10;AI-generated content may be incorrect.">
            <a:extLst>
              <a:ext uri="{FF2B5EF4-FFF2-40B4-BE49-F238E27FC236}">
                <a16:creationId xmlns:a16="http://schemas.microsoft.com/office/drawing/2014/main" id="{54AA7A17-8184-B1C2-1DBC-44F2EB835A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0168" y="1241280"/>
            <a:ext cx="1285949" cy="1539591"/>
          </a:xfrm>
          <a:prstGeom prst="rect">
            <a:avLst/>
          </a:prstGeom>
        </p:spPr>
      </p:pic>
      <p:pic>
        <p:nvPicPr>
          <p:cNvPr id="12" name="Picture 11">
            <a:extLst>
              <a:ext uri="{FF2B5EF4-FFF2-40B4-BE49-F238E27FC236}">
                <a16:creationId xmlns:a16="http://schemas.microsoft.com/office/drawing/2014/main" id="{1D5F9937-0C50-780B-DD4C-8D1891B6B2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65" y="1242604"/>
            <a:ext cx="1152143" cy="1538268"/>
          </a:xfrm>
          <a:prstGeom prst="rect">
            <a:avLst/>
          </a:prstGeom>
        </p:spPr>
      </p:pic>
      <p:pic>
        <p:nvPicPr>
          <p:cNvPr id="14" name="Picture 13" descr="A person smiling at the camera&#10;&#10;AI-generated content may be incorrect.">
            <a:extLst>
              <a:ext uri="{FF2B5EF4-FFF2-40B4-BE49-F238E27FC236}">
                <a16:creationId xmlns:a16="http://schemas.microsoft.com/office/drawing/2014/main" id="{721B243B-F58C-775F-C2C3-C7A2F34306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53777" y="1242603"/>
            <a:ext cx="1276883" cy="1538268"/>
          </a:xfrm>
          <a:prstGeom prst="rect">
            <a:avLst/>
          </a:prstGeom>
        </p:spPr>
      </p:pic>
      <p:pic>
        <p:nvPicPr>
          <p:cNvPr id="7" name="Picture 6" descr="A person smiling for a picture&#10;&#10;AI-generated content may be incorrect.">
            <a:extLst>
              <a:ext uri="{FF2B5EF4-FFF2-40B4-BE49-F238E27FC236}">
                <a16:creationId xmlns:a16="http://schemas.microsoft.com/office/drawing/2014/main" id="{0BDEAF0B-7CDB-250A-85FF-BE422484A3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6508" y="1241280"/>
            <a:ext cx="1285949" cy="1539591"/>
          </a:xfrm>
          <a:prstGeom prst="rect">
            <a:avLst/>
          </a:prstGeom>
        </p:spPr>
      </p:pic>
      <p:pic>
        <p:nvPicPr>
          <p:cNvPr id="13" name="Picture 12" descr="A person smiling at the camera&#10;&#10;AI-generated content may be incorrect.">
            <a:extLst>
              <a:ext uri="{FF2B5EF4-FFF2-40B4-BE49-F238E27FC236}">
                <a16:creationId xmlns:a16="http://schemas.microsoft.com/office/drawing/2014/main" id="{8288FEA8-B4BC-1156-187E-A339CDC5A6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7881" y="1232020"/>
            <a:ext cx="1285949" cy="1535540"/>
          </a:xfrm>
          <a:prstGeom prst="rect">
            <a:avLst/>
          </a:prstGeom>
        </p:spPr>
      </p:pic>
      <p:pic>
        <p:nvPicPr>
          <p:cNvPr id="16" name="Picture 15" descr="A person wearing glasses and a blue scarf&#10;&#10;AI-generated content may be incorrect.">
            <a:extLst>
              <a:ext uri="{FF2B5EF4-FFF2-40B4-BE49-F238E27FC236}">
                <a16:creationId xmlns:a16="http://schemas.microsoft.com/office/drawing/2014/main" id="{685F6BD0-DEE0-5246-8B30-E3027A43FAA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18320" y="1232020"/>
            <a:ext cx="1276883" cy="1536191"/>
          </a:xfrm>
          <a:prstGeom prst="rect">
            <a:avLst/>
          </a:prstGeom>
        </p:spPr>
      </p:pic>
      <p:pic>
        <p:nvPicPr>
          <p:cNvPr id="18" name="Picture 17" descr="A person taking a selfie&#10;&#10;AI-generated content may be incorrect.">
            <a:extLst>
              <a:ext uri="{FF2B5EF4-FFF2-40B4-BE49-F238E27FC236}">
                <a16:creationId xmlns:a16="http://schemas.microsoft.com/office/drawing/2014/main" id="{D92734DB-E69D-DAD5-ABF7-54F9BEA0A75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33179" y="1232020"/>
            <a:ext cx="1281216" cy="1535540"/>
          </a:xfrm>
          <a:prstGeom prst="rect">
            <a:avLst/>
          </a:prstGeom>
        </p:spPr>
      </p:pic>
    </p:spTree>
    <p:extLst>
      <p:ext uri="{BB962C8B-B14F-4D97-AF65-F5344CB8AC3E}">
        <p14:creationId xmlns:p14="http://schemas.microsoft.com/office/powerpoint/2010/main" val="4278529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FAB2658-7830-4EBC-A193-113593BB36D7}"/>
              </a:ext>
            </a:extLst>
          </p:cNvPr>
          <p:cNvSpPr txBox="1"/>
          <p:nvPr/>
        </p:nvSpPr>
        <p:spPr>
          <a:xfrm>
            <a:off x="2520950" y="252425"/>
            <a:ext cx="71501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solidFill>
                  <a:schemeClr val="accent1"/>
                </a:solidFill>
              </a:rPr>
              <a:t>What is START?</a:t>
            </a:r>
            <a:endParaRPr lang="en-GB" sz="2800" b="1" dirty="0">
              <a:ln w="0"/>
              <a:solidFill>
                <a:schemeClr val="accent1"/>
              </a:solidFill>
              <a:effectLst>
                <a:outerShdw blurRad="38100" dist="19050" dir="2700000" algn="tl" rotWithShape="0">
                  <a:schemeClr val="dk1">
                    <a:alpha val="40000"/>
                  </a:schemeClr>
                </a:outerShdw>
              </a:effectLst>
            </a:endParaRPr>
          </a:p>
        </p:txBody>
      </p:sp>
      <p:sp>
        <p:nvSpPr>
          <p:cNvPr id="2" name="TextBox 1">
            <a:extLst>
              <a:ext uri="{FF2B5EF4-FFF2-40B4-BE49-F238E27FC236}">
                <a16:creationId xmlns:a16="http://schemas.microsoft.com/office/drawing/2014/main" id="{378215E7-96A3-EB65-51B3-92DDE9090424}"/>
              </a:ext>
            </a:extLst>
          </p:cNvPr>
          <p:cNvSpPr txBox="1"/>
          <p:nvPr/>
        </p:nvSpPr>
        <p:spPr>
          <a:xfrm>
            <a:off x="1266939" y="1189822"/>
            <a:ext cx="6544019" cy="5170646"/>
          </a:xfrm>
          <a:prstGeom prst="rect">
            <a:avLst/>
          </a:prstGeom>
          <a:noFill/>
        </p:spPr>
        <p:txBody>
          <a:bodyPr wrap="square" rtlCol="0">
            <a:spAutoFit/>
          </a:bodyPr>
          <a:lstStyle/>
          <a:p>
            <a:pPr marL="285750" indent="-285750">
              <a:buFont typeface="Arial" panose="020B0604020202020204" pitchFamily="34" charset="0"/>
              <a:buChar char="•"/>
            </a:pPr>
            <a:r>
              <a:rPr lang="en-GB" sz="2400" b="0" i="0" dirty="0">
                <a:solidFill>
                  <a:schemeClr val="bg2"/>
                </a:solidFill>
                <a:effectLst/>
                <a:latin typeface="Arial" panose="020B0604020202020204" pitchFamily="34" charset="0"/>
              </a:rPr>
              <a:t>Developed by University College London</a:t>
            </a:r>
          </a:p>
          <a:p>
            <a:pPr marL="285750" indent="-285750">
              <a:buFont typeface="Arial" panose="020B0604020202020204" pitchFamily="34" charset="0"/>
              <a:buChar char="•"/>
            </a:pPr>
            <a:endParaRPr lang="en-GB" sz="2400" b="0" i="0" dirty="0">
              <a:solidFill>
                <a:schemeClr val="bg2"/>
              </a:solidFill>
              <a:effectLst/>
              <a:latin typeface="Arial" panose="020B0604020202020204" pitchFamily="34" charset="0"/>
            </a:endParaRPr>
          </a:p>
          <a:p>
            <a:pPr marL="285750" indent="-285750">
              <a:buFont typeface="Arial" panose="020B0604020202020204" pitchFamily="34" charset="0"/>
              <a:buChar char="•"/>
            </a:pPr>
            <a:r>
              <a:rPr lang="en-GB" sz="2400" dirty="0">
                <a:solidFill>
                  <a:schemeClr val="bg2"/>
                </a:solidFill>
                <a:latin typeface="Arial" panose="020B0604020202020204" pitchFamily="34" charset="0"/>
              </a:rPr>
              <a:t>E</a:t>
            </a:r>
            <a:r>
              <a:rPr lang="en-GB" sz="2400" b="0" i="0" dirty="0">
                <a:solidFill>
                  <a:schemeClr val="bg2"/>
                </a:solidFill>
                <a:effectLst/>
                <a:latin typeface="Arial" panose="020B0604020202020204" pitchFamily="34" charset="0"/>
              </a:rPr>
              <a:t>ight-week manualised intervention</a:t>
            </a:r>
          </a:p>
          <a:p>
            <a:pPr marL="285750" indent="-285750">
              <a:buFont typeface="Arial" panose="020B0604020202020204" pitchFamily="34" charset="0"/>
              <a:buChar char="•"/>
            </a:pPr>
            <a:endParaRPr lang="en-GB" sz="2400" b="0" i="0" dirty="0">
              <a:solidFill>
                <a:schemeClr val="bg2"/>
              </a:solidFill>
              <a:effectLst/>
              <a:latin typeface="Arial" panose="020B0604020202020204" pitchFamily="34" charset="0"/>
            </a:endParaRPr>
          </a:p>
          <a:p>
            <a:pPr marL="285750" indent="-285750">
              <a:buFont typeface="Arial" panose="020B0604020202020204" pitchFamily="34" charset="0"/>
              <a:buChar char="•"/>
            </a:pPr>
            <a:r>
              <a:rPr lang="en-GB" sz="2400" b="0" i="0" dirty="0">
                <a:solidFill>
                  <a:schemeClr val="bg2"/>
                </a:solidFill>
                <a:effectLst/>
                <a:latin typeface="Arial" panose="020B0604020202020204" pitchFamily="34" charset="0"/>
              </a:rPr>
              <a:t>Specialist intervention for carers of PLWD</a:t>
            </a:r>
          </a:p>
          <a:p>
            <a:pPr marL="285750" indent="-285750">
              <a:buFont typeface="Arial" panose="020B0604020202020204" pitchFamily="34" charset="0"/>
              <a:buChar char="•"/>
            </a:pPr>
            <a:endParaRPr lang="en-GB" sz="2400" dirty="0">
              <a:solidFill>
                <a:schemeClr val="bg2"/>
              </a:solidFill>
              <a:latin typeface="Arial" panose="020B0604020202020204" pitchFamily="34" charset="0"/>
            </a:endParaRPr>
          </a:p>
          <a:p>
            <a:pPr marL="285750" indent="-285750">
              <a:buFont typeface="Arial" panose="020B0604020202020204" pitchFamily="34" charset="0"/>
              <a:buChar char="•"/>
            </a:pPr>
            <a:r>
              <a:rPr lang="en-GB" sz="2400" b="0" i="0" dirty="0">
                <a:solidFill>
                  <a:schemeClr val="bg2"/>
                </a:solidFill>
                <a:effectLst/>
                <a:latin typeface="Arial" panose="020B0604020202020204" pitchFamily="34" charset="0"/>
              </a:rPr>
              <a:t>LBD &amp; PDD version </a:t>
            </a:r>
          </a:p>
          <a:p>
            <a:pPr marL="285750" indent="-285750">
              <a:buFont typeface="Arial" panose="020B0604020202020204" pitchFamily="34" charset="0"/>
              <a:buChar char="•"/>
            </a:pPr>
            <a:endParaRPr lang="en-GB" sz="2400" dirty="0">
              <a:solidFill>
                <a:schemeClr val="bg2"/>
              </a:solidFill>
              <a:latin typeface="Arial" panose="020B0604020202020204" pitchFamily="34" charset="0"/>
            </a:endParaRPr>
          </a:p>
          <a:p>
            <a:pPr marL="285750" indent="-285750">
              <a:buFont typeface="Arial" panose="020B0604020202020204" pitchFamily="34" charset="0"/>
              <a:buChar char="•"/>
            </a:pPr>
            <a:r>
              <a:rPr lang="en-GB" sz="2400" b="0" i="0" dirty="0">
                <a:solidFill>
                  <a:schemeClr val="bg2"/>
                </a:solidFill>
                <a:effectLst/>
                <a:latin typeface="Arial" panose="020B0604020202020204" pitchFamily="34" charset="0"/>
              </a:rPr>
              <a:t>CBT approach</a:t>
            </a:r>
          </a:p>
          <a:p>
            <a:pPr marL="285750" indent="-285750">
              <a:buFont typeface="Arial" panose="020B0604020202020204" pitchFamily="34" charset="0"/>
              <a:buChar char="•"/>
            </a:pPr>
            <a:endParaRPr lang="en-GB" sz="2400" dirty="0">
              <a:solidFill>
                <a:schemeClr val="bg2"/>
              </a:solidFill>
              <a:latin typeface="Arial" panose="020B0604020202020204" pitchFamily="34" charset="0"/>
            </a:endParaRPr>
          </a:p>
          <a:p>
            <a:pPr marL="285750" indent="-285750">
              <a:buFont typeface="Arial" panose="020B0604020202020204" pitchFamily="34" charset="0"/>
              <a:buChar char="•"/>
            </a:pPr>
            <a:r>
              <a:rPr lang="en-GB" sz="2400" dirty="0">
                <a:solidFill>
                  <a:schemeClr val="bg2"/>
                </a:solidFill>
                <a:latin typeface="Arial" panose="020B0604020202020204" pitchFamily="34" charset="0"/>
              </a:rPr>
              <a:t>Improved anxiety and depression for carers</a:t>
            </a:r>
          </a:p>
          <a:p>
            <a:r>
              <a:rPr lang="en-GB" sz="2400" dirty="0">
                <a:solidFill>
                  <a:schemeClr val="bg2"/>
                </a:solidFill>
                <a:latin typeface="Arial" panose="020B0604020202020204" pitchFamily="34" charset="0"/>
              </a:rPr>
              <a:t> </a:t>
            </a:r>
          </a:p>
          <a:p>
            <a:pPr marL="285750" indent="-285750">
              <a:buFont typeface="Arial" panose="020B0604020202020204" pitchFamily="34" charset="0"/>
              <a:buChar char="•"/>
            </a:pPr>
            <a:r>
              <a:rPr lang="en-GB" sz="2400" dirty="0">
                <a:solidFill>
                  <a:schemeClr val="bg2"/>
                </a:solidFill>
                <a:latin typeface="Arial" panose="020B0604020202020204" pitchFamily="34" charset="0"/>
              </a:rPr>
              <a:t>Improved Quality of life for carers &amp; PLWD</a:t>
            </a:r>
          </a:p>
          <a:p>
            <a:pPr marL="285750" indent="-285750">
              <a:buFont typeface="Arial" panose="020B0604020202020204" pitchFamily="34" charset="0"/>
              <a:buChar char="•"/>
            </a:pPr>
            <a:endParaRPr lang="en-GB" sz="1800" b="0" i="0" dirty="0">
              <a:solidFill>
                <a:srgbClr val="000000"/>
              </a:solidFill>
              <a:effectLst/>
              <a:latin typeface="Arial" panose="020B0604020202020204" pitchFamily="34" charset="0"/>
            </a:endParaRPr>
          </a:p>
        </p:txBody>
      </p:sp>
      <p:pic>
        <p:nvPicPr>
          <p:cNvPr id="5" name="Picture 4">
            <a:extLst>
              <a:ext uri="{FF2B5EF4-FFF2-40B4-BE49-F238E27FC236}">
                <a16:creationId xmlns:a16="http://schemas.microsoft.com/office/drawing/2014/main" id="{65CD16D0-1CBB-23AE-D1C9-317089AD449A}"/>
              </a:ext>
            </a:extLst>
          </p:cNvPr>
          <p:cNvPicPr>
            <a:picLocks noChangeAspect="1"/>
          </p:cNvPicPr>
          <p:nvPr/>
        </p:nvPicPr>
        <p:blipFill>
          <a:blip r:embed="rId3"/>
          <a:stretch>
            <a:fillRect/>
          </a:stretch>
        </p:blipFill>
        <p:spPr>
          <a:xfrm>
            <a:off x="8249167" y="1189822"/>
            <a:ext cx="3120240" cy="4485841"/>
          </a:xfrm>
          <a:prstGeom prst="rect">
            <a:avLst/>
          </a:prstGeom>
          <a:ln>
            <a:solidFill>
              <a:schemeClr val="bg2"/>
            </a:solidFill>
          </a:ln>
        </p:spPr>
      </p:pic>
    </p:spTree>
    <p:extLst>
      <p:ext uri="{BB962C8B-B14F-4D97-AF65-F5344CB8AC3E}">
        <p14:creationId xmlns:p14="http://schemas.microsoft.com/office/powerpoint/2010/main" val="288696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B95FE-9A1D-C9AD-8E62-FA993E07069D}"/>
              </a:ext>
            </a:extLst>
          </p:cNvPr>
          <p:cNvSpPr txBox="1"/>
          <p:nvPr/>
        </p:nvSpPr>
        <p:spPr>
          <a:xfrm>
            <a:off x="2802343" y="139488"/>
            <a:ext cx="609089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solidFill>
                  <a:schemeClr val="accent1"/>
                </a:solidFill>
              </a:rPr>
              <a:t>Evaluation and outcomes  </a:t>
            </a:r>
            <a:endParaRPr lang="en-GB" sz="2800" b="1" dirty="0">
              <a:ln w="0"/>
              <a:solidFill>
                <a:schemeClr val="accent1"/>
              </a:solidFill>
              <a:effectLst>
                <a:outerShdw blurRad="38100" dist="19050" dir="2700000" algn="tl" rotWithShape="0">
                  <a:schemeClr val="dk1">
                    <a:alpha val="40000"/>
                  </a:schemeClr>
                </a:outerShdw>
              </a:effectLst>
            </a:endParaRPr>
          </a:p>
        </p:txBody>
      </p:sp>
      <p:pic>
        <p:nvPicPr>
          <p:cNvPr id="1026" name="Picture 2">
            <a:extLst>
              <a:ext uri="{FF2B5EF4-FFF2-40B4-BE49-F238E27FC236}">
                <a16:creationId xmlns:a16="http://schemas.microsoft.com/office/drawing/2014/main" id="{085FFB33-B079-6898-2CFB-E38324101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97" y="1682272"/>
            <a:ext cx="10862402" cy="320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78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9CD88A-4139-7296-4B77-E7C219C11A3D}"/>
              </a:ext>
            </a:extLst>
          </p:cNvPr>
          <p:cNvSpPr txBox="1"/>
          <p:nvPr/>
        </p:nvSpPr>
        <p:spPr>
          <a:xfrm>
            <a:off x="2802343" y="139488"/>
            <a:ext cx="609089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800" b="1" dirty="0">
                <a:solidFill>
                  <a:schemeClr val="accent1"/>
                </a:solidFill>
              </a:rPr>
              <a:t>Feedback</a:t>
            </a:r>
            <a:endParaRPr lang="en-GB" sz="2800" b="1" dirty="0">
              <a:ln w="0"/>
              <a:solidFill>
                <a:schemeClr val="accent1"/>
              </a:solidFill>
              <a:effectLst>
                <a:outerShdw blurRad="38100" dist="19050" dir="2700000" algn="tl" rotWithShape="0">
                  <a:schemeClr val="dk1">
                    <a:alpha val="40000"/>
                  </a:schemeClr>
                </a:outerShdw>
              </a:effectLst>
            </a:endParaRPr>
          </a:p>
        </p:txBody>
      </p:sp>
      <p:sp>
        <p:nvSpPr>
          <p:cNvPr id="9" name="Oval 8">
            <a:extLst>
              <a:ext uri="{FF2B5EF4-FFF2-40B4-BE49-F238E27FC236}">
                <a16:creationId xmlns:a16="http://schemas.microsoft.com/office/drawing/2014/main" id="{F13CC313-5A53-233C-A8DF-5F468B9148E9}"/>
              </a:ext>
            </a:extLst>
          </p:cNvPr>
          <p:cNvSpPr/>
          <p:nvPr/>
        </p:nvSpPr>
        <p:spPr>
          <a:xfrm>
            <a:off x="7367404" y="3718199"/>
            <a:ext cx="3051673" cy="22694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1800"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“Excellent course full of useful information and expertise. Don't feel so alone - Admiral Nurse wonderful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GB" dirty="0"/>
          </a:p>
        </p:txBody>
      </p:sp>
      <p:sp>
        <p:nvSpPr>
          <p:cNvPr id="10" name="Rectangle: Rounded Corners 9">
            <a:extLst>
              <a:ext uri="{FF2B5EF4-FFF2-40B4-BE49-F238E27FC236}">
                <a16:creationId xmlns:a16="http://schemas.microsoft.com/office/drawing/2014/main" id="{7FAE8768-C475-DD5B-777B-FC8F90AAEEB8}"/>
              </a:ext>
            </a:extLst>
          </p:cNvPr>
          <p:cNvSpPr/>
          <p:nvPr/>
        </p:nvSpPr>
        <p:spPr>
          <a:xfrm>
            <a:off x="694063" y="969483"/>
            <a:ext cx="9805012" cy="2170318"/>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GB" dirty="0">
                <a:solidFill>
                  <a:schemeClr val="tx1">
                    <a:lumMod val="50000"/>
                  </a:schemeClr>
                </a:solidFill>
              </a:rPr>
              <a:t>“The START programme made me feel very supported and cared about. The Admiral Nurses were kind and very helpful. They treated us with compassion and understanding. I cannot rate them and the START course highly enough. Meeting other carers was really helpful too. We got along really well and supported one another. It's so important not to feel you are the only one caring for someone with dementia. It's good to feel you are not alone and that is what the START programme did for me. Thank you.”</a:t>
            </a:r>
          </a:p>
        </p:txBody>
      </p:sp>
      <p:sp>
        <p:nvSpPr>
          <p:cNvPr id="11" name="Rectangle: Rounded Corners 10">
            <a:extLst>
              <a:ext uri="{FF2B5EF4-FFF2-40B4-BE49-F238E27FC236}">
                <a16:creationId xmlns:a16="http://schemas.microsoft.com/office/drawing/2014/main" id="{76AB0C82-F572-9D26-010F-0F92E3CED967}"/>
              </a:ext>
            </a:extLst>
          </p:cNvPr>
          <p:cNvSpPr/>
          <p:nvPr/>
        </p:nvSpPr>
        <p:spPr>
          <a:xfrm>
            <a:off x="694063" y="3822853"/>
            <a:ext cx="4913523" cy="17186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1800"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“Doing the START course helped me no end. To be able to understand the behaviour and more importantly change how I reacted to it, was amazing. I'm not scared of the future now; we just enjoy every day as it comes.”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endParaRPr lang="en-GB" dirty="0"/>
          </a:p>
        </p:txBody>
      </p:sp>
    </p:spTree>
    <p:extLst>
      <p:ext uri="{BB962C8B-B14F-4D97-AF65-F5344CB8AC3E}">
        <p14:creationId xmlns:p14="http://schemas.microsoft.com/office/powerpoint/2010/main" val="2443465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D86152-12E8-E156-49D8-1174079BDD09}"/>
              </a:ext>
            </a:extLst>
          </p:cNvPr>
          <p:cNvSpPr txBox="1"/>
          <p:nvPr/>
        </p:nvSpPr>
        <p:spPr>
          <a:xfrm>
            <a:off x="2802343" y="139488"/>
            <a:ext cx="6090898" cy="63094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500" b="1" dirty="0">
                <a:solidFill>
                  <a:schemeClr val="accent1"/>
                </a:solidFill>
              </a:rPr>
              <a:t>Achievements to date </a:t>
            </a:r>
            <a:endParaRPr lang="en-GB" sz="2800" b="1" dirty="0">
              <a:ln w="0"/>
              <a:solidFill>
                <a:schemeClr val="accent1"/>
              </a:solidFill>
              <a:effectLst>
                <a:outerShdw blurRad="38100" dist="19050" dir="2700000" algn="tl" rotWithShape="0">
                  <a:schemeClr val="dk1">
                    <a:alpha val="40000"/>
                  </a:schemeClr>
                </a:outerShdw>
              </a:effectLst>
            </a:endParaRPr>
          </a:p>
        </p:txBody>
      </p:sp>
      <p:sp>
        <p:nvSpPr>
          <p:cNvPr id="4" name="Content Placeholder 2">
            <a:extLst>
              <a:ext uri="{FF2B5EF4-FFF2-40B4-BE49-F238E27FC236}">
                <a16:creationId xmlns:a16="http://schemas.microsoft.com/office/drawing/2014/main" id="{E2E557C9-AF5E-4843-76AA-77140FCFCE4E}"/>
              </a:ext>
            </a:extLst>
          </p:cNvPr>
          <p:cNvSpPr txBox="1">
            <a:spLocks/>
          </p:cNvSpPr>
          <p:nvPr/>
        </p:nvSpPr>
        <p:spPr>
          <a:xfrm>
            <a:off x="609600" y="1752601"/>
            <a:ext cx="10775795" cy="4135243"/>
          </a:xfrm>
          <a:prstGeom prst="rect">
            <a:avLst/>
          </a:prstGeom>
          <a:ln>
            <a:solidFill>
              <a:schemeClr val="accent1"/>
            </a:solidFill>
          </a:ln>
        </p:spPr>
        <p:txBody>
          <a:bodyPr>
            <a:normAutofit fontScale="32500" lnSpcReduction="20000"/>
          </a:bodyPr>
          <a:lstStyle>
            <a:lvl1pPr marL="0" indent="0" algn="l" defTabSz="914400" rtl="0" eaLnBrk="1" latinLnBrk="0" hangingPunct="1">
              <a:spcBef>
                <a:spcPct val="20000"/>
              </a:spcBef>
              <a:buClr>
                <a:schemeClr val="bg2"/>
              </a:buClr>
              <a:buFont typeface="+mj-lt"/>
              <a:buNone/>
              <a:defRPr sz="3200" b="0" kern="1200" baseline="0">
                <a:solidFill>
                  <a:schemeClr val="tx1"/>
                </a:solidFill>
                <a:latin typeface="+mn-lt"/>
                <a:ea typeface="+mn-ea"/>
                <a:cs typeface="+mn-cs"/>
              </a:defRPr>
            </a:lvl1pPr>
            <a:lvl2pPr marL="742950" indent="-285750" algn="l" defTabSz="914400" rtl="0" eaLnBrk="1" latinLnBrk="0" hangingPunct="1">
              <a:spcBef>
                <a:spcPct val="20000"/>
              </a:spcBef>
              <a:buClr>
                <a:schemeClr val="bg2"/>
              </a:buClr>
              <a:buSzPct val="60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base">
              <a:spcBef>
                <a:spcPts val="0"/>
              </a:spcBef>
            </a:pPr>
            <a:endParaRPr lang="en-GB" sz="2200" dirty="0">
              <a:solidFill>
                <a:srgbClr val="404040"/>
              </a:solidFill>
              <a:latin typeface="+mj-lt"/>
            </a:endParaRPr>
          </a:p>
          <a:p>
            <a:pPr fontAlgn="base">
              <a:lnSpc>
                <a:spcPct val="120000"/>
              </a:lnSpc>
              <a:spcBef>
                <a:spcPts val="0"/>
              </a:spcBef>
              <a:buFont typeface="Arial" panose="020B0604020202020204" pitchFamily="34" charset="0"/>
              <a:buChar char="•"/>
            </a:pPr>
            <a:r>
              <a:rPr lang="en-GB" sz="6200" dirty="0">
                <a:solidFill>
                  <a:srgbClr val="404040"/>
                </a:solidFill>
                <a:latin typeface="+mj-lt"/>
              </a:rPr>
              <a:t> </a:t>
            </a:r>
            <a:r>
              <a:rPr lang="en-GB" sz="6800" dirty="0">
                <a:solidFill>
                  <a:srgbClr val="404040"/>
                </a:solidFill>
              </a:rPr>
              <a:t>Nomination for RCN Wales Nurse of the Year Award - Chief Nursing</a:t>
            </a:r>
          </a:p>
          <a:p>
            <a:pPr fontAlgn="base">
              <a:lnSpc>
                <a:spcPct val="150000"/>
              </a:lnSpc>
              <a:spcAft>
                <a:spcPts val="600"/>
              </a:spcAft>
            </a:pPr>
            <a:r>
              <a:rPr lang="en-GB" sz="6800" dirty="0">
                <a:solidFill>
                  <a:srgbClr val="404040"/>
                </a:solidFill>
              </a:rPr>
              <a:t>  Officers of Wales ‘Excellence Award’</a:t>
            </a:r>
          </a:p>
          <a:p>
            <a:pPr fontAlgn="base">
              <a:spcBef>
                <a:spcPts val="0"/>
              </a:spcBef>
              <a:buFont typeface="Arial" panose="020B0604020202020204" pitchFamily="34" charset="0"/>
              <a:buChar char="•"/>
            </a:pPr>
            <a:r>
              <a:rPr lang="en-GB" sz="6800" dirty="0">
                <a:solidFill>
                  <a:srgbClr val="404040"/>
                </a:solidFill>
                <a:latin typeface="+mj-lt"/>
              </a:rPr>
              <a:t> Presentation to Pre-registered nursing students in Aberystwyth </a:t>
            </a:r>
          </a:p>
          <a:p>
            <a:pPr fontAlgn="base">
              <a:lnSpc>
                <a:spcPct val="150000"/>
              </a:lnSpc>
              <a:buFont typeface="Arial" panose="020B0604020202020204" pitchFamily="34" charset="0"/>
              <a:buChar char="•"/>
            </a:pPr>
            <a:r>
              <a:rPr lang="en-GB" sz="6800" dirty="0">
                <a:solidFill>
                  <a:srgbClr val="404040"/>
                </a:solidFill>
                <a:latin typeface="+mj-lt"/>
              </a:rPr>
              <a:t> </a:t>
            </a:r>
            <a:r>
              <a:rPr lang="en-GB" sz="6800" dirty="0">
                <a:solidFill>
                  <a:srgbClr val="404040"/>
                </a:solidFill>
              </a:rPr>
              <a:t>Attendance at the Eisteddfod in Tregaron</a:t>
            </a:r>
          </a:p>
          <a:p>
            <a:pPr fontAlgn="base">
              <a:lnSpc>
                <a:spcPct val="150000"/>
              </a:lnSpc>
              <a:buFont typeface="Arial" panose="020B0604020202020204" pitchFamily="34" charset="0"/>
              <a:buChar char="•"/>
            </a:pPr>
            <a:r>
              <a:rPr lang="en-GB" sz="6800" dirty="0">
                <a:solidFill>
                  <a:srgbClr val="404040"/>
                </a:solidFill>
                <a:latin typeface="+mj-lt"/>
              </a:rPr>
              <a:t> </a:t>
            </a:r>
            <a:r>
              <a:rPr lang="en-GB" sz="6800" dirty="0">
                <a:solidFill>
                  <a:srgbClr val="404040"/>
                </a:solidFill>
              </a:rPr>
              <a:t>Article in carers newsletter</a:t>
            </a:r>
          </a:p>
          <a:p>
            <a:pPr fontAlgn="base">
              <a:lnSpc>
                <a:spcPct val="150000"/>
              </a:lnSpc>
              <a:buFont typeface="Arial" panose="020B0604020202020204" pitchFamily="34" charset="0"/>
              <a:buChar char="•"/>
            </a:pPr>
            <a:r>
              <a:rPr lang="en-GB" sz="6800" dirty="0">
                <a:solidFill>
                  <a:srgbClr val="404040"/>
                </a:solidFill>
              </a:rPr>
              <a:t> Bronze Investors in Carers award – </a:t>
            </a:r>
          </a:p>
          <a:p>
            <a:pPr fontAlgn="base">
              <a:lnSpc>
                <a:spcPct val="150000"/>
              </a:lnSpc>
              <a:spcBef>
                <a:spcPts val="0"/>
              </a:spcBef>
            </a:pPr>
            <a:r>
              <a:rPr lang="en-GB" sz="6800" dirty="0">
                <a:solidFill>
                  <a:srgbClr val="404040"/>
                </a:solidFill>
              </a:rPr>
              <a:t>  working towards Silver</a:t>
            </a:r>
          </a:p>
          <a:p>
            <a:pPr fontAlgn="base">
              <a:lnSpc>
                <a:spcPct val="150000"/>
              </a:lnSpc>
              <a:buFont typeface="Arial" panose="020B0604020202020204" pitchFamily="34" charset="0"/>
              <a:buChar char="•"/>
            </a:pPr>
            <a:r>
              <a:rPr lang="en-GB" sz="6800" dirty="0">
                <a:solidFill>
                  <a:srgbClr val="404040"/>
                </a:solidFill>
              </a:rPr>
              <a:t> Chairs commendation award</a:t>
            </a:r>
          </a:p>
          <a:p>
            <a:pPr fontAlgn="base">
              <a:lnSpc>
                <a:spcPct val="150000"/>
              </a:lnSpc>
            </a:pPr>
            <a:endParaRPr lang="en-GB" sz="2200" dirty="0">
              <a:solidFill>
                <a:srgbClr val="404040"/>
              </a:solidFill>
            </a:endParaRPr>
          </a:p>
          <a:p>
            <a:pPr fontAlgn="base">
              <a:lnSpc>
                <a:spcPct val="150000"/>
              </a:lnSpc>
              <a:buFont typeface="Arial" panose="020B0604020202020204" pitchFamily="34" charset="0"/>
              <a:buChar char="•"/>
            </a:pPr>
            <a:endParaRPr lang="en-GB" sz="2200" dirty="0">
              <a:solidFill>
                <a:srgbClr val="404040"/>
              </a:solidFill>
            </a:endParaRPr>
          </a:p>
          <a:p>
            <a:pPr fontAlgn="base">
              <a:lnSpc>
                <a:spcPct val="150000"/>
              </a:lnSpc>
              <a:buFont typeface="Arial" panose="020B0604020202020204" pitchFamily="34" charset="0"/>
              <a:buChar char="•"/>
            </a:pPr>
            <a:endParaRPr lang="en-GB" sz="2200" dirty="0">
              <a:solidFill>
                <a:srgbClr val="404040"/>
              </a:solidFill>
            </a:endParaRPr>
          </a:p>
          <a:p>
            <a:pPr fontAlgn="base">
              <a:lnSpc>
                <a:spcPct val="150000"/>
              </a:lnSpc>
              <a:buFont typeface="Arial" panose="020B0604020202020204" pitchFamily="34" charset="0"/>
              <a:buChar char="•"/>
            </a:pPr>
            <a:endParaRPr lang="en-GB" sz="2200" dirty="0">
              <a:solidFill>
                <a:srgbClr val="404040"/>
              </a:solidFill>
              <a:latin typeface="+mj-lt"/>
            </a:endParaRPr>
          </a:p>
          <a:p>
            <a:pPr fontAlgn="base">
              <a:lnSpc>
                <a:spcPct val="150000"/>
              </a:lnSpc>
            </a:pPr>
            <a:endParaRPr lang="en-GB" sz="2400" dirty="0">
              <a:solidFill>
                <a:schemeClr val="bg2"/>
              </a:solidFill>
              <a:latin typeface="+mj-lt"/>
            </a:endParaRPr>
          </a:p>
        </p:txBody>
      </p:sp>
      <p:pic>
        <p:nvPicPr>
          <p:cNvPr id="6" name="Picture 5" descr="A group of people posing for a photo&#10;&#10;AI-generated content may be incorrect.">
            <a:extLst>
              <a:ext uri="{FF2B5EF4-FFF2-40B4-BE49-F238E27FC236}">
                <a16:creationId xmlns:a16="http://schemas.microsoft.com/office/drawing/2014/main" id="{DE029BA1-0F96-86D5-FFA5-7A92288C48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1324" y="3903856"/>
            <a:ext cx="3973349" cy="1898378"/>
          </a:xfrm>
          <a:prstGeom prst="rect">
            <a:avLst/>
          </a:prstGeom>
        </p:spPr>
      </p:pic>
    </p:spTree>
    <p:extLst>
      <p:ext uri="{BB962C8B-B14F-4D97-AF65-F5344CB8AC3E}">
        <p14:creationId xmlns:p14="http://schemas.microsoft.com/office/powerpoint/2010/main" val="73604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424296-CD03-4ADD-924B-95F52038B217}"/>
              </a:ext>
            </a:extLst>
          </p:cNvPr>
          <p:cNvSpPr/>
          <p:nvPr/>
        </p:nvSpPr>
        <p:spPr>
          <a:xfrm>
            <a:off x="1477505" y="2314118"/>
            <a:ext cx="9236990" cy="707886"/>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000" dirty="0">
                <a:solidFill>
                  <a:schemeClr val="bg2"/>
                </a:solidFill>
                <a:latin typeface="Arial" panose="020B0604020202020204" pitchFamily="34" charset="0"/>
              </a:rPr>
              <a:t>Lived experience </a:t>
            </a:r>
            <a:endParaRPr lang="en-GB" sz="4500" b="1" dirty="0">
              <a:solidFill>
                <a:schemeClr val="bg2"/>
              </a:solidFill>
            </a:endParaRPr>
          </a:p>
        </p:txBody>
      </p:sp>
    </p:spTree>
    <p:extLst>
      <p:ext uri="{BB962C8B-B14F-4D97-AF65-F5344CB8AC3E}">
        <p14:creationId xmlns:p14="http://schemas.microsoft.com/office/powerpoint/2010/main" val="2439639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1C1E6-4F7A-752E-5562-C044091DEE5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855F7D-1F4C-1224-F557-49BE1D2F7257}"/>
              </a:ext>
            </a:extLst>
          </p:cNvPr>
          <p:cNvSpPr/>
          <p:nvPr/>
        </p:nvSpPr>
        <p:spPr>
          <a:xfrm>
            <a:off x="1363851" y="2340243"/>
            <a:ext cx="9236990" cy="1477328"/>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000" dirty="0">
                <a:solidFill>
                  <a:schemeClr val="bg2"/>
                </a:solidFill>
                <a:latin typeface="Arial" panose="020B0604020202020204" pitchFamily="34" charset="0"/>
              </a:rPr>
              <a:t>‘</a:t>
            </a:r>
            <a:r>
              <a:rPr lang="en-GB" sz="4500" b="0" i="0" dirty="0">
                <a:solidFill>
                  <a:schemeClr val="bg2"/>
                </a:solidFill>
                <a:effectLst/>
                <a:latin typeface="Arial" panose="020B0604020202020204" pitchFamily="34" charset="0"/>
              </a:rPr>
              <a:t>If you love someone living with dementia, you’re living with it too’ </a:t>
            </a:r>
            <a:endParaRPr lang="en-GB" sz="4500" b="1" dirty="0">
              <a:solidFill>
                <a:schemeClr val="bg2"/>
              </a:solidFill>
            </a:endParaRPr>
          </a:p>
        </p:txBody>
      </p:sp>
    </p:spTree>
    <p:extLst>
      <p:ext uri="{BB962C8B-B14F-4D97-AF65-F5344CB8AC3E}">
        <p14:creationId xmlns:p14="http://schemas.microsoft.com/office/powerpoint/2010/main" val="372740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CAF17D-6053-409A-92E4-145AA86DE671}"/>
              </a:ext>
            </a:extLst>
          </p:cNvPr>
          <p:cNvSpPr/>
          <p:nvPr/>
        </p:nvSpPr>
        <p:spPr>
          <a:xfrm>
            <a:off x="1214846" y="1939502"/>
            <a:ext cx="9575073" cy="2123658"/>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endParaRPr lang="en-GB" sz="2200" b="1" dirty="0">
              <a:solidFill>
                <a:srgbClr val="00B0B9"/>
              </a:solidFill>
            </a:endParaRPr>
          </a:p>
          <a:p>
            <a:pPr algn="ctr"/>
            <a:r>
              <a:rPr lang="en-GB" sz="2200" b="1" dirty="0">
                <a:solidFill>
                  <a:srgbClr val="00B0B9"/>
                </a:solidFill>
              </a:rPr>
              <a:t>Charlie Duhig</a:t>
            </a:r>
          </a:p>
          <a:p>
            <a:pPr algn="ctr"/>
            <a:r>
              <a:rPr lang="en-GB" sz="2200" b="1" dirty="0">
                <a:solidFill>
                  <a:srgbClr val="00B0B9"/>
                </a:solidFill>
              </a:rPr>
              <a:t>Admiral Nurse Clinical Lead</a:t>
            </a:r>
          </a:p>
          <a:p>
            <a:pPr algn="ctr"/>
            <a:r>
              <a:rPr lang="en-GB" sz="2200" b="1" dirty="0">
                <a:solidFill>
                  <a:srgbClr val="00B0B9"/>
                </a:solidFill>
              </a:rPr>
              <a:t>Email Address: </a:t>
            </a:r>
            <a:r>
              <a:rPr lang="en-GB" sz="2200" b="1" u="sng" dirty="0">
                <a:solidFill>
                  <a:srgbClr val="00B0B9"/>
                </a:solidFill>
              </a:rPr>
              <a:t>Charlotte.Duhig</a:t>
            </a:r>
            <a:r>
              <a:rPr lang="en-GB" sz="2200" b="1" u="sng" dirty="0">
                <a:hlinkClick r:id="rId3"/>
              </a:rPr>
              <a:t>@wales.nhs.uk</a:t>
            </a:r>
            <a:endParaRPr lang="en-GB" sz="2200" dirty="0"/>
          </a:p>
          <a:p>
            <a:pPr algn="ctr"/>
            <a:endParaRPr lang="en-GB" sz="2200" b="1" dirty="0">
              <a:solidFill>
                <a:srgbClr val="00B0B9"/>
              </a:solidFill>
            </a:endParaRPr>
          </a:p>
          <a:p>
            <a:pPr algn="ctr"/>
            <a:endParaRPr lang="en-GB" sz="2200" b="1" dirty="0">
              <a:solidFill>
                <a:srgbClr val="00B0B9"/>
              </a:solidFill>
            </a:endParaRPr>
          </a:p>
        </p:txBody>
      </p:sp>
    </p:spTree>
    <p:extLst>
      <p:ext uri="{BB962C8B-B14F-4D97-AF65-F5344CB8AC3E}">
        <p14:creationId xmlns:p14="http://schemas.microsoft.com/office/powerpoint/2010/main" val="1476796184"/>
      </p:ext>
    </p:extLst>
  </p:cSld>
  <p:clrMapOvr>
    <a:masterClrMapping/>
  </p:clrMapOvr>
</p:sld>
</file>

<file path=ppt/theme/theme1.xml><?xml version="1.0" encoding="utf-8"?>
<a:theme xmlns:a="http://schemas.openxmlformats.org/drawingml/2006/main" name="1_Office Theme">
  <a:themeElements>
    <a:clrScheme name="Dementia UK">
      <a:dk1>
        <a:srgbClr val="656565"/>
      </a:dk1>
      <a:lt1>
        <a:sysClr val="window" lastClr="FFFFFF"/>
      </a:lt1>
      <a:dk2>
        <a:srgbClr val="00B0B9"/>
      </a:dk2>
      <a:lt2>
        <a:srgbClr val="C6007E"/>
      </a:lt2>
      <a:accent1>
        <a:srgbClr val="00A7B5"/>
      </a:accent1>
      <a:accent2>
        <a:srgbClr val="37B9C4"/>
      </a:accent2>
      <a:accent3>
        <a:srgbClr val="82CBD4"/>
      </a:accent3>
      <a:accent4>
        <a:srgbClr val="D4007F"/>
      </a:accent4>
      <a:accent5>
        <a:srgbClr val="DB5197"/>
      </a:accent5>
      <a:accent6>
        <a:srgbClr val="E485B5"/>
      </a:accent6>
      <a:hlink>
        <a:srgbClr val="00B0B9"/>
      </a:hlink>
      <a:folHlink>
        <a:srgbClr val="C6007E"/>
      </a:folHlink>
    </a:clrScheme>
    <a:fontScheme name="Dementia U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36807</TotalTime>
  <Words>1589</Words>
  <Application>Microsoft Office PowerPoint</Application>
  <PresentationFormat>Widescreen</PresentationFormat>
  <Paragraphs>177</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Courier New</vt:lpstr>
      <vt:lpstr>Source Sans Pro</vt:lpstr>
      <vt:lpstr>Verdana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Hywel Dda University Health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Siriol Dyer (Hywel Dda UHB - Admiral Nurse)</dc:creator>
  <cp:lastModifiedBy>Nikeela E Uprichard</cp:lastModifiedBy>
  <cp:revision>135</cp:revision>
  <cp:lastPrinted>2022-09-22T09:05:17Z</cp:lastPrinted>
  <dcterms:created xsi:type="dcterms:W3CDTF">2021-03-05T17:55:10Z</dcterms:created>
  <dcterms:modified xsi:type="dcterms:W3CDTF">2025-07-04T09:36:42Z</dcterms:modified>
</cp:coreProperties>
</file>