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Canva Sans Bold" panose="020B0604020202020204" charset="0"/>
      <p:regular r:id="rId17"/>
    </p:embeddedFont>
    <p:embeddedFont>
      <p:font typeface="Lemonada" panose="020B0604020202020204" charset="-78"/>
      <p:regular r:id="rId18"/>
    </p:embeddedFont>
    <p:embeddedFont>
      <p:font typeface="Lilita One" panose="020B0604020202020204" charset="0"/>
      <p:regular r:id="rId19"/>
    </p:embeddedFont>
    <p:embeddedFont>
      <p:font typeface="Montserrat" panose="00000500000000000000" pitchFamily="2" charset="0"/>
      <p:regular r:id="rId20"/>
    </p:embeddedFont>
    <p:embeddedFont>
      <p:font typeface="Montserrat Bold" panose="00000800000000000000" charset="0"/>
      <p:regular r:id="rId21"/>
    </p:embeddedFont>
    <p:embeddedFont>
      <p:font typeface="Montserrat Medium" panose="00000600000000000000" pitchFamily="2" charset="0"/>
      <p:regular r:id="rId22"/>
    </p:embeddedFont>
    <p:embeddedFont>
      <p:font typeface="Montserrat Semi-Bold" panose="020B0604020202020204" charset="0"/>
      <p:regular r:id="rId23"/>
    </p:embeddedFont>
    <p:embeddedFont>
      <p:font typeface="Poppins" panose="00000500000000000000" pitchFamily="2"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26.06.2026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to my presentation today- Thirst for Life. The importance of hydration.</a:t>
            </a:r>
          </a:p>
          <a:p>
            <a:r>
              <a:rPr lang="en-US"/>
              <a:t>My name is Lexi Rees, I am the Clinical Lead Dietitian for the Dementia Wellbeing Community Team. My presentation is going to talk about how small consistent changes can make a big difference to wellbeing through ensuring adequate hydration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Many people can still drink independently with the right support</a:t>
            </a:r>
          </a:p>
          <a:p>
            <a:r>
              <a:rPr lang="en-US"/>
              <a:t>Consider:</a:t>
            </a:r>
          </a:p>
          <a:p>
            <a:r>
              <a:rPr lang="en-US"/>
              <a:t>Lighter cups</a:t>
            </a:r>
          </a:p>
          <a:p>
            <a:r>
              <a:rPr lang="en-US"/>
              <a:t>Cups with handles or lids</a:t>
            </a:r>
          </a:p>
          <a:p>
            <a:r>
              <a:rPr lang="en-US"/>
              <a:t>Not overfilling</a:t>
            </a:r>
          </a:p>
          <a:p>
            <a:r>
              <a:rPr lang="en-US"/>
              <a:t>And most importantly: give time. What might feel slow to us is often exactly the pace that is needed to help maintain independence with drinking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Spotting early signs can prevent bigger problems. If someone suddenly seems "different", think about whether they could be dehydrated</a:t>
            </a:r>
          </a:p>
          <a:p>
            <a:r>
              <a:rPr lang="en-US"/>
              <a:t>Early action- for example offering drinks more regularly and can often help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There's no one size fits all</a:t>
            </a:r>
          </a:p>
          <a:p>
            <a:r>
              <a:rPr lang="en-US"/>
              <a:t>But small changes like using a brighter cup, offering a favourite drink or a friendly prompt can make a real difference</a:t>
            </a:r>
          </a:p>
          <a:p>
            <a:r>
              <a:rPr lang="en-US"/>
              <a:t>Supporting hydration isn't about getting it perfect, it's about making it possible and meaningful and trying different things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Keep drinks visible and within easy reach</a:t>
            </a:r>
          </a:p>
          <a:p>
            <a:r>
              <a:rPr lang="en-US"/>
              <a:t>Offer regularly-don't wait for thirst</a:t>
            </a:r>
          </a:p>
          <a:p>
            <a:r>
              <a:rPr lang="en-US"/>
              <a:t>Use variety and creativity</a:t>
            </a:r>
          </a:p>
          <a:p>
            <a:r>
              <a:rPr lang="en-US"/>
              <a:t>And most importantly-make it enjoyable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There's no one size fits all</a:t>
            </a:r>
          </a:p>
          <a:p>
            <a:r>
              <a:rPr lang="en-US"/>
              <a:t>But small changes like using a brighter cup, offering a favourite drink or a friendly prompt can make a real difference</a:t>
            </a:r>
          </a:p>
          <a:p>
            <a:r>
              <a:rPr lang="en-US"/>
              <a:t>Supporting hydration isn't about getting it perfect, it's about making it possible and meaningful and trying different things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How well hydrated someone is can directly affect how well someone can think &amp; function.</a:t>
            </a:r>
          </a:p>
          <a:p>
            <a:r>
              <a:rPr lang="en-US"/>
              <a:t>Dehydration can increase the risk of someone becoming more confused.</a:t>
            </a:r>
          </a:p>
          <a:p>
            <a:r>
              <a:rPr lang="en-US"/>
              <a:t>Being well hydrated also helps with our digestion system as having enough to drink is as important as fibre intake to prevent constipation.</a:t>
            </a:r>
          </a:p>
          <a:p>
            <a:endParaRPr lang="en-US"/>
          </a:p>
          <a:p>
            <a:r>
              <a:rPr lang="en-US"/>
              <a:t>Making sure we drink enough is also important to help regulate our temperature and for our circulation. This helps us to maintain our blood pressure so prevents dizziness and an increased risk of falls.</a:t>
            </a:r>
          </a:p>
          <a:p>
            <a:r>
              <a:rPr lang="en-US"/>
              <a:t>If we are dehydrated we can experience dizziness and lightheadedness which could also increase risk of falls</a:t>
            </a:r>
          </a:p>
          <a:p>
            <a:r>
              <a:rPr lang="en-US"/>
              <a:t>If we are not regularly going to the toilet, we can increase the risk of infection.</a:t>
            </a:r>
          </a:p>
          <a:p>
            <a:r>
              <a:rPr lang="en-US"/>
              <a:t>Staying hydrated isn't just about thirst-it affects every part of the body including the brain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It is not "being difficult or "non-compliance". It is the dementia that is affecting the person's ability to drink enough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PLWD often don't feel thirst in the same way- or may not act on it</a:t>
            </a:r>
          </a:p>
          <a:p>
            <a:r>
              <a:rPr lang="en-US"/>
              <a:t>They might:</a:t>
            </a:r>
          </a:p>
          <a:p>
            <a:r>
              <a:rPr lang="en-US"/>
              <a:t>Forget what a drink is for</a:t>
            </a:r>
          </a:p>
          <a:p>
            <a:r>
              <a:rPr lang="en-US"/>
              <a:t>Not recognise the cup</a:t>
            </a:r>
          </a:p>
          <a:p>
            <a:r>
              <a:rPr lang="en-US"/>
              <a:t>Or stop mid task</a:t>
            </a:r>
          </a:p>
          <a:p>
            <a:r>
              <a:rPr lang="en-US"/>
              <a:t>This isn't refusal- it's the condition affecting how the brain processes information</a:t>
            </a:r>
          </a:p>
          <a:p>
            <a:r>
              <a:rPr lang="en-US"/>
              <a:t>Understanding this helps us respond with patience and flexibility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Instead of focusing on how much someone drinks, lets shift to: How easy are we making it for them to drink?</a:t>
            </a:r>
          </a:p>
          <a:p>
            <a:r>
              <a:rPr lang="en-US"/>
              <a:t>This is where carers can make the biggest impact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Rather than waiting for someone to ask, we can create regular opportunities</a:t>
            </a:r>
          </a:p>
          <a:p>
            <a:r>
              <a:rPr lang="en-US"/>
              <a:t>Offer drinks every 1-2 hours</a:t>
            </a:r>
          </a:p>
          <a:p>
            <a:r>
              <a:rPr lang="en-US"/>
              <a:t>Link drinks to daily routine e.g. after toileting, with medications, after activities</a:t>
            </a:r>
          </a:p>
          <a:p>
            <a:r>
              <a:rPr lang="en-US"/>
              <a:t>Give simple choices "would you rather tea or juice rather than what would you like</a:t>
            </a:r>
          </a:p>
          <a:p>
            <a:r>
              <a:rPr lang="en-US"/>
              <a:t>Consistency and gentle prompting make all the difference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Visibility is key</a:t>
            </a:r>
          </a:p>
          <a:p>
            <a:r>
              <a:rPr lang="en-US"/>
              <a:t>If someone can't see their drink, they're unlikely to use it</a:t>
            </a:r>
          </a:p>
          <a:p>
            <a:r>
              <a:rPr lang="en-US"/>
              <a:t>Try brightly coloured cups</a:t>
            </a:r>
          </a:p>
          <a:p>
            <a:r>
              <a:rPr lang="en-US"/>
              <a:t>Good contrast (e.g. red cups on a white table)</a:t>
            </a:r>
          </a:p>
          <a:p>
            <a:r>
              <a:rPr lang="en-US"/>
              <a:t>Keep drinks within arms reach</a:t>
            </a:r>
          </a:p>
          <a:p>
            <a:r>
              <a:rPr lang="en-US"/>
              <a:t>Simple environmental changes can reduce confusion and increase independence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Hydration doesn't mean just water</a:t>
            </a:r>
          </a:p>
          <a:p>
            <a:r>
              <a:rPr lang="en-US"/>
              <a:t>In fact, offering a variety of options often works better. Some people may:</a:t>
            </a:r>
          </a:p>
          <a:p>
            <a:r>
              <a:rPr lang="en-US"/>
              <a:t>Prefer sweet drinks</a:t>
            </a:r>
          </a:p>
          <a:p>
            <a:r>
              <a:rPr lang="en-US"/>
              <a:t>Respond well to familiar favourites</a:t>
            </a:r>
          </a:p>
          <a:p>
            <a:r>
              <a:rPr lang="en-US"/>
              <a:t>and foods can help too- things like: jelly, ice cream, fruit</a:t>
            </a:r>
          </a:p>
          <a:p>
            <a:r>
              <a:rPr lang="en-US"/>
              <a:t>The goal is hydration not perfection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Drinking should feel like a pleasant, social activity not a task Try:</a:t>
            </a:r>
          </a:p>
          <a:p>
            <a:r>
              <a:rPr lang="en-US"/>
              <a:t>Sitting together for a cuppa</a:t>
            </a:r>
          </a:p>
          <a:p>
            <a:r>
              <a:rPr lang="en-US"/>
              <a:t>Playing music or having a chat</a:t>
            </a:r>
          </a:p>
          <a:p>
            <a:r>
              <a:rPr lang="en-US"/>
              <a:t>Using favourite mugs or cups</a:t>
            </a:r>
          </a:p>
          <a:p>
            <a:r>
              <a:rPr lang="en-US"/>
              <a:t>Sometimes people drink more when we drink with them</a:t>
            </a:r>
          </a:p>
          <a:p>
            <a:r>
              <a:rPr lang="en-US"/>
              <a:t>That shared moment can be incredibly powerful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8.svg"/></Relationships>
</file>

<file path=ppt/slides/_rels/slide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svg"/><Relationship Id="rId7"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1134" y="-209164"/>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6" name="Group 6"/>
          <p:cNvGrpSpPr/>
          <p:nvPr/>
        </p:nvGrpSpPr>
        <p:grpSpPr>
          <a:xfrm>
            <a:off x="1028700" y="2499762"/>
            <a:ext cx="8420691" cy="1725659"/>
            <a:chOff x="0" y="0"/>
            <a:chExt cx="1580923" cy="323980"/>
          </a:xfrm>
        </p:grpSpPr>
        <p:sp>
          <p:nvSpPr>
            <p:cNvPr id="7" name="Freeform 7"/>
            <p:cNvSpPr/>
            <p:nvPr/>
          </p:nvSpPr>
          <p:spPr>
            <a:xfrm>
              <a:off x="0" y="0"/>
              <a:ext cx="1580923" cy="323980"/>
            </a:xfrm>
            <a:custGeom>
              <a:avLst/>
              <a:gdLst/>
              <a:ahLst/>
              <a:cxnLst/>
              <a:rect l="l" t="t" r="r" b="b"/>
              <a:pathLst>
                <a:path w="1580923" h="323980">
                  <a:moveTo>
                    <a:pt x="22985" y="0"/>
                  </a:moveTo>
                  <a:lnTo>
                    <a:pt x="1557939" y="0"/>
                  </a:lnTo>
                  <a:cubicBezTo>
                    <a:pt x="1564034" y="0"/>
                    <a:pt x="1569881" y="2422"/>
                    <a:pt x="1574191" y="6732"/>
                  </a:cubicBezTo>
                  <a:cubicBezTo>
                    <a:pt x="1578502" y="11043"/>
                    <a:pt x="1580923" y="16889"/>
                    <a:pt x="1580923" y="22985"/>
                  </a:cubicBezTo>
                  <a:lnTo>
                    <a:pt x="1580923" y="300995"/>
                  </a:lnTo>
                  <a:cubicBezTo>
                    <a:pt x="1580923" y="307091"/>
                    <a:pt x="1578502" y="312937"/>
                    <a:pt x="1574191" y="317248"/>
                  </a:cubicBezTo>
                  <a:cubicBezTo>
                    <a:pt x="1569881" y="321558"/>
                    <a:pt x="1564034" y="323980"/>
                    <a:pt x="1557939" y="323980"/>
                  </a:cubicBezTo>
                  <a:lnTo>
                    <a:pt x="22985" y="323980"/>
                  </a:lnTo>
                  <a:cubicBezTo>
                    <a:pt x="16889" y="323980"/>
                    <a:pt x="11043" y="321558"/>
                    <a:pt x="6732" y="317248"/>
                  </a:cubicBezTo>
                  <a:cubicBezTo>
                    <a:pt x="2422" y="312937"/>
                    <a:pt x="0" y="307091"/>
                    <a:pt x="0" y="300995"/>
                  </a:cubicBezTo>
                  <a:lnTo>
                    <a:pt x="0" y="22985"/>
                  </a:lnTo>
                  <a:cubicBezTo>
                    <a:pt x="0" y="16889"/>
                    <a:pt x="2422" y="11043"/>
                    <a:pt x="6732" y="6732"/>
                  </a:cubicBezTo>
                  <a:cubicBezTo>
                    <a:pt x="11043" y="2422"/>
                    <a:pt x="16889" y="0"/>
                    <a:pt x="22985" y="0"/>
                  </a:cubicBezTo>
                  <a:close/>
                </a:path>
              </a:pathLst>
            </a:custGeom>
            <a:solidFill>
              <a:srgbClr val="FFFFFF"/>
            </a:solidFill>
          </p:spPr>
          <p:txBody>
            <a:bodyPr/>
            <a:lstStyle/>
            <a:p>
              <a:endParaRPr lang="en-GB"/>
            </a:p>
          </p:txBody>
        </p:sp>
        <p:sp>
          <p:nvSpPr>
            <p:cNvPr id="8" name="TextBox 8"/>
            <p:cNvSpPr txBox="1"/>
            <p:nvPr/>
          </p:nvSpPr>
          <p:spPr>
            <a:xfrm>
              <a:off x="0" y="-171450"/>
              <a:ext cx="1580923" cy="495430"/>
            </a:xfrm>
            <a:prstGeom prst="rect">
              <a:avLst/>
            </a:prstGeom>
          </p:spPr>
          <p:txBody>
            <a:bodyPr lIns="50800" tIns="50800" rIns="50800" bIns="50800" rtlCol="0" anchor="ctr"/>
            <a:lstStyle/>
            <a:p>
              <a:pPr algn="l">
                <a:lnSpc>
                  <a:spcPts val="12599"/>
                </a:lnSpc>
              </a:pPr>
              <a:r>
                <a:rPr lang="en-US" sz="9000">
                  <a:solidFill>
                    <a:srgbClr val="004AAD"/>
                  </a:solidFill>
                  <a:latin typeface="Lilita One"/>
                  <a:ea typeface="Lilita One"/>
                  <a:cs typeface="Lilita One"/>
                  <a:sym typeface="Lilita One"/>
                </a:rPr>
                <a:t>Thirst for Life</a:t>
              </a:r>
            </a:p>
          </p:txBody>
        </p:sp>
      </p:grpSp>
      <p:grpSp>
        <p:nvGrpSpPr>
          <p:cNvPr id="9" name="Group 9"/>
          <p:cNvGrpSpPr/>
          <p:nvPr/>
        </p:nvGrpSpPr>
        <p:grpSpPr>
          <a:xfrm>
            <a:off x="595775" y="4590029"/>
            <a:ext cx="9286540" cy="2131985"/>
            <a:chOff x="0" y="0"/>
            <a:chExt cx="2025628" cy="465040"/>
          </a:xfrm>
        </p:grpSpPr>
        <p:sp>
          <p:nvSpPr>
            <p:cNvPr id="10" name="Freeform 10"/>
            <p:cNvSpPr/>
            <p:nvPr/>
          </p:nvSpPr>
          <p:spPr>
            <a:xfrm>
              <a:off x="0" y="0"/>
              <a:ext cx="2025628" cy="465040"/>
            </a:xfrm>
            <a:custGeom>
              <a:avLst/>
              <a:gdLst/>
              <a:ahLst/>
              <a:cxnLst/>
              <a:rect l="l" t="t" r="r" b="b"/>
              <a:pathLst>
                <a:path w="2025628" h="465040">
                  <a:moveTo>
                    <a:pt x="20842" y="0"/>
                  </a:moveTo>
                  <a:lnTo>
                    <a:pt x="2004786" y="0"/>
                  </a:lnTo>
                  <a:cubicBezTo>
                    <a:pt x="2010313" y="0"/>
                    <a:pt x="2015615" y="2196"/>
                    <a:pt x="2019523" y="6104"/>
                  </a:cubicBezTo>
                  <a:cubicBezTo>
                    <a:pt x="2023432" y="10013"/>
                    <a:pt x="2025628" y="15314"/>
                    <a:pt x="2025628" y="20842"/>
                  </a:cubicBezTo>
                  <a:lnTo>
                    <a:pt x="2025628" y="444198"/>
                  </a:lnTo>
                  <a:cubicBezTo>
                    <a:pt x="2025628" y="449725"/>
                    <a:pt x="2023432" y="455027"/>
                    <a:pt x="2019523" y="458935"/>
                  </a:cubicBezTo>
                  <a:cubicBezTo>
                    <a:pt x="2015615" y="462844"/>
                    <a:pt x="2010313" y="465040"/>
                    <a:pt x="2004786" y="465040"/>
                  </a:cubicBezTo>
                  <a:lnTo>
                    <a:pt x="20842" y="465040"/>
                  </a:lnTo>
                  <a:cubicBezTo>
                    <a:pt x="15314" y="465040"/>
                    <a:pt x="10013" y="462844"/>
                    <a:pt x="6104" y="458935"/>
                  </a:cubicBezTo>
                  <a:cubicBezTo>
                    <a:pt x="2196" y="455027"/>
                    <a:pt x="0" y="449725"/>
                    <a:pt x="0" y="444198"/>
                  </a:cubicBezTo>
                  <a:lnTo>
                    <a:pt x="0" y="20842"/>
                  </a:lnTo>
                  <a:cubicBezTo>
                    <a:pt x="0" y="15314"/>
                    <a:pt x="2196" y="10013"/>
                    <a:pt x="6104" y="6104"/>
                  </a:cubicBezTo>
                  <a:cubicBezTo>
                    <a:pt x="10013" y="2196"/>
                    <a:pt x="15314" y="0"/>
                    <a:pt x="20842" y="0"/>
                  </a:cubicBezTo>
                  <a:close/>
                </a:path>
              </a:pathLst>
            </a:custGeom>
            <a:solidFill>
              <a:srgbClr val="004AAD"/>
            </a:solidFill>
          </p:spPr>
          <p:txBody>
            <a:bodyPr/>
            <a:lstStyle/>
            <a:p>
              <a:endParaRPr lang="en-GB"/>
            </a:p>
          </p:txBody>
        </p:sp>
        <p:sp>
          <p:nvSpPr>
            <p:cNvPr id="11" name="TextBox 11"/>
            <p:cNvSpPr txBox="1"/>
            <p:nvPr/>
          </p:nvSpPr>
          <p:spPr>
            <a:xfrm>
              <a:off x="0" y="-66675"/>
              <a:ext cx="2025628" cy="531715"/>
            </a:xfrm>
            <a:prstGeom prst="rect">
              <a:avLst/>
            </a:prstGeom>
          </p:spPr>
          <p:txBody>
            <a:bodyPr lIns="50800" tIns="50800" rIns="50800" bIns="50800" rtlCol="0" anchor="ctr"/>
            <a:lstStyle/>
            <a:p>
              <a:pPr algn="ctr">
                <a:lnSpc>
                  <a:spcPts val="5179"/>
                </a:lnSpc>
              </a:pPr>
              <a:r>
                <a:rPr lang="en-US" sz="3699" b="1">
                  <a:solidFill>
                    <a:srgbClr val="FFFFFF"/>
                  </a:solidFill>
                  <a:latin typeface="Montserrat Bold"/>
                  <a:ea typeface="Montserrat Bold"/>
                  <a:cs typeface="Montserrat Bold"/>
                  <a:sym typeface="Montserrat Bold"/>
                </a:rPr>
                <a:t>Every sip counts: Supporting hydration for People living with Dementia</a:t>
              </a:r>
            </a:p>
          </p:txBody>
        </p:sp>
      </p:grpSp>
      <p:sp>
        <p:nvSpPr>
          <p:cNvPr id="12" name="Freeform 12"/>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10130852" y="2499762"/>
            <a:ext cx="7667370" cy="5108385"/>
          </a:xfrm>
          <a:custGeom>
            <a:avLst/>
            <a:gdLst/>
            <a:ahLst/>
            <a:cxnLst/>
            <a:rect l="l" t="t" r="r" b="b"/>
            <a:pathLst>
              <a:path w="7667370" h="5108385">
                <a:moveTo>
                  <a:pt x="0" y="0"/>
                </a:moveTo>
                <a:lnTo>
                  <a:pt x="7667370" y="0"/>
                </a:lnTo>
                <a:lnTo>
                  <a:pt x="7667370" y="5108384"/>
                </a:lnTo>
                <a:lnTo>
                  <a:pt x="0" y="5108384"/>
                </a:lnTo>
                <a:lnTo>
                  <a:pt x="0" y="0"/>
                </a:lnTo>
                <a:close/>
              </a:path>
            </a:pathLst>
          </a:custGeom>
          <a:blipFill>
            <a:blip r:embed="rId4"/>
            <a:stretch>
              <a:fillRect/>
            </a:stretch>
          </a:blipFill>
        </p:spPr>
        <p:txBody>
          <a:bodyPr/>
          <a:lstStyle/>
          <a:p>
            <a:endParaRPr lang="en-GB"/>
          </a:p>
        </p:txBody>
      </p:sp>
      <p:sp>
        <p:nvSpPr>
          <p:cNvPr id="14" name="TextBox 14"/>
          <p:cNvSpPr txBox="1"/>
          <p:nvPr/>
        </p:nvSpPr>
        <p:spPr>
          <a:xfrm>
            <a:off x="595775" y="7739701"/>
            <a:ext cx="11706272" cy="1607184"/>
          </a:xfrm>
          <a:prstGeom prst="rect">
            <a:avLst/>
          </a:prstGeom>
        </p:spPr>
        <p:txBody>
          <a:bodyPr lIns="0" tIns="0" rIns="0" bIns="0" rtlCol="0" anchor="t">
            <a:spAutoFit/>
          </a:bodyPr>
          <a:lstStyle/>
          <a:p>
            <a:pPr algn="just">
              <a:lnSpc>
                <a:spcPts val="4340"/>
              </a:lnSpc>
            </a:pPr>
            <a:r>
              <a:rPr lang="en-US" sz="3100">
                <a:solidFill>
                  <a:srgbClr val="004AAD"/>
                </a:solidFill>
                <a:latin typeface="Lemonada"/>
                <a:ea typeface="Lemonada"/>
                <a:cs typeface="Lemonada"/>
                <a:sym typeface="Lemonada"/>
              </a:rPr>
              <a:t>Alexandra Rees</a:t>
            </a:r>
          </a:p>
          <a:p>
            <a:pPr algn="just">
              <a:lnSpc>
                <a:spcPts val="4340"/>
              </a:lnSpc>
            </a:pPr>
            <a:r>
              <a:rPr lang="en-US" sz="3100">
                <a:solidFill>
                  <a:srgbClr val="004AAD"/>
                </a:solidFill>
                <a:latin typeface="Lemonada"/>
                <a:ea typeface="Lemonada"/>
                <a:cs typeface="Lemonada"/>
                <a:sym typeface="Lemonada"/>
              </a:rPr>
              <a:t>Clinical Lead Dietitian</a:t>
            </a:r>
          </a:p>
          <a:p>
            <a:pPr algn="just">
              <a:lnSpc>
                <a:spcPts val="4340"/>
              </a:lnSpc>
              <a:spcBef>
                <a:spcPct val="0"/>
              </a:spcBef>
            </a:pPr>
            <a:r>
              <a:rPr lang="en-US" sz="3100">
                <a:solidFill>
                  <a:srgbClr val="004AAD"/>
                </a:solidFill>
                <a:latin typeface="Lemonada"/>
                <a:ea typeface="Lemonada"/>
                <a:cs typeface="Lemonada"/>
                <a:sym typeface="Lemonada"/>
              </a:rPr>
              <a:t>Dementia Wellbeing Community Team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725673" y="3822150"/>
            <a:ext cx="9391088" cy="2817668"/>
            <a:chOff x="0" y="0"/>
            <a:chExt cx="2150914" cy="645353"/>
          </a:xfrm>
        </p:grpSpPr>
        <p:sp>
          <p:nvSpPr>
            <p:cNvPr id="6" name="Freeform 6"/>
            <p:cNvSpPr/>
            <p:nvPr/>
          </p:nvSpPr>
          <p:spPr>
            <a:xfrm>
              <a:off x="0" y="0"/>
              <a:ext cx="2150914" cy="645353"/>
            </a:xfrm>
            <a:custGeom>
              <a:avLst/>
              <a:gdLst/>
              <a:ahLst/>
              <a:cxnLst/>
              <a:rect l="l" t="t" r="r" b="b"/>
              <a:pathLst>
                <a:path w="2150914" h="645353">
                  <a:moveTo>
                    <a:pt x="20610" y="0"/>
                  </a:moveTo>
                  <a:lnTo>
                    <a:pt x="2130305" y="0"/>
                  </a:lnTo>
                  <a:cubicBezTo>
                    <a:pt x="2135771" y="0"/>
                    <a:pt x="2141013" y="2171"/>
                    <a:pt x="2144878" y="6036"/>
                  </a:cubicBezTo>
                  <a:cubicBezTo>
                    <a:pt x="2148743" y="9902"/>
                    <a:pt x="2150914" y="15144"/>
                    <a:pt x="2150914" y="20610"/>
                  </a:cubicBezTo>
                  <a:lnTo>
                    <a:pt x="2150914" y="624743"/>
                  </a:lnTo>
                  <a:cubicBezTo>
                    <a:pt x="2150914" y="630209"/>
                    <a:pt x="2148743" y="635451"/>
                    <a:pt x="2144878" y="639316"/>
                  </a:cubicBezTo>
                  <a:cubicBezTo>
                    <a:pt x="2141013" y="643181"/>
                    <a:pt x="2135771" y="645353"/>
                    <a:pt x="2130305" y="645353"/>
                  </a:cubicBezTo>
                  <a:lnTo>
                    <a:pt x="20610" y="645353"/>
                  </a:lnTo>
                  <a:cubicBezTo>
                    <a:pt x="15144" y="645353"/>
                    <a:pt x="9902" y="643181"/>
                    <a:pt x="6036" y="639316"/>
                  </a:cubicBezTo>
                  <a:cubicBezTo>
                    <a:pt x="2171" y="635451"/>
                    <a:pt x="0" y="630209"/>
                    <a:pt x="0" y="624743"/>
                  </a:cubicBezTo>
                  <a:lnTo>
                    <a:pt x="0" y="20610"/>
                  </a:lnTo>
                  <a:cubicBezTo>
                    <a:pt x="0" y="15144"/>
                    <a:pt x="2171" y="9902"/>
                    <a:pt x="6036" y="6036"/>
                  </a:cubicBezTo>
                  <a:cubicBezTo>
                    <a:pt x="9902" y="2171"/>
                    <a:pt x="15144" y="0"/>
                    <a:pt x="20610" y="0"/>
                  </a:cubicBezTo>
                  <a:close/>
                </a:path>
              </a:pathLst>
            </a:custGeom>
            <a:solidFill>
              <a:srgbClr val="FFFFFF"/>
            </a:solidFill>
          </p:spPr>
          <p:txBody>
            <a:bodyPr/>
            <a:lstStyle/>
            <a:p>
              <a:endParaRPr lang="en-GB"/>
            </a:p>
          </p:txBody>
        </p:sp>
        <p:sp>
          <p:nvSpPr>
            <p:cNvPr id="7" name="TextBox 7"/>
            <p:cNvSpPr txBox="1"/>
            <p:nvPr/>
          </p:nvSpPr>
          <p:spPr>
            <a:xfrm>
              <a:off x="0" y="-142875"/>
              <a:ext cx="2150914" cy="788228"/>
            </a:xfrm>
            <a:prstGeom prst="rect">
              <a:avLst/>
            </a:prstGeom>
          </p:spPr>
          <p:txBody>
            <a:bodyPr lIns="50800" tIns="50800" rIns="50800" bIns="50800" rtlCol="0" anchor="ctr"/>
            <a:lstStyle/>
            <a:p>
              <a:pPr algn="ctr">
                <a:lnSpc>
                  <a:spcPts val="9239"/>
                </a:lnSpc>
              </a:pPr>
              <a:endParaRPr/>
            </a:p>
          </p:txBody>
        </p:sp>
      </p:grpSp>
      <p:sp>
        <p:nvSpPr>
          <p:cNvPr id="8" name="Freeform 8"/>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Freeform 9"/>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10" name="Group 10"/>
          <p:cNvGrpSpPr/>
          <p:nvPr/>
        </p:nvGrpSpPr>
        <p:grpSpPr>
          <a:xfrm>
            <a:off x="5946063" y="2243465"/>
            <a:ext cx="6395873" cy="1286141"/>
            <a:chOff x="0" y="0"/>
            <a:chExt cx="1373146" cy="276125"/>
          </a:xfrm>
        </p:grpSpPr>
        <p:sp>
          <p:nvSpPr>
            <p:cNvPr id="11" name="Freeform 11"/>
            <p:cNvSpPr/>
            <p:nvPr/>
          </p:nvSpPr>
          <p:spPr>
            <a:xfrm>
              <a:off x="0" y="0"/>
              <a:ext cx="1373147" cy="276125"/>
            </a:xfrm>
            <a:custGeom>
              <a:avLst/>
              <a:gdLst/>
              <a:ahLst/>
              <a:cxnLst/>
              <a:rect l="l" t="t" r="r" b="b"/>
              <a:pathLst>
                <a:path w="1373147" h="276125">
                  <a:moveTo>
                    <a:pt x="30261" y="0"/>
                  </a:moveTo>
                  <a:lnTo>
                    <a:pt x="1342885" y="0"/>
                  </a:lnTo>
                  <a:cubicBezTo>
                    <a:pt x="1350911" y="0"/>
                    <a:pt x="1358608" y="3188"/>
                    <a:pt x="1364283" y="8863"/>
                  </a:cubicBezTo>
                  <a:cubicBezTo>
                    <a:pt x="1369958" y="14538"/>
                    <a:pt x="1373147" y="22236"/>
                    <a:pt x="1373147" y="30261"/>
                  </a:cubicBezTo>
                  <a:lnTo>
                    <a:pt x="1373147" y="245864"/>
                  </a:lnTo>
                  <a:cubicBezTo>
                    <a:pt x="1373147" y="253889"/>
                    <a:pt x="1369958" y="261586"/>
                    <a:pt x="1364283" y="267262"/>
                  </a:cubicBezTo>
                  <a:cubicBezTo>
                    <a:pt x="1358608" y="272937"/>
                    <a:pt x="1350911" y="276125"/>
                    <a:pt x="1342885" y="276125"/>
                  </a:cubicBezTo>
                  <a:lnTo>
                    <a:pt x="30261" y="276125"/>
                  </a:lnTo>
                  <a:cubicBezTo>
                    <a:pt x="13548" y="276125"/>
                    <a:pt x="0" y="262576"/>
                    <a:pt x="0" y="245864"/>
                  </a:cubicBezTo>
                  <a:lnTo>
                    <a:pt x="0" y="30261"/>
                  </a:lnTo>
                  <a:cubicBezTo>
                    <a:pt x="0" y="22236"/>
                    <a:pt x="3188" y="14538"/>
                    <a:pt x="8863" y="8863"/>
                  </a:cubicBezTo>
                  <a:cubicBezTo>
                    <a:pt x="14538" y="3188"/>
                    <a:pt x="22236" y="0"/>
                    <a:pt x="30261" y="0"/>
                  </a:cubicBezTo>
                  <a:close/>
                </a:path>
              </a:pathLst>
            </a:custGeom>
            <a:solidFill>
              <a:srgbClr val="004AAD"/>
            </a:solidFill>
          </p:spPr>
          <p:txBody>
            <a:bodyPr/>
            <a:lstStyle/>
            <a:p>
              <a:endParaRPr lang="en-GB"/>
            </a:p>
          </p:txBody>
        </p:sp>
        <p:sp>
          <p:nvSpPr>
            <p:cNvPr id="12" name="TextBox 12"/>
            <p:cNvSpPr txBox="1"/>
            <p:nvPr/>
          </p:nvSpPr>
          <p:spPr>
            <a:xfrm>
              <a:off x="0" y="-142875"/>
              <a:ext cx="1373146" cy="419000"/>
            </a:xfrm>
            <a:prstGeom prst="rect">
              <a:avLst/>
            </a:prstGeom>
          </p:spPr>
          <p:txBody>
            <a:bodyPr lIns="50800" tIns="50800" rIns="50800" bIns="50800" rtlCol="0" anchor="ctr"/>
            <a:lstStyle/>
            <a:p>
              <a:pPr algn="ctr">
                <a:lnSpc>
                  <a:spcPts val="9239"/>
                </a:lnSpc>
              </a:pPr>
              <a:r>
                <a:rPr lang="en-US" sz="6599">
                  <a:solidFill>
                    <a:srgbClr val="FFFFFF"/>
                  </a:solidFill>
                  <a:latin typeface="Lilita One"/>
                  <a:ea typeface="Lilita One"/>
                  <a:cs typeface="Lilita One"/>
                  <a:sym typeface="Lilita One"/>
                </a:rPr>
                <a:t>Independence</a:t>
              </a:r>
            </a:p>
          </p:txBody>
        </p:sp>
      </p:grpSp>
      <p:grpSp>
        <p:nvGrpSpPr>
          <p:cNvPr id="13" name="Group 13"/>
          <p:cNvGrpSpPr/>
          <p:nvPr/>
        </p:nvGrpSpPr>
        <p:grpSpPr>
          <a:xfrm>
            <a:off x="5832175" y="814266"/>
            <a:ext cx="8934784" cy="1286141"/>
            <a:chOff x="0" y="0"/>
            <a:chExt cx="1918232" cy="276125"/>
          </a:xfrm>
        </p:grpSpPr>
        <p:sp>
          <p:nvSpPr>
            <p:cNvPr id="14" name="Freeform 14"/>
            <p:cNvSpPr/>
            <p:nvPr/>
          </p:nvSpPr>
          <p:spPr>
            <a:xfrm>
              <a:off x="0" y="0"/>
              <a:ext cx="1918232" cy="276125"/>
            </a:xfrm>
            <a:custGeom>
              <a:avLst/>
              <a:gdLst/>
              <a:ahLst/>
              <a:cxnLst/>
              <a:rect l="l" t="t" r="r" b="b"/>
              <a:pathLst>
                <a:path w="1918232" h="276125">
                  <a:moveTo>
                    <a:pt x="21662" y="0"/>
                  </a:moveTo>
                  <a:lnTo>
                    <a:pt x="1896570" y="0"/>
                  </a:lnTo>
                  <a:cubicBezTo>
                    <a:pt x="1902315" y="0"/>
                    <a:pt x="1907825" y="2282"/>
                    <a:pt x="1911887" y="6345"/>
                  </a:cubicBezTo>
                  <a:cubicBezTo>
                    <a:pt x="1915950" y="10407"/>
                    <a:pt x="1918232" y="15917"/>
                    <a:pt x="1918232" y="21662"/>
                  </a:cubicBezTo>
                  <a:lnTo>
                    <a:pt x="1918232" y="254463"/>
                  </a:lnTo>
                  <a:cubicBezTo>
                    <a:pt x="1918232" y="260208"/>
                    <a:pt x="1915950" y="265718"/>
                    <a:pt x="1911887" y="269780"/>
                  </a:cubicBezTo>
                  <a:cubicBezTo>
                    <a:pt x="1907825" y="273843"/>
                    <a:pt x="1902315" y="276125"/>
                    <a:pt x="1896570" y="276125"/>
                  </a:cubicBezTo>
                  <a:lnTo>
                    <a:pt x="21662" y="276125"/>
                  </a:lnTo>
                  <a:cubicBezTo>
                    <a:pt x="15917" y="276125"/>
                    <a:pt x="10407" y="273843"/>
                    <a:pt x="6345" y="269780"/>
                  </a:cubicBezTo>
                  <a:cubicBezTo>
                    <a:pt x="2282" y="265718"/>
                    <a:pt x="0" y="260208"/>
                    <a:pt x="0" y="254463"/>
                  </a:cubicBezTo>
                  <a:lnTo>
                    <a:pt x="0" y="21662"/>
                  </a:lnTo>
                  <a:cubicBezTo>
                    <a:pt x="0" y="15917"/>
                    <a:pt x="2282" y="10407"/>
                    <a:pt x="6345" y="6345"/>
                  </a:cubicBezTo>
                  <a:cubicBezTo>
                    <a:pt x="10407" y="2282"/>
                    <a:pt x="15917" y="0"/>
                    <a:pt x="21662" y="0"/>
                  </a:cubicBezTo>
                  <a:close/>
                </a:path>
              </a:pathLst>
            </a:custGeom>
            <a:solidFill>
              <a:srgbClr val="004AAD"/>
            </a:solidFill>
          </p:spPr>
          <p:txBody>
            <a:bodyPr/>
            <a:lstStyle/>
            <a:p>
              <a:endParaRPr lang="en-GB"/>
            </a:p>
          </p:txBody>
        </p:sp>
        <p:sp>
          <p:nvSpPr>
            <p:cNvPr id="15" name="TextBox 15"/>
            <p:cNvSpPr txBox="1"/>
            <p:nvPr/>
          </p:nvSpPr>
          <p:spPr>
            <a:xfrm>
              <a:off x="0" y="-142875"/>
              <a:ext cx="1918232" cy="419000"/>
            </a:xfrm>
            <a:prstGeom prst="rect">
              <a:avLst/>
            </a:prstGeom>
          </p:spPr>
          <p:txBody>
            <a:bodyPr lIns="50800" tIns="50800" rIns="50800" bIns="50800" rtlCol="0" anchor="ctr"/>
            <a:lstStyle/>
            <a:p>
              <a:pPr algn="ctr">
                <a:lnSpc>
                  <a:spcPts val="9239"/>
                </a:lnSpc>
              </a:pPr>
              <a:r>
                <a:rPr lang="en-US" sz="6599">
                  <a:solidFill>
                    <a:srgbClr val="FFFFFF"/>
                  </a:solidFill>
                  <a:latin typeface="Lilita One"/>
                  <a:ea typeface="Lilita One"/>
                  <a:cs typeface="Lilita One"/>
                  <a:sym typeface="Lilita One"/>
                </a:rPr>
                <a:t>Supporting</a:t>
              </a:r>
            </a:p>
          </p:txBody>
        </p:sp>
      </p:grpSp>
      <p:sp>
        <p:nvSpPr>
          <p:cNvPr id="16" name="Freeform 16"/>
          <p:cNvSpPr/>
          <p:nvPr/>
        </p:nvSpPr>
        <p:spPr>
          <a:xfrm>
            <a:off x="195036" y="5622352"/>
            <a:ext cx="6530637" cy="4351037"/>
          </a:xfrm>
          <a:custGeom>
            <a:avLst/>
            <a:gdLst/>
            <a:ahLst/>
            <a:cxnLst/>
            <a:rect l="l" t="t" r="r" b="b"/>
            <a:pathLst>
              <a:path w="6530637" h="4351037">
                <a:moveTo>
                  <a:pt x="0" y="0"/>
                </a:moveTo>
                <a:lnTo>
                  <a:pt x="6530637" y="0"/>
                </a:lnTo>
                <a:lnTo>
                  <a:pt x="6530637" y="4351037"/>
                </a:lnTo>
                <a:lnTo>
                  <a:pt x="0" y="4351037"/>
                </a:lnTo>
                <a:lnTo>
                  <a:pt x="0" y="0"/>
                </a:lnTo>
                <a:close/>
              </a:path>
            </a:pathLst>
          </a:custGeom>
          <a:blipFill>
            <a:blip r:embed="rId4"/>
            <a:stretch>
              <a:fillRect/>
            </a:stretch>
          </a:blipFill>
        </p:spPr>
        <p:txBody>
          <a:bodyPr/>
          <a:lstStyle/>
          <a:p>
            <a:endParaRPr lang="en-GB"/>
          </a:p>
        </p:txBody>
      </p:sp>
      <p:sp>
        <p:nvSpPr>
          <p:cNvPr id="17" name="Freeform 17"/>
          <p:cNvSpPr/>
          <p:nvPr/>
        </p:nvSpPr>
        <p:spPr>
          <a:xfrm>
            <a:off x="11421217" y="7073101"/>
            <a:ext cx="3636725" cy="2900288"/>
          </a:xfrm>
          <a:custGeom>
            <a:avLst/>
            <a:gdLst/>
            <a:ahLst/>
            <a:cxnLst/>
            <a:rect l="l" t="t" r="r" b="b"/>
            <a:pathLst>
              <a:path w="3636725" h="2900288">
                <a:moveTo>
                  <a:pt x="0" y="0"/>
                </a:moveTo>
                <a:lnTo>
                  <a:pt x="3636725" y="0"/>
                </a:lnTo>
                <a:lnTo>
                  <a:pt x="3636725" y="2900288"/>
                </a:lnTo>
                <a:lnTo>
                  <a:pt x="0" y="2900288"/>
                </a:lnTo>
                <a:lnTo>
                  <a:pt x="0" y="0"/>
                </a:lnTo>
                <a:close/>
              </a:path>
            </a:pathLst>
          </a:custGeom>
          <a:blipFill>
            <a:blip r:embed="rId5"/>
            <a:stretch>
              <a:fillRect/>
            </a:stretch>
          </a:blipFill>
        </p:spPr>
        <p:txBody>
          <a:bodyPr/>
          <a:lstStyle/>
          <a:p>
            <a:endParaRPr lang="en-GB"/>
          </a:p>
        </p:txBody>
      </p:sp>
      <p:sp>
        <p:nvSpPr>
          <p:cNvPr id="18" name="TextBox 18"/>
          <p:cNvSpPr txBox="1"/>
          <p:nvPr/>
        </p:nvSpPr>
        <p:spPr>
          <a:xfrm>
            <a:off x="6725673" y="4156991"/>
            <a:ext cx="8763597" cy="2454277"/>
          </a:xfrm>
          <a:prstGeom prst="rect">
            <a:avLst/>
          </a:prstGeom>
        </p:spPr>
        <p:txBody>
          <a:bodyPr lIns="0" tIns="0" rIns="0" bIns="0" rtlCol="0" anchor="t">
            <a:spAutoFit/>
          </a:bodyPr>
          <a:lstStyle/>
          <a:p>
            <a:pPr marL="755634" lvl="1" indent="-377817" algn="ctr">
              <a:lnSpc>
                <a:spcPts val="4899"/>
              </a:lnSpc>
              <a:buFont typeface="Arial"/>
              <a:buChar char="•"/>
            </a:pPr>
            <a:r>
              <a:rPr lang="en-US" sz="3499" b="1">
                <a:solidFill>
                  <a:srgbClr val="302822"/>
                </a:solidFill>
                <a:latin typeface="Montserrat Medium"/>
                <a:ea typeface="Montserrat Medium"/>
                <a:cs typeface="Montserrat Medium"/>
                <a:sym typeface="Montserrat Medium"/>
              </a:rPr>
              <a:t>Use appropriate cups (lightweight, handles)</a:t>
            </a:r>
          </a:p>
          <a:p>
            <a:pPr marL="755634" lvl="1" indent="-377817" algn="ctr">
              <a:lnSpc>
                <a:spcPts val="4899"/>
              </a:lnSpc>
              <a:buFont typeface="Arial"/>
              <a:buChar char="•"/>
            </a:pPr>
            <a:r>
              <a:rPr lang="en-US" sz="3499" b="1">
                <a:solidFill>
                  <a:srgbClr val="302822"/>
                </a:solidFill>
                <a:latin typeface="Montserrat Medium"/>
                <a:ea typeface="Montserrat Medium"/>
                <a:cs typeface="Montserrat Medium"/>
                <a:sym typeface="Montserrat Medium"/>
              </a:rPr>
              <a:t>Offer support without rushing</a:t>
            </a:r>
          </a:p>
          <a:p>
            <a:pPr marL="755634" lvl="1" indent="-377817" algn="ctr">
              <a:lnSpc>
                <a:spcPts val="4899"/>
              </a:lnSpc>
              <a:buFont typeface="Arial"/>
              <a:buChar char="•"/>
            </a:pPr>
            <a:r>
              <a:rPr lang="en-US" sz="3499" b="1">
                <a:solidFill>
                  <a:srgbClr val="302822"/>
                </a:solidFill>
                <a:latin typeface="Montserrat Medium"/>
                <a:ea typeface="Montserrat Medium"/>
                <a:cs typeface="Montserrat Medium"/>
                <a:sym typeface="Montserrat Medium"/>
              </a:rPr>
              <a:t>Allow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772253" y="1473584"/>
            <a:ext cx="7178480" cy="2502028"/>
            <a:chOff x="0" y="0"/>
            <a:chExt cx="1705414" cy="594415"/>
          </a:xfrm>
        </p:grpSpPr>
        <p:sp>
          <p:nvSpPr>
            <p:cNvPr id="8" name="Freeform 8"/>
            <p:cNvSpPr/>
            <p:nvPr/>
          </p:nvSpPr>
          <p:spPr>
            <a:xfrm>
              <a:off x="0" y="0"/>
              <a:ext cx="1705414" cy="594415"/>
            </a:xfrm>
            <a:custGeom>
              <a:avLst/>
              <a:gdLst/>
              <a:ahLst/>
              <a:cxnLst/>
              <a:rect l="l" t="t" r="r" b="b"/>
              <a:pathLst>
                <a:path w="1705414" h="594415">
                  <a:moveTo>
                    <a:pt x="26962" y="0"/>
                  </a:moveTo>
                  <a:lnTo>
                    <a:pt x="1678452" y="0"/>
                  </a:lnTo>
                  <a:cubicBezTo>
                    <a:pt x="1685603" y="0"/>
                    <a:pt x="1692460" y="2841"/>
                    <a:pt x="1697517" y="7897"/>
                  </a:cubicBezTo>
                  <a:cubicBezTo>
                    <a:pt x="1702573" y="12953"/>
                    <a:pt x="1705414" y="19811"/>
                    <a:pt x="1705414" y="26962"/>
                  </a:cubicBezTo>
                  <a:lnTo>
                    <a:pt x="1705414" y="567452"/>
                  </a:lnTo>
                  <a:cubicBezTo>
                    <a:pt x="1705414" y="574603"/>
                    <a:pt x="1702573" y="581461"/>
                    <a:pt x="1697517" y="586518"/>
                  </a:cubicBezTo>
                  <a:cubicBezTo>
                    <a:pt x="1692460" y="591574"/>
                    <a:pt x="1685603" y="594415"/>
                    <a:pt x="1678452" y="594415"/>
                  </a:cubicBezTo>
                  <a:lnTo>
                    <a:pt x="26962" y="594415"/>
                  </a:lnTo>
                  <a:cubicBezTo>
                    <a:pt x="19811" y="594415"/>
                    <a:pt x="12953" y="591574"/>
                    <a:pt x="7897" y="586518"/>
                  </a:cubicBezTo>
                  <a:cubicBezTo>
                    <a:pt x="2841" y="581461"/>
                    <a:pt x="0" y="574603"/>
                    <a:pt x="0" y="567452"/>
                  </a:cubicBezTo>
                  <a:lnTo>
                    <a:pt x="0" y="26962"/>
                  </a:lnTo>
                  <a:cubicBezTo>
                    <a:pt x="0" y="19811"/>
                    <a:pt x="2841" y="12953"/>
                    <a:pt x="7897" y="7897"/>
                  </a:cubicBezTo>
                  <a:cubicBezTo>
                    <a:pt x="12953" y="2841"/>
                    <a:pt x="19811" y="0"/>
                    <a:pt x="26962" y="0"/>
                  </a:cubicBezTo>
                  <a:close/>
                </a:path>
              </a:pathLst>
            </a:custGeom>
            <a:solidFill>
              <a:srgbClr val="004AAD"/>
            </a:solidFill>
          </p:spPr>
          <p:txBody>
            <a:bodyPr/>
            <a:lstStyle/>
            <a:p>
              <a:endParaRPr lang="en-GB"/>
            </a:p>
          </p:txBody>
        </p:sp>
        <p:sp>
          <p:nvSpPr>
            <p:cNvPr id="9" name="TextBox 9"/>
            <p:cNvSpPr txBox="1"/>
            <p:nvPr/>
          </p:nvSpPr>
          <p:spPr>
            <a:xfrm>
              <a:off x="0" y="-133350"/>
              <a:ext cx="1705414" cy="727765"/>
            </a:xfrm>
            <a:prstGeom prst="rect">
              <a:avLst/>
            </a:prstGeom>
          </p:spPr>
          <p:txBody>
            <a:bodyPr lIns="50800" tIns="50800" rIns="50800" bIns="50800" rtlCol="0" anchor="ctr"/>
            <a:lstStyle/>
            <a:p>
              <a:pPr algn="l">
                <a:lnSpc>
                  <a:spcPts val="9799"/>
                </a:lnSpc>
              </a:pPr>
              <a:r>
                <a:rPr lang="en-US" sz="6999">
                  <a:solidFill>
                    <a:srgbClr val="FFFFFF"/>
                  </a:solidFill>
                  <a:latin typeface="Lilita One"/>
                  <a:ea typeface="Lilita One"/>
                  <a:cs typeface="Lilita One"/>
                  <a:sym typeface="Lilita One"/>
                </a:rPr>
                <a:t> Signs of dehydration</a:t>
              </a:r>
            </a:p>
          </p:txBody>
        </p:sp>
      </p:grpSp>
      <p:grpSp>
        <p:nvGrpSpPr>
          <p:cNvPr id="10" name="Group 10"/>
          <p:cNvGrpSpPr/>
          <p:nvPr/>
        </p:nvGrpSpPr>
        <p:grpSpPr>
          <a:xfrm>
            <a:off x="8363926" y="3148365"/>
            <a:ext cx="3769233" cy="1052632"/>
            <a:chOff x="0" y="0"/>
            <a:chExt cx="852945" cy="238202"/>
          </a:xfrm>
        </p:grpSpPr>
        <p:sp>
          <p:nvSpPr>
            <p:cNvPr id="11" name="Freeform 11"/>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12" name="TextBox 12"/>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Dry mouth</a:t>
              </a:r>
            </a:p>
          </p:txBody>
        </p:sp>
      </p:grpSp>
      <p:grpSp>
        <p:nvGrpSpPr>
          <p:cNvPr id="13" name="Group 13"/>
          <p:cNvGrpSpPr/>
          <p:nvPr/>
        </p:nvGrpSpPr>
        <p:grpSpPr>
          <a:xfrm>
            <a:off x="8363926" y="4811163"/>
            <a:ext cx="3769233" cy="1049170"/>
            <a:chOff x="0" y="0"/>
            <a:chExt cx="852945" cy="237418"/>
          </a:xfrm>
        </p:grpSpPr>
        <p:sp>
          <p:nvSpPr>
            <p:cNvPr id="14" name="Freeform 14"/>
            <p:cNvSpPr/>
            <p:nvPr/>
          </p:nvSpPr>
          <p:spPr>
            <a:xfrm>
              <a:off x="0" y="0"/>
              <a:ext cx="852945" cy="237418"/>
            </a:xfrm>
            <a:custGeom>
              <a:avLst/>
              <a:gdLst/>
              <a:ahLst/>
              <a:cxnLst/>
              <a:rect l="l" t="t" r="r" b="b"/>
              <a:pathLst>
                <a:path w="852945" h="237418">
                  <a:moveTo>
                    <a:pt x="51349" y="0"/>
                  </a:moveTo>
                  <a:lnTo>
                    <a:pt x="801595" y="0"/>
                  </a:lnTo>
                  <a:cubicBezTo>
                    <a:pt x="815214" y="0"/>
                    <a:pt x="828275" y="5410"/>
                    <a:pt x="837905" y="15040"/>
                  </a:cubicBezTo>
                  <a:cubicBezTo>
                    <a:pt x="847535" y="24670"/>
                    <a:pt x="852945" y="37731"/>
                    <a:pt x="852945" y="51349"/>
                  </a:cubicBezTo>
                  <a:lnTo>
                    <a:pt x="852945" y="186069"/>
                  </a:lnTo>
                  <a:cubicBezTo>
                    <a:pt x="852945" y="199687"/>
                    <a:pt x="847535" y="212748"/>
                    <a:pt x="837905" y="222378"/>
                  </a:cubicBezTo>
                  <a:cubicBezTo>
                    <a:pt x="828275" y="232008"/>
                    <a:pt x="815214" y="237418"/>
                    <a:pt x="801595" y="237418"/>
                  </a:cubicBezTo>
                  <a:lnTo>
                    <a:pt x="51349" y="237418"/>
                  </a:lnTo>
                  <a:cubicBezTo>
                    <a:pt x="37731" y="237418"/>
                    <a:pt x="24670" y="232008"/>
                    <a:pt x="15040" y="222378"/>
                  </a:cubicBezTo>
                  <a:cubicBezTo>
                    <a:pt x="5410" y="212748"/>
                    <a:pt x="0" y="199687"/>
                    <a:pt x="0" y="186069"/>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15" name="TextBox 15"/>
            <p:cNvSpPr txBox="1"/>
            <p:nvPr/>
          </p:nvSpPr>
          <p:spPr>
            <a:xfrm>
              <a:off x="0" y="9525"/>
              <a:ext cx="852945" cy="227893"/>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Increased confusion</a:t>
              </a:r>
            </a:p>
          </p:txBody>
        </p:sp>
      </p:grpSp>
      <p:grpSp>
        <p:nvGrpSpPr>
          <p:cNvPr id="16" name="Group 16"/>
          <p:cNvGrpSpPr/>
          <p:nvPr/>
        </p:nvGrpSpPr>
        <p:grpSpPr>
          <a:xfrm>
            <a:off x="8919427" y="6358012"/>
            <a:ext cx="3769233" cy="1052632"/>
            <a:chOff x="0" y="0"/>
            <a:chExt cx="852945" cy="238202"/>
          </a:xfrm>
        </p:grpSpPr>
        <p:sp>
          <p:nvSpPr>
            <p:cNvPr id="17" name="Freeform 17"/>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18" name="TextBox 18"/>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Drowsiness</a:t>
              </a:r>
            </a:p>
          </p:txBody>
        </p:sp>
      </p:grpSp>
      <p:grpSp>
        <p:nvGrpSpPr>
          <p:cNvPr id="19" name="Group 19"/>
          <p:cNvGrpSpPr/>
          <p:nvPr/>
        </p:nvGrpSpPr>
        <p:grpSpPr>
          <a:xfrm>
            <a:off x="9144000" y="1473584"/>
            <a:ext cx="3769233" cy="1052632"/>
            <a:chOff x="0" y="0"/>
            <a:chExt cx="852945" cy="238202"/>
          </a:xfrm>
        </p:grpSpPr>
        <p:sp>
          <p:nvSpPr>
            <p:cNvPr id="20" name="Freeform 20"/>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21" name="TextBox 21"/>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Dark urine</a:t>
              </a:r>
            </a:p>
          </p:txBody>
        </p:sp>
      </p:grpSp>
      <p:grpSp>
        <p:nvGrpSpPr>
          <p:cNvPr id="22" name="Group 22"/>
          <p:cNvGrpSpPr>
            <a:grpSpLocks noChangeAspect="1"/>
          </p:cNvGrpSpPr>
          <p:nvPr/>
        </p:nvGrpSpPr>
        <p:grpSpPr>
          <a:xfrm>
            <a:off x="12688660" y="1848236"/>
            <a:ext cx="5246370" cy="5246370"/>
            <a:chOff x="0" y="0"/>
            <a:chExt cx="11671300" cy="11671300"/>
          </a:xfrm>
        </p:grpSpPr>
        <p:sp>
          <p:nvSpPr>
            <p:cNvPr id="23" name="Freeform 23"/>
            <p:cNvSpPr/>
            <p:nvPr/>
          </p:nvSpPr>
          <p:spPr>
            <a:xfrm>
              <a:off x="213265" y="189084"/>
              <a:ext cx="11324780" cy="11346497"/>
            </a:xfrm>
            <a:custGeom>
              <a:avLst/>
              <a:gdLst/>
              <a:ahLst/>
              <a:cxnLst/>
              <a:rect l="l" t="t" r="r" b="b"/>
              <a:pathLst>
                <a:path w="11324780" h="11346497">
                  <a:moveTo>
                    <a:pt x="5662390" y="57"/>
                  </a:moveTo>
                  <a:cubicBezTo>
                    <a:pt x="3642434" y="-9034"/>
                    <a:pt x="1772041" y="1070277"/>
                    <a:pt x="759446" y="2829304"/>
                  </a:cubicBezTo>
                  <a:cubicBezTo>
                    <a:pt x="-253149" y="4588330"/>
                    <a:pt x="-253149" y="6758168"/>
                    <a:pt x="759446" y="8517194"/>
                  </a:cubicBezTo>
                  <a:cubicBezTo>
                    <a:pt x="1772041" y="10276221"/>
                    <a:pt x="3642434" y="11355532"/>
                    <a:pt x="5662390" y="11346441"/>
                  </a:cubicBezTo>
                  <a:cubicBezTo>
                    <a:pt x="7682346" y="11355532"/>
                    <a:pt x="9552740" y="10276221"/>
                    <a:pt x="10565334" y="8517194"/>
                  </a:cubicBezTo>
                  <a:cubicBezTo>
                    <a:pt x="11577928" y="6758168"/>
                    <a:pt x="11577928" y="4588330"/>
                    <a:pt x="10565334" y="2829304"/>
                  </a:cubicBezTo>
                  <a:cubicBezTo>
                    <a:pt x="9552740" y="1070277"/>
                    <a:pt x="7682346" y="-9034"/>
                    <a:pt x="5662390" y="57"/>
                  </a:cubicBezTo>
                  <a:close/>
                </a:path>
              </a:pathLst>
            </a:custGeom>
            <a:blipFill>
              <a:blip r:embed="rId4"/>
              <a:stretch>
                <a:fillRect l="-25049" r="-25049"/>
              </a:stretch>
            </a:blipFill>
          </p:spPr>
          <p:txBody>
            <a:bodyPr/>
            <a:lstStyle/>
            <a:p>
              <a:endParaRPr lang="en-GB"/>
            </a:p>
          </p:txBody>
        </p:sp>
        <p:sp>
          <p:nvSpPr>
            <p:cNvPr id="24" name="Freeform 24"/>
            <p:cNvSpPr/>
            <p:nvPr/>
          </p:nvSpPr>
          <p:spPr>
            <a:xfrm>
              <a:off x="0" y="0"/>
              <a:ext cx="11663362" cy="11663350"/>
            </a:xfrm>
            <a:custGeom>
              <a:avLst/>
              <a:gdLst/>
              <a:ahLst/>
              <a:cxnLst/>
              <a:rect l="l" t="t" r="r" b="b"/>
              <a:pathLst>
                <a:path w="11663362" h="11663350">
                  <a:moveTo>
                    <a:pt x="0" y="0"/>
                  </a:moveTo>
                  <a:lnTo>
                    <a:pt x="11663362" y="0"/>
                  </a:lnTo>
                  <a:lnTo>
                    <a:pt x="11663362" y="11663350"/>
                  </a:lnTo>
                  <a:lnTo>
                    <a:pt x="0" y="11663350"/>
                  </a:lnTo>
                  <a:close/>
                </a:path>
              </a:pathLst>
            </a:custGeom>
            <a:blipFill>
              <a:blip r:embed="rId5"/>
              <a:stretch>
                <a:fillRect/>
              </a:stretch>
            </a:blipFill>
          </p:spPr>
          <p:txBody>
            <a:bodyPr/>
            <a:lstStyle/>
            <a:p>
              <a:endParaRPr lang="en-GB"/>
            </a:p>
          </p:txBody>
        </p:sp>
      </p:grpSp>
      <p:grpSp>
        <p:nvGrpSpPr>
          <p:cNvPr id="25" name="Group 25"/>
          <p:cNvGrpSpPr/>
          <p:nvPr/>
        </p:nvGrpSpPr>
        <p:grpSpPr>
          <a:xfrm>
            <a:off x="10195304" y="8205668"/>
            <a:ext cx="3769233" cy="1052632"/>
            <a:chOff x="0" y="0"/>
            <a:chExt cx="852945" cy="238202"/>
          </a:xfrm>
        </p:grpSpPr>
        <p:sp>
          <p:nvSpPr>
            <p:cNvPr id="26" name="Freeform 26"/>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27" name="TextBox 27"/>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Constipation</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5073458" y="152861"/>
            <a:ext cx="11648791" cy="2747808"/>
            <a:chOff x="0" y="0"/>
            <a:chExt cx="2186976" cy="515881"/>
          </a:xfrm>
        </p:grpSpPr>
        <p:sp>
          <p:nvSpPr>
            <p:cNvPr id="8" name="Freeform 8"/>
            <p:cNvSpPr/>
            <p:nvPr/>
          </p:nvSpPr>
          <p:spPr>
            <a:xfrm>
              <a:off x="0" y="0"/>
              <a:ext cx="2186976" cy="515881"/>
            </a:xfrm>
            <a:custGeom>
              <a:avLst/>
              <a:gdLst/>
              <a:ahLst/>
              <a:cxnLst/>
              <a:rect l="l" t="t" r="r" b="b"/>
              <a:pathLst>
                <a:path w="2186976" h="515881">
                  <a:moveTo>
                    <a:pt x="16615" y="0"/>
                  </a:moveTo>
                  <a:lnTo>
                    <a:pt x="2170360" y="0"/>
                  </a:lnTo>
                  <a:cubicBezTo>
                    <a:pt x="2174767" y="0"/>
                    <a:pt x="2178993" y="1751"/>
                    <a:pt x="2182109" y="4867"/>
                  </a:cubicBezTo>
                  <a:cubicBezTo>
                    <a:pt x="2185225" y="7982"/>
                    <a:pt x="2186976" y="12209"/>
                    <a:pt x="2186976" y="16615"/>
                  </a:cubicBezTo>
                  <a:lnTo>
                    <a:pt x="2186976" y="499266"/>
                  </a:lnTo>
                  <a:cubicBezTo>
                    <a:pt x="2186976" y="508442"/>
                    <a:pt x="2179537" y="515881"/>
                    <a:pt x="2170360" y="515881"/>
                  </a:cubicBezTo>
                  <a:lnTo>
                    <a:pt x="16615" y="515881"/>
                  </a:lnTo>
                  <a:cubicBezTo>
                    <a:pt x="7439" y="515881"/>
                    <a:pt x="0" y="508442"/>
                    <a:pt x="0" y="499266"/>
                  </a:cubicBezTo>
                  <a:lnTo>
                    <a:pt x="0" y="16615"/>
                  </a:lnTo>
                  <a:cubicBezTo>
                    <a:pt x="0" y="7439"/>
                    <a:pt x="7439" y="0"/>
                    <a:pt x="16615" y="0"/>
                  </a:cubicBezTo>
                  <a:close/>
                </a:path>
              </a:pathLst>
            </a:custGeom>
            <a:solidFill>
              <a:srgbClr val="FFFFFF"/>
            </a:solidFill>
          </p:spPr>
          <p:txBody>
            <a:bodyPr/>
            <a:lstStyle/>
            <a:p>
              <a:endParaRPr lang="en-GB"/>
            </a:p>
          </p:txBody>
        </p:sp>
        <p:sp>
          <p:nvSpPr>
            <p:cNvPr id="9" name="TextBox 9"/>
            <p:cNvSpPr txBox="1"/>
            <p:nvPr/>
          </p:nvSpPr>
          <p:spPr>
            <a:xfrm>
              <a:off x="0" y="-152400"/>
              <a:ext cx="2186976" cy="668281"/>
            </a:xfrm>
            <a:prstGeom prst="rect">
              <a:avLst/>
            </a:prstGeom>
          </p:spPr>
          <p:txBody>
            <a:bodyPr lIns="50800" tIns="50800" rIns="50800" bIns="50800" rtlCol="0" anchor="ctr"/>
            <a:lstStyle/>
            <a:p>
              <a:pPr algn="l">
                <a:lnSpc>
                  <a:spcPts val="10779"/>
                </a:lnSpc>
              </a:pPr>
              <a:r>
                <a:rPr lang="en-US" sz="7699">
                  <a:solidFill>
                    <a:srgbClr val="004AAD"/>
                  </a:solidFill>
                  <a:latin typeface="Lilita One"/>
                  <a:ea typeface="Lilita One"/>
                  <a:cs typeface="Lilita One"/>
                  <a:sym typeface="Lilita One"/>
                </a:rPr>
                <a:t> Small changes, big impact</a:t>
              </a:r>
            </a:p>
          </p:txBody>
        </p:sp>
      </p:grpSp>
      <p:sp>
        <p:nvSpPr>
          <p:cNvPr id="10" name="Freeform 10"/>
          <p:cNvSpPr/>
          <p:nvPr/>
        </p:nvSpPr>
        <p:spPr>
          <a:xfrm>
            <a:off x="827225" y="2993069"/>
            <a:ext cx="2068324" cy="2150431"/>
          </a:xfrm>
          <a:custGeom>
            <a:avLst/>
            <a:gdLst/>
            <a:ahLst/>
            <a:cxnLst/>
            <a:rect l="l" t="t" r="r" b="b"/>
            <a:pathLst>
              <a:path w="2068324" h="2150431">
                <a:moveTo>
                  <a:pt x="0" y="0"/>
                </a:moveTo>
                <a:lnTo>
                  <a:pt x="2068324" y="0"/>
                </a:lnTo>
                <a:lnTo>
                  <a:pt x="2068324" y="2150431"/>
                </a:lnTo>
                <a:lnTo>
                  <a:pt x="0" y="21504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1" name="Freeform 11"/>
          <p:cNvSpPr/>
          <p:nvPr/>
        </p:nvSpPr>
        <p:spPr>
          <a:xfrm>
            <a:off x="564257" y="5909893"/>
            <a:ext cx="2068324" cy="2150431"/>
          </a:xfrm>
          <a:custGeom>
            <a:avLst/>
            <a:gdLst/>
            <a:ahLst/>
            <a:cxnLst/>
            <a:rect l="l" t="t" r="r" b="b"/>
            <a:pathLst>
              <a:path w="2068324" h="2150431">
                <a:moveTo>
                  <a:pt x="0" y="0"/>
                </a:moveTo>
                <a:lnTo>
                  <a:pt x="2068324" y="0"/>
                </a:lnTo>
                <a:lnTo>
                  <a:pt x="2068324" y="2150431"/>
                </a:lnTo>
                <a:lnTo>
                  <a:pt x="0" y="215043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Freeform 12"/>
          <p:cNvSpPr/>
          <p:nvPr/>
        </p:nvSpPr>
        <p:spPr>
          <a:xfrm>
            <a:off x="9863691" y="4273177"/>
            <a:ext cx="2068324" cy="2150431"/>
          </a:xfrm>
          <a:custGeom>
            <a:avLst/>
            <a:gdLst/>
            <a:ahLst/>
            <a:cxnLst/>
            <a:rect l="l" t="t" r="r" b="b"/>
            <a:pathLst>
              <a:path w="2068324" h="2150431">
                <a:moveTo>
                  <a:pt x="0" y="0"/>
                </a:moveTo>
                <a:lnTo>
                  <a:pt x="2068325" y="0"/>
                </a:lnTo>
                <a:lnTo>
                  <a:pt x="2068325" y="2150432"/>
                </a:lnTo>
                <a:lnTo>
                  <a:pt x="0" y="21504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3" name="Freeform 13"/>
          <p:cNvSpPr/>
          <p:nvPr/>
        </p:nvSpPr>
        <p:spPr>
          <a:xfrm>
            <a:off x="7943683" y="7136206"/>
            <a:ext cx="3840018" cy="2558412"/>
          </a:xfrm>
          <a:custGeom>
            <a:avLst/>
            <a:gdLst/>
            <a:ahLst/>
            <a:cxnLst/>
            <a:rect l="l" t="t" r="r" b="b"/>
            <a:pathLst>
              <a:path w="3840018" h="2558412">
                <a:moveTo>
                  <a:pt x="0" y="0"/>
                </a:moveTo>
                <a:lnTo>
                  <a:pt x="3840017" y="0"/>
                </a:lnTo>
                <a:lnTo>
                  <a:pt x="3840017" y="2558412"/>
                </a:lnTo>
                <a:lnTo>
                  <a:pt x="0" y="2558412"/>
                </a:lnTo>
                <a:lnTo>
                  <a:pt x="0" y="0"/>
                </a:lnTo>
                <a:close/>
              </a:path>
            </a:pathLst>
          </a:custGeom>
          <a:blipFill>
            <a:blip r:embed="rId5"/>
            <a:stretch>
              <a:fillRect/>
            </a:stretch>
          </a:blipFill>
        </p:spPr>
        <p:txBody>
          <a:bodyPr/>
          <a:lstStyle/>
          <a:p>
            <a:endParaRPr lang="en-GB"/>
          </a:p>
        </p:txBody>
      </p:sp>
      <p:sp>
        <p:nvSpPr>
          <p:cNvPr id="14" name="TextBox 14"/>
          <p:cNvSpPr txBox="1"/>
          <p:nvPr/>
        </p:nvSpPr>
        <p:spPr>
          <a:xfrm>
            <a:off x="3340357" y="3616111"/>
            <a:ext cx="5714164" cy="618491"/>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Poppins"/>
                <a:ea typeface="Poppins"/>
                <a:cs typeface="Poppins"/>
                <a:sym typeface="Poppins"/>
              </a:rPr>
              <a:t>Every sip counts</a:t>
            </a:r>
          </a:p>
        </p:txBody>
      </p:sp>
      <p:sp>
        <p:nvSpPr>
          <p:cNvPr id="15" name="TextBox 15"/>
          <p:cNvSpPr txBox="1"/>
          <p:nvPr/>
        </p:nvSpPr>
        <p:spPr>
          <a:xfrm>
            <a:off x="2895549" y="5805118"/>
            <a:ext cx="5714164" cy="618491"/>
          </a:xfrm>
          <a:prstGeom prst="rect">
            <a:avLst/>
          </a:prstGeom>
        </p:spPr>
        <p:txBody>
          <a:bodyPr lIns="0" tIns="0" rIns="0" bIns="0" rtlCol="0" anchor="t">
            <a:spAutoFit/>
          </a:bodyPr>
          <a:lstStyle/>
          <a:p>
            <a:pPr algn="l">
              <a:lnSpc>
                <a:spcPts val="4759"/>
              </a:lnSpc>
            </a:pPr>
            <a:r>
              <a:rPr lang="en-US" sz="3399">
                <a:solidFill>
                  <a:srgbClr val="000000"/>
                </a:solidFill>
                <a:latin typeface="Poppins"/>
                <a:ea typeface="Poppins"/>
                <a:cs typeface="Poppins"/>
                <a:sym typeface="Poppins"/>
              </a:rPr>
              <a:t>No “perfect” approach</a:t>
            </a:r>
          </a:p>
        </p:txBody>
      </p:sp>
      <p:sp>
        <p:nvSpPr>
          <p:cNvPr id="16" name="TextBox 16"/>
          <p:cNvSpPr txBox="1"/>
          <p:nvPr/>
        </p:nvSpPr>
        <p:spPr>
          <a:xfrm>
            <a:off x="11932016" y="4986760"/>
            <a:ext cx="5714164" cy="1218566"/>
          </a:xfrm>
          <a:prstGeom prst="rect">
            <a:avLst/>
          </a:prstGeom>
        </p:spPr>
        <p:txBody>
          <a:bodyPr lIns="0" tIns="0" rIns="0" bIns="0" rtlCol="0" anchor="t">
            <a:spAutoFit/>
          </a:bodyPr>
          <a:lstStyle/>
          <a:p>
            <a:pPr algn="l">
              <a:lnSpc>
                <a:spcPts val="4759"/>
              </a:lnSpc>
            </a:pPr>
            <a:r>
              <a:rPr lang="en-US" sz="3399">
                <a:solidFill>
                  <a:srgbClr val="000000"/>
                </a:solidFill>
                <a:latin typeface="Poppins"/>
                <a:ea typeface="Poppins"/>
                <a:cs typeface="Poppins"/>
                <a:sym typeface="Poppins"/>
              </a:rPr>
              <a:t>Personalised care matters most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1347185" y="447849"/>
            <a:ext cx="9881109" cy="1457972"/>
            <a:chOff x="0" y="0"/>
            <a:chExt cx="1871380" cy="276125"/>
          </a:xfrm>
        </p:grpSpPr>
        <p:sp>
          <p:nvSpPr>
            <p:cNvPr id="8" name="Freeform 8"/>
            <p:cNvSpPr/>
            <p:nvPr/>
          </p:nvSpPr>
          <p:spPr>
            <a:xfrm>
              <a:off x="0" y="0"/>
              <a:ext cx="1871380" cy="276125"/>
            </a:xfrm>
            <a:custGeom>
              <a:avLst/>
              <a:gdLst/>
              <a:ahLst/>
              <a:cxnLst/>
              <a:rect l="l" t="t" r="r" b="b"/>
              <a:pathLst>
                <a:path w="1871380" h="276125">
                  <a:moveTo>
                    <a:pt x="19588" y="0"/>
                  </a:moveTo>
                  <a:lnTo>
                    <a:pt x="1851792" y="0"/>
                  </a:lnTo>
                  <a:cubicBezTo>
                    <a:pt x="1856987" y="0"/>
                    <a:pt x="1861969" y="2064"/>
                    <a:pt x="1865643" y="5737"/>
                  </a:cubicBezTo>
                  <a:cubicBezTo>
                    <a:pt x="1869316" y="9411"/>
                    <a:pt x="1871380" y="14393"/>
                    <a:pt x="1871380" y="19588"/>
                  </a:cubicBezTo>
                  <a:lnTo>
                    <a:pt x="1871380" y="256537"/>
                  </a:lnTo>
                  <a:cubicBezTo>
                    <a:pt x="1871380" y="261732"/>
                    <a:pt x="1869316" y="266714"/>
                    <a:pt x="1865643" y="270388"/>
                  </a:cubicBezTo>
                  <a:cubicBezTo>
                    <a:pt x="1861969" y="274061"/>
                    <a:pt x="1856987" y="276125"/>
                    <a:pt x="1851792" y="276125"/>
                  </a:cubicBezTo>
                  <a:lnTo>
                    <a:pt x="19588" y="276125"/>
                  </a:lnTo>
                  <a:cubicBezTo>
                    <a:pt x="8770" y="276125"/>
                    <a:pt x="0" y="267355"/>
                    <a:pt x="0" y="256537"/>
                  </a:cubicBezTo>
                  <a:lnTo>
                    <a:pt x="0" y="19588"/>
                  </a:lnTo>
                  <a:cubicBezTo>
                    <a:pt x="0" y="14393"/>
                    <a:pt x="2064" y="9411"/>
                    <a:pt x="5737" y="5737"/>
                  </a:cubicBezTo>
                  <a:cubicBezTo>
                    <a:pt x="9411" y="2064"/>
                    <a:pt x="14393" y="0"/>
                    <a:pt x="19588" y="0"/>
                  </a:cubicBezTo>
                  <a:close/>
                </a:path>
              </a:pathLst>
            </a:custGeom>
            <a:solidFill>
              <a:srgbClr val="FFFFFF"/>
            </a:solidFill>
          </p:spPr>
          <p:txBody>
            <a:bodyPr/>
            <a:lstStyle/>
            <a:p>
              <a:endParaRPr lang="en-GB"/>
            </a:p>
          </p:txBody>
        </p:sp>
        <p:sp>
          <p:nvSpPr>
            <p:cNvPr id="9" name="TextBox 9"/>
            <p:cNvSpPr txBox="1"/>
            <p:nvPr/>
          </p:nvSpPr>
          <p:spPr>
            <a:xfrm>
              <a:off x="0" y="-123825"/>
              <a:ext cx="1871380" cy="399950"/>
            </a:xfrm>
            <a:prstGeom prst="rect">
              <a:avLst/>
            </a:prstGeom>
          </p:spPr>
          <p:txBody>
            <a:bodyPr lIns="50800" tIns="50800" rIns="50800" bIns="50800" rtlCol="0" anchor="ctr"/>
            <a:lstStyle/>
            <a:p>
              <a:pPr algn="l">
                <a:lnSpc>
                  <a:spcPts val="8679"/>
                </a:lnSpc>
              </a:pPr>
              <a:r>
                <a:rPr lang="en-US" sz="6199">
                  <a:solidFill>
                    <a:srgbClr val="004AAD"/>
                  </a:solidFill>
                  <a:latin typeface="Lilita One"/>
                  <a:ea typeface="Lilita One"/>
                  <a:cs typeface="Lilita One"/>
                  <a:sym typeface="Lilita One"/>
                </a:rPr>
                <a:t> Key messages:</a:t>
              </a:r>
            </a:p>
          </p:txBody>
        </p:sp>
      </p:grpSp>
      <p:grpSp>
        <p:nvGrpSpPr>
          <p:cNvPr id="10" name="Group 10"/>
          <p:cNvGrpSpPr/>
          <p:nvPr/>
        </p:nvGrpSpPr>
        <p:grpSpPr>
          <a:xfrm>
            <a:off x="1028700" y="2955668"/>
            <a:ext cx="7834025" cy="1536457"/>
            <a:chOff x="0" y="0"/>
            <a:chExt cx="1470781" cy="288459"/>
          </a:xfrm>
        </p:grpSpPr>
        <p:sp>
          <p:nvSpPr>
            <p:cNvPr id="11" name="Freeform 11"/>
            <p:cNvSpPr/>
            <p:nvPr/>
          </p:nvSpPr>
          <p:spPr>
            <a:xfrm>
              <a:off x="0" y="0"/>
              <a:ext cx="1470781" cy="288459"/>
            </a:xfrm>
            <a:custGeom>
              <a:avLst/>
              <a:gdLst/>
              <a:ahLst/>
              <a:cxnLst/>
              <a:rect l="l" t="t" r="r" b="b"/>
              <a:pathLst>
                <a:path w="1470781" h="288459">
                  <a:moveTo>
                    <a:pt x="24706" y="0"/>
                  </a:moveTo>
                  <a:lnTo>
                    <a:pt x="1446075" y="0"/>
                  </a:lnTo>
                  <a:cubicBezTo>
                    <a:pt x="1459720" y="0"/>
                    <a:pt x="1470781" y="11061"/>
                    <a:pt x="1470781" y="24706"/>
                  </a:cubicBezTo>
                  <a:lnTo>
                    <a:pt x="1470781" y="263753"/>
                  </a:lnTo>
                  <a:cubicBezTo>
                    <a:pt x="1470781" y="270305"/>
                    <a:pt x="1468178" y="276589"/>
                    <a:pt x="1463545" y="281222"/>
                  </a:cubicBezTo>
                  <a:cubicBezTo>
                    <a:pt x="1458912" y="285856"/>
                    <a:pt x="1452628" y="288459"/>
                    <a:pt x="1446075" y="288459"/>
                  </a:cubicBezTo>
                  <a:lnTo>
                    <a:pt x="24706" y="288459"/>
                  </a:lnTo>
                  <a:cubicBezTo>
                    <a:pt x="18154" y="288459"/>
                    <a:pt x="11870" y="285856"/>
                    <a:pt x="7236" y="281222"/>
                  </a:cubicBezTo>
                  <a:cubicBezTo>
                    <a:pt x="2603" y="276589"/>
                    <a:pt x="0" y="270305"/>
                    <a:pt x="0" y="263753"/>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2" name="TextBox 12"/>
            <p:cNvSpPr txBox="1"/>
            <p:nvPr/>
          </p:nvSpPr>
          <p:spPr>
            <a:xfrm>
              <a:off x="0" y="-76200"/>
              <a:ext cx="1470781" cy="364659"/>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Make drinks visible &amp; accessible</a:t>
              </a:r>
            </a:p>
          </p:txBody>
        </p:sp>
      </p:grpSp>
      <p:grpSp>
        <p:nvGrpSpPr>
          <p:cNvPr id="13" name="Group 13"/>
          <p:cNvGrpSpPr/>
          <p:nvPr/>
        </p:nvGrpSpPr>
        <p:grpSpPr>
          <a:xfrm>
            <a:off x="1028700" y="4977257"/>
            <a:ext cx="7834025" cy="1536457"/>
            <a:chOff x="0" y="0"/>
            <a:chExt cx="1470781" cy="288459"/>
          </a:xfrm>
        </p:grpSpPr>
        <p:sp>
          <p:nvSpPr>
            <p:cNvPr id="14" name="Freeform 14"/>
            <p:cNvSpPr/>
            <p:nvPr/>
          </p:nvSpPr>
          <p:spPr>
            <a:xfrm>
              <a:off x="0" y="0"/>
              <a:ext cx="1470781" cy="288459"/>
            </a:xfrm>
            <a:custGeom>
              <a:avLst/>
              <a:gdLst/>
              <a:ahLst/>
              <a:cxnLst/>
              <a:rect l="l" t="t" r="r" b="b"/>
              <a:pathLst>
                <a:path w="1470781" h="288459">
                  <a:moveTo>
                    <a:pt x="24706" y="0"/>
                  </a:moveTo>
                  <a:lnTo>
                    <a:pt x="1446075" y="0"/>
                  </a:lnTo>
                  <a:cubicBezTo>
                    <a:pt x="1459720" y="0"/>
                    <a:pt x="1470781" y="11061"/>
                    <a:pt x="1470781" y="24706"/>
                  </a:cubicBezTo>
                  <a:lnTo>
                    <a:pt x="1470781" y="263753"/>
                  </a:lnTo>
                  <a:cubicBezTo>
                    <a:pt x="1470781" y="270305"/>
                    <a:pt x="1468178" y="276589"/>
                    <a:pt x="1463545" y="281222"/>
                  </a:cubicBezTo>
                  <a:cubicBezTo>
                    <a:pt x="1458912" y="285856"/>
                    <a:pt x="1452628" y="288459"/>
                    <a:pt x="1446075" y="288459"/>
                  </a:cubicBezTo>
                  <a:lnTo>
                    <a:pt x="24706" y="288459"/>
                  </a:lnTo>
                  <a:cubicBezTo>
                    <a:pt x="18154" y="288459"/>
                    <a:pt x="11870" y="285856"/>
                    <a:pt x="7236" y="281222"/>
                  </a:cubicBezTo>
                  <a:cubicBezTo>
                    <a:pt x="2603" y="276589"/>
                    <a:pt x="0" y="270305"/>
                    <a:pt x="0" y="263753"/>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5" name="TextBox 15"/>
            <p:cNvSpPr txBox="1"/>
            <p:nvPr/>
          </p:nvSpPr>
          <p:spPr>
            <a:xfrm>
              <a:off x="0" y="-76200"/>
              <a:ext cx="1470781" cy="364659"/>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Offer regularly &amp; gently prompt</a:t>
              </a:r>
            </a:p>
          </p:txBody>
        </p:sp>
      </p:grpSp>
      <p:grpSp>
        <p:nvGrpSpPr>
          <p:cNvPr id="16" name="Group 16"/>
          <p:cNvGrpSpPr/>
          <p:nvPr/>
        </p:nvGrpSpPr>
        <p:grpSpPr>
          <a:xfrm>
            <a:off x="1028700" y="6784675"/>
            <a:ext cx="7834025" cy="1536457"/>
            <a:chOff x="0" y="0"/>
            <a:chExt cx="1470781" cy="288459"/>
          </a:xfrm>
        </p:grpSpPr>
        <p:sp>
          <p:nvSpPr>
            <p:cNvPr id="17" name="Freeform 17"/>
            <p:cNvSpPr/>
            <p:nvPr/>
          </p:nvSpPr>
          <p:spPr>
            <a:xfrm>
              <a:off x="0" y="0"/>
              <a:ext cx="1470781" cy="288459"/>
            </a:xfrm>
            <a:custGeom>
              <a:avLst/>
              <a:gdLst/>
              <a:ahLst/>
              <a:cxnLst/>
              <a:rect l="l" t="t" r="r" b="b"/>
              <a:pathLst>
                <a:path w="1470781" h="288459">
                  <a:moveTo>
                    <a:pt x="24706" y="0"/>
                  </a:moveTo>
                  <a:lnTo>
                    <a:pt x="1446075" y="0"/>
                  </a:lnTo>
                  <a:cubicBezTo>
                    <a:pt x="1459720" y="0"/>
                    <a:pt x="1470781" y="11061"/>
                    <a:pt x="1470781" y="24706"/>
                  </a:cubicBezTo>
                  <a:lnTo>
                    <a:pt x="1470781" y="263753"/>
                  </a:lnTo>
                  <a:cubicBezTo>
                    <a:pt x="1470781" y="270305"/>
                    <a:pt x="1468178" y="276589"/>
                    <a:pt x="1463545" y="281222"/>
                  </a:cubicBezTo>
                  <a:cubicBezTo>
                    <a:pt x="1458912" y="285856"/>
                    <a:pt x="1452628" y="288459"/>
                    <a:pt x="1446075" y="288459"/>
                  </a:cubicBezTo>
                  <a:lnTo>
                    <a:pt x="24706" y="288459"/>
                  </a:lnTo>
                  <a:cubicBezTo>
                    <a:pt x="18154" y="288459"/>
                    <a:pt x="11870" y="285856"/>
                    <a:pt x="7236" y="281222"/>
                  </a:cubicBezTo>
                  <a:cubicBezTo>
                    <a:pt x="2603" y="276589"/>
                    <a:pt x="0" y="270305"/>
                    <a:pt x="0" y="263753"/>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8" name="TextBox 18"/>
            <p:cNvSpPr txBox="1"/>
            <p:nvPr/>
          </p:nvSpPr>
          <p:spPr>
            <a:xfrm>
              <a:off x="0" y="-76200"/>
              <a:ext cx="1470781" cy="364659"/>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Think creatively- food counts too</a:t>
              </a:r>
            </a:p>
          </p:txBody>
        </p:sp>
      </p:grpSp>
      <p:grpSp>
        <p:nvGrpSpPr>
          <p:cNvPr id="19" name="Group 19"/>
          <p:cNvGrpSpPr/>
          <p:nvPr/>
        </p:nvGrpSpPr>
        <p:grpSpPr>
          <a:xfrm>
            <a:off x="1028700" y="8588454"/>
            <a:ext cx="8025821" cy="1536457"/>
            <a:chOff x="0" y="0"/>
            <a:chExt cx="1506789" cy="288459"/>
          </a:xfrm>
        </p:grpSpPr>
        <p:sp>
          <p:nvSpPr>
            <p:cNvPr id="20" name="Freeform 20"/>
            <p:cNvSpPr/>
            <p:nvPr/>
          </p:nvSpPr>
          <p:spPr>
            <a:xfrm>
              <a:off x="0" y="0"/>
              <a:ext cx="1506789" cy="288459"/>
            </a:xfrm>
            <a:custGeom>
              <a:avLst/>
              <a:gdLst/>
              <a:ahLst/>
              <a:cxnLst/>
              <a:rect l="l" t="t" r="r" b="b"/>
              <a:pathLst>
                <a:path w="1506789" h="288459">
                  <a:moveTo>
                    <a:pt x="24116" y="0"/>
                  </a:moveTo>
                  <a:lnTo>
                    <a:pt x="1482674" y="0"/>
                  </a:lnTo>
                  <a:cubicBezTo>
                    <a:pt x="1489070" y="0"/>
                    <a:pt x="1495204" y="2541"/>
                    <a:pt x="1499726" y="7063"/>
                  </a:cubicBezTo>
                  <a:cubicBezTo>
                    <a:pt x="1504249" y="11586"/>
                    <a:pt x="1506789" y="17720"/>
                    <a:pt x="1506789" y="24116"/>
                  </a:cubicBezTo>
                  <a:lnTo>
                    <a:pt x="1506789" y="264343"/>
                  </a:lnTo>
                  <a:cubicBezTo>
                    <a:pt x="1506789" y="277662"/>
                    <a:pt x="1495993" y="288459"/>
                    <a:pt x="1482674" y="288459"/>
                  </a:cubicBezTo>
                  <a:lnTo>
                    <a:pt x="24116" y="288459"/>
                  </a:lnTo>
                  <a:cubicBezTo>
                    <a:pt x="17720" y="288459"/>
                    <a:pt x="11586" y="285918"/>
                    <a:pt x="7063" y="281395"/>
                  </a:cubicBezTo>
                  <a:cubicBezTo>
                    <a:pt x="2541" y="276873"/>
                    <a:pt x="0" y="270739"/>
                    <a:pt x="0" y="264343"/>
                  </a:cubicBezTo>
                  <a:lnTo>
                    <a:pt x="0" y="24116"/>
                  </a:lnTo>
                  <a:cubicBezTo>
                    <a:pt x="0" y="10797"/>
                    <a:pt x="10797" y="0"/>
                    <a:pt x="24116" y="0"/>
                  </a:cubicBezTo>
                  <a:close/>
                </a:path>
              </a:pathLst>
            </a:custGeom>
            <a:solidFill>
              <a:srgbClr val="FFFFFF"/>
            </a:solidFill>
          </p:spPr>
          <p:txBody>
            <a:bodyPr/>
            <a:lstStyle/>
            <a:p>
              <a:endParaRPr lang="en-GB"/>
            </a:p>
          </p:txBody>
        </p:sp>
        <p:sp>
          <p:nvSpPr>
            <p:cNvPr id="21" name="TextBox 21"/>
            <p:cNvSpPr txBox="1"/>
            <p:nvPr/>
          </p:nvSpPr>
          <p:spPr>
            <a:xfrm>
              <a:off x="0" y="-76200"/>
              <a:ext cx="1506789" cy="364659"/>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Make it enjoyable &amp; sociable</a:t>
              </a:r>
            </a:p>
          </p:txBody>
        </p:sp>
      </p:grpSp>
      <p:sp>
        <p:nvSpPr>
          <p:cNvPr id="22" name="Freeform 22"/>
          <p:cNvSpPr/>
          <p:nvPr/>
        </p:nvSpPr>
        <p:spPr>
          <a:xfrm>
            <a:off x="10105567" y="2786728"/>
            <a:ext cx="7153733" cy="4766175"/>
          </a:xfrm>
          <a:custGeom>
            <a:avLst/>
            <a:gdLst/>
            <a:ahLst/>
            <a:cxnLst/>
            <a:rect l="l" t="t" r="r" b="b"/>
            <a:pathLst>
              <a:path w="7153733" h="4766175">
                <a:moveTo>
                  <a:pt x="0" y="0"/>
                </a:moveTo>
                <a:lnTo>
                  <a:pt x="7153733" y="0"/>
                </a:lnTo>
                <a:lnTo>
                  <a:pt x="7153733" y="4766175"/>
                </a:lnTo>
                <a:lnTo>
                  <a:pt x="0" y="4766175"/>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3230125" y="3610204"/>
            <a:ext cx="11648791" cy="2747808"/>
            <a:chOff x="0" y="0"/>
            <a:chExt cx="2186976" cy="515881"/>
          </a:xfrm>
        </p:grpSpPr>
        <p:sp>
          <p:nvSpPr>
            <p:cNvPr id="8" name="Freeform 8"/>
            <p:cNvSpPr/>
            <p:nvPr/>
          </p:nvSpPr>
          <p:spPr>
            <a:xfrm>
              <a:off x="0" y="0"/>
              <a:ext cx="2186976" cy="515881"/>
            </a:xfrm>
            <a:custGeom>
              <a:avLst/>
              <a:gdLst/>
              <a:ahLst/>
              <a:cxnLst/>
              <a:rect l="l" t="t" r="r" b="b"/>
              <a:pathLst>
                <a:path w="2186976" h="515881">
                  <a:moveTo>
                    <a:pt x="16615" y="0"/>
                  </a:moveTo>
                  <a:lnTo>
                    <a:pt x="2170360" y="0"/>
                  </a:lnTo>
                  <a:cubicBezTo>
                    <a:pt x="2174767" y="0"/>
                    <a:pt x="2178993" y="1751"/>
                    <a:pt x="2182109" y="4867"/>
                  </a:cubicBezTo>
                  <a:cubicBezTo>
                    <a:pt x="2185225" y="7982"/>
                    <a:pt x="2186976" y="12209"/>
                    <a:pt x="2186976" y="16615"/>
                  </a:cubicBezTo>
                  <a:lnTo>
                    <a:pt x="2186976" y="499266"/>
                  </a:lnTo>
                  <a:cubicBezTo>
                    <a:pt x="2186976" y="508442"/>
                    <a:pt x="2179537" y="515881"/>
                    <a:pt x="2170360" y="515881"/>
                  </a:cubicBezTo>
                  <a:lnTo>
                    <a:pt x="16615" y="515881"/>
                  </a:lnTo>
                  <a:cubicBezTo>
                    <a:pt x="7439" y="515881"/>
                    <a:pt x="0" y="508442"/>
                    <a:pt x="0" y="499266"/>
                  </a:cubicBezTo>
                  <a:lnTo>
                    <a:pt x="0" y="16615"/>
                  </a:lnTo>
                  <a:cubicBezTo>
                    <a:pt x="0" y="7439"/>
                    <a:pt x="7439" y="0"/>
                    <a:pt x="16615" y="0"/>
                  </a:cubicBezTo>
                  <a:close/>
                </a:path>
              </a:pathLst>
            </a:custGeom>
            <a:solidFill>
              <a:srgbClr val="FFFFFF"/>
            </a:solidFill>
          </p:spPr>
          <p:txBody>
            <a:bodyPr/>
            <a:lstStyle/>
            <a:p>
              <a:endParaRPr lang="en-GB"/>
            </a:p>
          </p:txBody>
        </p:sp>
        <p:sp>
          <p:nvSpPr>
            <p:cNvPr id="9" name="TextBox 9"/>
            <p:cNvSpPr txBox="1"/>
            <p:nvPr/>
          </p:nvSpPr>
          <p:spPr>
            <a:xfrm>
              <a:off x="0" y="-152400"/>
              <a:ext cx="2186976" cy="668281"/>
            </a:xfrm>
            <a:prstGeom prst="rect">
              <a:avLst/>
            </a:prstGeom>
          </p:spPr>
          <p:txBody>
            <a:bodyPr lIns="50800" tIns="50800" rIns="50800" bIns="50800" rtlCol="0" anchor="ctr"/>
            <a:lstStyle/>
            <a:p>
              <a:pPr algn="l">
                <a:lnSpc>
                  <a:spcPts val="10779"/>
                </a:lnSpc>
              </a:pPr>
              <a:r>
                <a:rPr lang="en-US" sz="7699">
                  <a:solidFill>
                    <a:srgbClr val="004AAD"/>
                  </a:solidFill>
                  <a:latin typeface="Lilita One"/>
                  <a:ea typeface="Lilita One"/>
                  <a:cs typeface="Lilita One"/>
                  <a:sym typeface="Lilita One"/>
                </a:rPr>
                <a:t> Thank you for listening- any questions?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1353231" y="1473584"/>
            <a:ext cx="7178480" cy="1363706"/>
            <a:chOff x="0" y="0"/>
            <a:chExt cx="1705414" cy="323980"/>
          </a:xfrm>
        </p:grpSpPr>
        <p:sp>
          <p:nvSpPr>
            <p:cNvPr id="8" name="Freeform 8"/>
            <p:cNvSpPr/>
            <p:nvPr/>
          </p:nvSpPr>
          <p:spPr>
            <a:xfrm>
              <a:off x="0" y="0"/>
              <a:ext cx="1705414" cy="323980"/>
            </a:xfrm>
            <a:custGeom>
              <a:avLst/>
              <a:gdLst/>
              <a:ahLst/>
              <a:cxnLst/>
              <a:rect l="l" t="t" r="r" b="b"/>
              <a:pathLst>
                <a:path w="1705414" h="323980">
                  <a:moveTo>
                    <a:pt x="26962" y="0"/>
                  </a:moveTo>
                  <a:lnTo>
                    <a:pt x="1678452" y="0"/>
                  </a:lnTo>
                  <a:cubicBezTo>
                    <a:pt x="1685603" y="0"/>
                    <a:pt x="1692460" y="2841"/>
                    <a:pt x="1697517" y="7897"/>
                  </a:cubicBezTo>
                  <a:cubicBezTo>
                    <a:pt x="1702573" y="12953"/>
                    <a:pt x="1705414" y="19811"/>
                    <a:pt x="1705414" y="26962"/>
                  </a:cubicBezTo>
                  <a:lnTo>
                    <a:pt x="1705414" y="297018"/>
                  </a:lnTo>
                  <a:cubicBezTo>
                    <a:pt x="1705414" y="304169"/>
                    <a:pt x="1702573" y="311027"/>
                    <a:pt x="1697517" y="316083"/>
                  </a:cubicBezTo>
                  <a:cubicBezTo>
                    <a:pt x="1692460" y="321139"/>
                    <a:pt x="1685603" y="323980"/>
                    <a:pt x="1678452" y="323980"/>
                  </a:cubicBezTo>
                  <a:lnTo>
                    <a:pt x="26962" y="323980"/>
                  </a:lnTo>
                  <a:cubicBezTo>
                    <a:pt x="19811" y="323980"/>
                    <a:pt x="12953" y="321139"/>
                    <a:pt x="7897" y="316083"/>
                  </a:cubicBezTo>
                  <a:cubicBezTo>
                    <a:pt x="2841" y="311027"/>
                    <a:pt x="0" y="304169"/>
                    <a:pt x="0" y="297018"/>
                  </a:cubicBezTo>
                  <a:lnTo>
                    <a:pt x="0" y="26962"/>
                  </a:lnTo>
                  <a:cubicBezTo>
                    <a:pt x="0" y="19811"/>
                    <a:pt x="2841" y="12953"/>
                    <a:pt x="7897" y="7897"/>
                  </a:cubicBezTo>
                  <a:cubicBezTo>
                    <a:pt x="12953" y="2841"/>
                    <a:pt x="19811" y="0"/>
                    <a:pt x="26962" y="0"/>
                  </a:cubicBezTo>
                  <a:close/>
                </a:path>
              </a:pathLst>
            </a:custGeom>
            <a:solidFill>
              <a:srgbClr val="004AAD"/>
            </a:solidFill>
          </p:spPr>
          <p:txBody>
            <a:bodyPr/>
            <a:lstStyle/>
            <a:p>
              <a:endParaRPr lang="en-GB"/>
            </a:p>
          </p:txBody>
        </p:sp>
        <p:sp>
          <p:nvSpPr>
            <p:cNvPr id="9" name="TextBox 9"/>
            <p:cNvSpPr txBox="1"/>
            <p:nvPr/>
          </p:nvSpPr>
          <p:spPr>
            <a:xfrm>
              <a:off x="0" y="-133350"/>
              <a:ext cx="1705414" cy="457330"/>
            </a:xfrm>
            <a:prstGeom prst="rect">
              <a:avLst/>
            </a:prstGeom>
          </p:spPr>
          <p:txBody>
            <a:bodyPr lIns="50800" tIns="50800" rIns="50800" bIns="50800" rtlCol="0" anchor="ctr"/>
            <a:lstStyle/>
            <a:p>
              <a:pPr algn="l">
                <a:lnSpc>
                  <a:spcPts val="9799"/>
                </a:lnSpc>
              </a:pPr>
              <a:r>
                <a:rPr lang="en-US" sz="6999">
                  <a:solidFill>
                    <a:srgbClr val="FFFFFF"/>
                  </a:solidFill>
                  <a:latin typeface="Lilita One"/>
                  <a:ea typeface="Lilita One"/>
                  <a:cs typeface="Lilita One"/>
                  <a:sym typeface="Lilita One"/>
                </a:rPr>
                <a:t> Why hydration</a:t>
              </a:r>
            </a:p>
          </p:txBody>
        </p:sp>
      </p:grpSp>
      <p:grpSp>
        <p:nvGrpSpPr>
          <p:cNvPr id="10" name="Group 10"/>
          <p:cNvGrpSpPr/>
          <p:nvPr/>
        </p:nvGrpSpPr>
        <p:grpSpPr>
          <a:xfrm>
            <a:off x="1353231" y="2837291"/>
            <a:ext cx="4611472" cy="1363706"/>
            <a:chOff x="0" y="0"/>
            <a:chExt cx="1095562" cy="323980"/>
          </a:xfrm>
        </p:grpSpPr>
        <p:sp>
          <p:nvSpPr>
            <p:cNvPr id="11" name="Freeform 11"/>
            <p:cNvSpPr/>
            <p:nvPr/>
          </p:nvSpPr>
          <p:spPr>
            <a:xfrm>
              <a:off x="0" y="0"/>
              <a:ext cx="1095562" cy="323980"/>
            </a:xfrm>
            <a:custGeom>
              <a:avLst/>
              <a:gdLst/>
              <a:ahLst/>
              <a:cxnLst/>
              <a:rect l="l" t="t" r="r" b="b"/>
              <a:pathLst>
                <a:path w="1095562" h="323980">
                  <a:moveTo>
                    <a:pt x="41971" y="0"/>
                  </a:moveTo>
                  <a:lnTo>
                    <a:pt x="1053591" y="0"/>
                  </a:lnTo>
                  <a:cubicBezTo>
                    <a:pt x="1076771" y="0"/>
                    <a:pt x="1095562" y="18791"/>
                    <a:pt x="1095562" y="41971"/>
                  </a:cubicBezTo>
                  <a:lnTo>
                    <a:pt x="1095562" y="282009"/>
                  </a:lnTo>
                  <a:cubicBezTo>
                    <a:pt x="1095562" y="305189"/>
                    <a:pt x="1076771" y="323980"/>
                    <a:pt x="1053591" y="323980"/>
                  </a:cubicBezTo>
                  <a:lnTo>
                    <a:pt x="41971" y="323980"/>
                  </a:lnTo>
                  <a:cubicBezTo>
                    <a:pt x="18791" y="323980"/>
                    <a:pt x="0" y="305189"/>
                    <a:pt x="0" y="282009"/>
                  </a:cubicBezTo>
                  <a:lnTo>
                    <a:pt x="0" y="41971"/>
                  </a:lnTo>
                  <a:cubicBezTo>
                    <a:pt x="0" y="18791"/>
                    <a:pt x="18791" y="0"/>
                    <a:pt x="41971" y="0"/>
                  </a:cubicBezTo>
                  <a:close/>
                </a:path>
              </a:pathLst>
            </a:custGeom>
            <a:solidFill>
              <a:srgbClr val="004AAD"/>
            </a:solidFill>
          </p:spPr>
          <p:txBody>
            <a:bodyPr/>
            <a:lstStyle/>
            <a:p>
              <a:endParaRPr lang="en-GB"/>
            </a:p>
          </p:txBody>
        </p:sp>
        <p:sp>
          <p:nvSpPr>
            <p:cNvPr id="12" name="TextBox 12"/>
            <p:cNvSpPr txBox="1"/>
            <p:nvPr/>
          </p:nvSpPr>
          <p:spPr>
            <a:xfrm>
              <a:off x="0" y="-133350"/>
              <a:ext cx="1095562" cy="457330"/>
            </a:xfrm>
            <a:prstGeom prst="rect">
              <a:avLst/>
            </a:prstGeom>
          </p:spPr>
          <p:txBody>
            <a:bodyPr lIns="50800" tIns="50800" rIns="50800" bIns="50800" rtlCol="0" anchor="ctr"/>
            <a:lstStyle/>
            <a:p>
              <a:pPr algn="l">
                <a:lnSpc>
                  <a:spcPts val="9799"/>
                </a:lnSpc>
              </a:pPr>
              <a:r>
                <a:rPr lang="en-US" sz="6999">
                  <a:solidFill>
                    <a:srgbClr val="FFFFFF"/>
                  </a:solidFill>
                  <a:latin typeface="Lilita One"/>
                  <a:ea typeface="Lilita One"/>
                  <a:cs typeface="Lilita One"/>
                  <a:sym typeface="Lilita One"/>
                </a:rPr>
                <a:t> matters</a:t>
              </a:r>
            </a:p>
          </p:txBody>
        </p:sp>
      </p:grpSp>
      <p:grpSp>
        <p:nvGrpSpPr>
          <p:cNvPr id="13" name="Group 13"/>
          <p:cNvGrpSpPr/>
          <p:nvPr/>
        </p:nvGrpSpPr>
        <p:grpSpPr>
          <a:xfrm>
            <a:off x="8363926" y="3148365"/>
            <a:ext cx="3769233" cy="1052632"/>
            <a:chOff x="0" y="0"/>
            <a:chExt cx="852945" cy="238202"/>
          </a:xfrm>
        </p:grpSpPr>
        <p:sp>
          <p:nvSpPr>
            <p:cNvPr id="14" name="Freeform 14"/>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15" name="TextBox 15"/>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Digestion &amp; comfort</a:t>
              </a:r>
            </a:p>
          </p:txBody>
        </p:sp>
      </p:grpSp>
      <p:grpSp>
        <p:nvGrpSpPr>
          <p:cNvPr id="16" name="Group 16"/>
          <p:cNvGrpSpPr/>
          <p:nvPr/>
        </p:nvGrpSpPr>
        <p:grpSpPr>
          <a:xfrm>
            <a:off x="8363926" y="4811163"/>
            <a:ext cx="3769233" cy="1049170"/>
            <a:chOff x="0" y="0"/>
            <a:chExt cx="852945" cy="237418"/>
          </a:xfrm>
        </p:grpSpPr>
        <p:sp>
          <p:nvSpPr>
            <p:cNvPr id="17" name="Freeform 17"/>
            <p:cNvSpPr/>
            <p:nvPr/>
          </p:nvSpPr>
          <p:spPr>
            <a:xfrm>
              <a:off x="0" y="0"/>
              <a:ext cx="852945" cy="237418"/>
            </a:xfrm>
            <a:custGeom>
              <a:avLst/>
              <a:gdLst/>
              <a:ahLst/>
              <a:cxnLst/>
              <a:rect l="l" t="t" r="r" b="b"/>
              <a:pathLst>
                <a:path w="852945" h="237418">
                  <a:moveTo>
                    <a:pt x="51349" y="0"/>
                  </a:moveTo>
                  <a:lnTo>
                    <a:pt x="801595" y="0"/>
                  </a:lnTo>
                  <a:cubicBezTo>
                    <a:pt x="815214" y="0"/>
                    <a:pt x="828275" y="5410"/>
                    <a:pt x="837905" y="15040"/>
                  </a:cubicBezTo>
                  <a:cubicBezTo>
                    <a:pt x="847535" y="24670"/>
                    <a:pt x="852945" y="37731"/>
                    <a:pt x="852945" y="51349"/>
                  </a:cubicBezTo>
                  <a:lnTo>
                    <a:pt x="852945" y="186069"/>
                  </a:lnTo>
                  <a:cubicBezTo>
                    <a:pt x="852945" y="199687"/>
                    <a:pt x="847535" y="212748"/>
                    <a:pt x="837905" y="222378"/>
                  </a:cubicBezTo>
                  <a:cubicBezTo>
                    <a:pt x="828275" y="232008"/>
                    <a:pt x="815214" y="237418"/>
                    <a:pt x="801595" y="237418"/>
                  </a:cubicBezTo>
                  <a:lnTo>
                    <a:pt x="51349" y="237418"/>
                  </a:lnTo>
                  <a:cubicBezTo>
                    <a:pt x="37731" y="237418"/>
                    <a:pt x="24670" y="232008"/>
                    <a:pt x="15040" y="222378"/>
                  </a:cubicBezTo>
                  <a:cubicBezTo>
                    <a:pt x="5410" y="212748"/>
                    <a:pt x="0" y="199687"/>
                    <a:pt x="0" y="186069"/>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18" name="TextBox 18"/>
            <p:cNvSpPr txBox="1"/>
            <p:nvPr/>
          </p:nvSpPr>
          <p:spPr>
            <a:xfrm>
              <a:off x="0" y="9525"/>
              <a:ext cx="852945" cy="227893"/>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Temperature Control</a:t>
              </a:r>
            </a:p>
          </p:txBody>
        </p:sp>
      </p:grpSp>
      <p:grpSp>
        <p:nvGrpSpPr>
          <p:cNvPr id="19" name="Group 19"/>
          <p:cNvGrpSpPr/>
          <p:nvPr/>
        </p:nvGrpSpPr>
        <p:grpSpPr>
          <a:xfrm>
            <a:off x="8919427" y="6358012"/>
            <a:ext cx="3769233" cy="1052632"/>
            <a:chOff x="0" y="0"/>
            <a:chExt cx="852945" cy="238202"/>
          </a:xfrm>
        </p:grpSpPr>
        <p:sp>
          <p:nvSpPr>
            <p:cNvPr id="20" name="Freeform 20"/>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21" name="TextBox 21"/>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Reduces risk of falls &amp; confusion</a:t>
              </a:r>
            </a:p>
          </p:txBody>
        </p:sp>
      </p:grpSp>
      <p:grpSp>
        <p:nvGrpSpPr>
          <p:cNvPr id="22" name="Group 22"/>
          <p:cNvGrpSpPr/>
          <p:nvPr/>
        </p:nvGrpSpPr>
        <p:grpSpPr>
          <a:xfrm>
            <a:off x="9144000" y="1473584"/>
            <a:ext cx="3769233" cy="1052632"/>
            <a:chOff x="0" y="0"/>
            <a:chExt cx="852945" cy="238202"/>
          </a:xfrm>
        </p:grpSpPr>
        <p:sp>
          <p:nvSpPr>
            <p:cNvPr id="23" name="Freeform 23"/>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24" name="TextBox 24"/>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Brain function &amp; mood</a:t>
              </a:r>
            </a:p>
          </p:txBody>
        </p:sp>
      </p:grpSp>
      <p:grpSp>
        <p:nvGrpSpPr>
          <p:cNvPr id="25" name="Group 25"/>
          <p:cNvGrpSpPr>
            <a:grpSpLocks noChangeAspect="1"/>
          </p:cNvGrpSpPr>
          <p:nvPr/>
        </p:nvGrpSpPr>
        <p:grpSpPr>
          <a:xfrm>
            <a:off x="12688660" y="1848236"/>
            <a:ext cx="5246370" cy="5246370"/>
            <a:chOff x="0" y="0"/>
            <a:chExt cx="11671300" cy="11671300"/>
          </a:xfrm>
        </p:grpSpPr>
        <p:sp>
          <p:nvSpPr>
            <p:cNvPr id="26" name="Freeform 26"/>
            <p:cNvSpPr/>
            <p:nvPr/>
          </p:nvSpPr>
          <p:spPr>
            <a:xfrm>
              <a:off x="213265" y="189084"/>
              <a:ext cx="11324780" cy="11346497"/>
            </a:xfrm>
            <a:custGeom>
              <a:avLst/>
              <a:gdLst/>
              <a:ahLst/>
              <a:cxnLst/>
              <a:rect l="l" t="t" r="r" b="b"/>
              <a:pathLst>
                <a:path w="11324780" h="11346497">
                  <a:moveTo>
                    <a:pt x="5662390" y="57"/>
                  </a:moveTo>
                  <a:cubicBezTo>
                    <a:pt x="3642434" y="-9034"/>
                    <a:pt x="1772041" y="1070277"/>
                    <a:pt x="759446" y="2829304"/>
                  </a:cubicBezTo>
                  <a:cubicBezTo>
                    <a:pt x="-253149" y="4588330"/>
                    <a:pt x="-253149" y="6758168"/>
                    <a:pt x="759446" y="8517194"/>
                  </a:cubicBezTo>
                  <a:cubicBezTo>
                    <a:pt x="1772041" y="10276221"/>
                    <a:pt x="3642434" y="11355532"/>
                    <a:pt x="5662390" y="11346441"/>
                  </a:cubicBezTo>
                  <a:cubicBezTo>
                    <a:pt x="7682346" y="11355532"/>
                    <a:pt x="9552740" y="10276221"/>
                    <a:pt x="10565334" y="8517194"/>
                  </a:cubicBezTo>
                  <a:cubicBezTo>
                    <a:pt x="11577928" y="6758168"/>
                    <a:pt x="11577928" y="4588330"/>
                    <a:pt x="10565334" y="2829304"/>
                  </a:cubicBezTo>
                  <a:cubicBezTo>
                    <a:pt x="9552740" y="1070277"/>
                    <a:pt x="7682346" y="-9034"/>
                    <a:pt x="5662390" y="57"/>
                  </a:cubicBezTo>
                  <a:close/>
                </a:path>
              </a:pathLst>
            </a:custGeom>
            <a:blipFill>
              <a:blip r:embed="rId4"/>
              <a:stretch>
                <a:fillRect l="-25190" r="-25190"/>
              </a:stretch>
            </a:blipFill>
          </p:spPr>
          <p:txBody>
            <a:bodyPr/>
            <a:lstStyle/>
            <a:p>
              <a:endParaRPr lang="en-GB"/>
            </a:p>
          </p:txBody>
        </p:sp>
        <p:sp>
          <p:nvSpPr>
            <p:cNvPr id="27" name="Freeform 27"/>
            <p:cNvSpPr/>
            <p:nvPr/>
          </p:nvSpPr>
          <p:spPr>
            <a:xfrm>
              <a:off x="0" y="0"/>
              <a:ext cx="11663362" cy="11663350"/>
            </a:xfrm>
            <a:custGeom>
              <a:avLst/>
              <a:gdLst/>
              <a:ahLst/>
              <a:cxnLst/>
              <a:rect l="l" t="t" r="r" b="b"/>
              <a:pathLst>
                <a:path w="11663362" h="11663350">
                  <a:moveTo>
                    <a:pt x="0" y="0"/>
                  </a:moveTo>
                  <a:lnTo>
                    <a:pt x="11663362" y="0"/>
                  </a:lnTo>
                  <a:lnTo>
                    <a:pt x="11663362" y="11663350"/>
                  </a:lnTo>
                  <a:lnTo>
                    <a:pt x="0" y="11663350"/>
                  </a:lnTo>
                  <a:close/>
                </a:path>
              </a:pathLst>
            </a:custGeom>
            <a:blipFill>
              <a:blip r:embed="rId5"/>
              <a:stretch>
                <a:fillRect/>
              </a:stretch>
            </a:blipFill>
          </p:spPr>
          <p:txBody>
            <a:bodyPr/>
            <a:lstStyle/>
            <a:p>
              <a:endParaRPr lang="en-GB"/>
            </a:p>
          </p:txBody>
        </p:sp>
      </p:grpSp>
      <p:sp>
        <p:nvSpPr>
          <p:cNvPr id="28" name="TextBox 28"/>
          <p:cNvSpPr txBox="1"/>
          <p:nvPr/>
        </p:nvSpPr>
        <p:spPr>
          <a:xfrm>
            <a:off x="769453" y="4715913"/>
            <a:ext cx="7184079" cy="1263361"/>
          </a:xfrm>
          <a:prstGeom prst="rect">
            <a:avLst/>
          </a:prstGeom>
        </p:spPr>
        <p:txBody>
          <a:bodyPr lIns="0" tIns="0" rIns="0" bIns="0" rtlCol="0" anchor="t">
            <a:spAutoFit/>
          </a:bodyPr>
          <a:lstStyle/>
          <a:p>
            <a:pPr algn="l">
              <a:lnSpc>
                <a:spcPts val="4992"/>
              </a:lnSpc>
            </a:pPr>
            <a:r>
              <a:rPr lang="en-US" sz="3565">
                <a:solidFill>
                  <a:srgbClr val="000000"/>
                </a:solidFill>
                <a:latin typeface="Poppins"/>
                <a:ea typeface="Poppins"/>
                <a:cs typeface="Poppins"/>
                <a:sym typeface="Poppins"/>
              </a:rPr>
              <a:t>Our bodies are ~50-60% water</a:t>
            </a:r>
          </a:p>
          <a:p>
            <a:pPr algn="l">
              <a:lnSpc>
                <a:spcPts val="4992"/>
              </a:lnSpc>
            </a:pPr>
            <a:endParaRPr lang="en-US" sz="3565">
              <a:solidFill>
                <a:srgbClr val="000000"/>
              </a:solidFill>
              <a:latin typeface="Poppins"/>
              <a:ea typeface="Poppins"/>
              <a:cs typeface="Poppins"/>
              <a:sym typeface="Poppins"/>
            </a:endParaRPr>
          </a:p>
        </p:txBody>
      </p:sp>
      <p:sp>
        <p:nvSpPr>
          <p:cNvPr id="29" name="TextBox 29"/>
          <p:cNvSpPr txBox="1"/>
          <p:nvPr/>
        </p:nvSpPr>
        <p:spPr>
          <a:xfrm>
            <a:off x="334079" y="6834671"/>
            <a:ext cx="8452244" cy="1811020"/>
          </a:xfrm>
          <a:prstGeom prst="rect">
            <a:avLst/>
          </a:prstGeom>
        </p:spPr>
        <p:txBody>
          <a:bodyPr lIns="0" tIns="0" rIns="0" bIns="0" rtlCol="0" anchor="t">
            <a:spAutoFit/>
          </a:bodyPr>
          <a:lstStyle/>
          <a:p>
            <a:pPr algn="ctr">
              <a:lnSpc>
                <a:spcPts val="7279"/>
              </a:lnSpc>
            </a:pPr>
            <a:r>
              <a:rPr lang="en-US" sz="5199" b="1">
                <a:solidFill>
                  <a:srgbClr val="000000"/>
                </a:solidFill>
                <a:latin typeface="Canva Sans Bold"/>
                <a:ea typeface="Canva Sans Bold"/>
                <a:cs typeface="Canva Sans Bold"/>
                <a:sym typeface="Canva Sans Bold"/>
              </a:rPr>
              <a:t>Even mild dehydration can affect health</a:t>
            </a:r>
          </a:p>
        </p:txBody>
      </p:sp>
      <p:grpSp>
        <p:nvGrpSpPr>
          <p:cNvPr id="30" name="Group 30"/>
          <p:cNvGrpSpPr/>
          <p:nvPr/>
        </p:nvGrpSpPr>
        <p:grpSpPr>
          <a:xfrm>
            <a:off x="10195304" y="8205668"/>
            <a:ext cx="3769233" cy="1052632"/>
            <a:chOff x="0" y="0"/>
            <a:chExt cx="852945" cy="238202"/>
          </a:xfrm>
        </p:grpSpPr>
        <p:sp>
          <p:nvSpPr>
            <p:cNvPr id="31" name="Freeform 31"/>
            <p:cNvSpPr/>
            <p:nvPr/>
          </p:nvSpPr>
          <p:spPr>
            <a:xfrm>
              <a:off x="0" y="0"/>
              <a:ext cx="852945" cy="238202"/>
            </a:xfrm>
            <a:custGeom>
              <a:avLst/>
              <a:gdLst/>
              <a:ahLst/>
              <a:cxnLst/>
              <a:rect l="l" t="t" r="r" b="b"/>
              <a:pathLst>
                <a:path w="852945" h="238202">
                  <a:moveTo>
                    <a:pt x="51349" y="0"/>
                  </a:moveTo>
                  <a:lnTo>
                    <a:pt x="801595" y="0"/>
                  </a:lnTo>
                  <a:cubicBezTo>
                    <a:pt x="815214" y="0"/>
                    <a:pt x="828275" y="5410"/>
                    <a:pt x="837905" y="15040"/>
                  </a:cubicBezTo>
                  <a:cubicBezTo>
                    <a:pt x="847535" y="24670"/>
                    <a:pt x="852945" y="37731"/>
                    <a:pt x="852945" y="51349"/>
                  </a:cubicBezTo>
                  <a:lnTo>
                    <a:pt x="852945" y="186852"/>
                  </a:lnTo>
                  <a:cubicBezTo>
                    <a:pt x="852945" y="200471"/>
                    <a:pt x="847535" y="213532"/>
                    <a:pt x="837905" y="223162"/>
                  </a:cubicBezTo>
                  <a:cubicBezTo>
                    <a:pt x="828275" y="232792"/>
                    <a:pt x="815214" y="238202"/>
                    <a:pt x="801595" y="238202"/>
                  </a:cubicBezTo>
                  <a:lnTo>
                    <a:pt x="51349" y="238202"/>
                  </a:lnTo>
                  <a:cubicBezTo>
                    <a:pt x="37731" y="238202"/>
                    <a:pt x="24670" y="232792"/>
                    <a:pt x="15040" y="223162"/>
                  </a:cubicBezTo>
                  <a:cubicBezTo>
                    <a:pt x="5410" y="213532"/>
                    <a:pt x="0" y="200471"/>
                    <a:pt x="0" y="186852"/>
                  </a:cubicBezTo>
                  <a:lnTo>
                    <a:pt x="0" y="51349"/>
                  </a:lnTo>
                  <a:cubicBezTo>
                    <a:pt x="0" y="37731"/>
                    <a:pt x="5410" y="24670"/>
                    <a:pt x="15040" y="15040"/>
                  </a:cubicBezTo>
                  <a:cubicBezTo>
                    <a:pt x="24670" y="5410"/>
                    <a:pt x="37731" y="0"/>
                    <a:pt x="51349" y="0"/>
                  </a:cubicBezTo>
                  <a:close/>
                </a:path>
              </a:pathLst>
            </a:custGeom>
            <a:solidFill>
              <a:srgbClr val="FFFFFF"/>
            </a:solidFill>
          </p:spPr>
          <p:txBody>
            <a:bodyPr/>
            <a:lstStyle/>
            <a:p>
              <a:endParaRPr lang="en-GB"/>
            </a:p>
          </p:txBody>
        </p:sp>
        <p:sp>
          <p:nvSpPr>
            <p:cNvPr id="32" name="TextBox 32"/>
            <p:cNvSpPr txBox="1"/>
            <p:nvPr/>
          </p:nvSpPr>
          <p:spPr>
            <a:xfrm>
              <a:off x="0" y="9525"/>
              <a:ext cx="852945" cy="228677"/>
            </a:xfrm>
            <a:prstGeom prst="rect">
              <a:avLst/>
            </a:prstGeom>
          </p:spPr>
          <p:txBody>
            <a:bodyPr lIns="50800" tIns="50800" rIns="50800" bIns="50800" rtlCol="0" anchor="ctr"/>
            <a:lstStyle/>
            <a:p>
              <a:pPr algn="ctr">
                <a:lnSpc>
                  <a:spcPts val="3359"/>
                </a:lnSpc>
              </a:pPr>
              <a:r>
                <a:rPr lang="en-US" sz="2799">
                  <a:solidFill>
                    <a:srgbClr val="004AAD"/>
                  </a:solidFill>
                  <a:latin typeface="Montserrat"/>
                  <a:ea typeface="Montserrat"/>
                  <a:cs typeface="Montserrat"/>
                  <a:sym typeface="Montserrat"/>
                </a:rPr>
                <a:t>Prevents infections e.g. UTI’s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3353640" y="377474"/>
            <a:ext cx="12877210" cy="1470762"/>
            <a:chOff x="0" y="0"/>
            <a:chExt cx="2417603" cy="276125"/>
          </a:xfrm>
        </p:grpSpPr>
        <p:sp>
          <p:nvSpPr>
            <p:cNvPr id="8" name="Freeform 8"/>
            <p:cNvSpPr/>
            <p:nvPr/>
          </p:nvSpPr>
          <p:spPr>
            <a:xfrm>
              <a:off x="0" y="0"/>
              <a:ext cx="2417603" cy="276125"/>
            </a:xfrm>
            <a:custGeom>
              <a:avLst/>
              <a:gdLst/>
              <a:ahLst/>
              <a:cxnLst/>
              <a:rect l="l" t="t" r="r" b="b"/>
              <a:pathLst>
                <a:path w="2417603" h="276125">
                  <a:moveTo>
                    <a:pt x="15030" y="0"/>
                  </a:moveTo>
                  <a:lnTo>
                    <a:pt x="2402572" y="0"/>
                  </a:lnTo>
                  <a:cubicBezTo>
                    <a:pt x="2406559" y="0"/>
                    <a:pt x="2410382" y="1584"/>
                    <a:pt x="2413200" y="4402"/>
                  </a:cubicBezTo>
                  <a:cubicBezTo>
                    <a:pt x="2416019" y="7221"/>
                    <a:pt x="2417603" y="11044"/>
                    <a:pt x="2417603" y="15030"/>
                  </a:cubicBezTo>
                  <a:lnTo>
                    <a:pt x="2417603" y="261095"/>
                  </a:lnTo>
                  <a:cubicBezTo>
                    <a:pt x="2417603" y="265081"/>
                    <a:pt x="2416019" y="268904"/>
                    <a:pt x="2413200" y="271723"/>
                  </a:cubicBezTo>
                  <a:cubicBezTo>
                    <a:pt x="2410382" y="274541"/>
                    <a:pt x="2406559" y="276125"/>
                    <a:pt x="2402572" y="276125"/>
                  </a:cubicBezTo>
                  <a:lnTo>
                    <a:pt x="15030" y="276125"/>
                  </a:lnTo>
                  <a:cubicBezTo>
                    <a:pt x="11044" y="276125"/>
                    <a:pt x="7221" y="274541"/>
                    <a:pt x="4402" y="271723"/>
                  </a:cubicBezTo>
                  <a:cubicBezTo>
                    <a:pt x="1584" y="268904"/>
                    <a:pt x="0" y="265081"/>
                    <a:pt x="0" y="261095"/>
                  </a:cubicBezTo>
                  <a:lnTo>
                    <a:pt x="0" y="15030"/>
                  </a:lnTo>
                  <a:cubicBezTo>
                    <a:pt x="0" y="11044"/>
                    <a:pt x="1584" y="7221"/>
                    <a:pt x="4402" y="4402"/>
                  </a:cubicBezTo>
                  <a:cubicBezTo>
                    <a:pt x="7221" y="1584"/>
                    <a:pt x="11044" y="0"/>
                    <a:pt x="15030" y="0"/>
                  </a:cubicBezTo>
                  <a:close/>
                </a:path>
              </a:pathLst>
            </a:custGeom>
            <a:solidFill>
              <a:srgbClr val="FFFFFF"/>
            </a:solidFill>
          </p:spPr>
          <p:txBody>
            <a:bodyPr/>
            <a:lstStyle/>
            <a:p>
              <a:endParaRPr lang="en-GB"/>
            </a:p>
          </p:txBody>
        </p:sp>
        <p:sp>
          <p:nvSpPr>
            <p:cNvPr id="9" name="TextBox 9"/>
            <p:cNvSpPr txBox="1"/>
            <p:nvPr/>
          </p:nvSpPr>
          <p:spPr>
            <a:xfrm>
              <a:off x="0" y="-152400"/>
              <a:ext cx="2417603" cy="428525"/>
            </a:xfrm>
            <a:prstGeom prst="rect">
              <a:avLst/>
            </a:prstGeom>
          </p:spPr>
          <p:txBody>
            <a:bodyPr lIns="50800" tIns="50800" rIns="50800" bIns="50800" rtlCol="0" anchor="ctr"/>
            <a:lstStyle/>
            <a:p>
              <a:pPr algn="just">
                <a:lnSpc>
                  <a:spcPts val="10779"/>
                </a:lnSpc>
              </a:pPr>
              <a:r>
                <a:rPr lang="en-US" sz="7699">
                  <a:solidFill>
                    <a:srgbClr val="004AAD"/>
                  </a:solidFill>
                  <a:latin typeface="Lilita One"/>
                  <a:ea typeface="Lilita One"/>
                  <a:cs typeface="Lilita One"/>
                  <a:sym typeface="Lilita One"/>
                </a:rPr>
                <a:t>Mild dehydration can lead to:</a:t>
              </a:r>
            </a:p>
          </p:txBody>
        </p:sp>
      </p:grpSp>
      <p:sp>
        <p:nvSpPr>
          <p:cNvPr id="10" name="Freeform 10"/>
          <p:cNvSpPr/>
          <p:nvPr/>
        </p:nvSpPr>
        <p:spPr>
          <a:xfrm>
            <a:off x="12676245" y="2076591"/>
            <a:ext cx="4985644" cy="4281421"/>
          </a:xfrm>
          <a:custGeom>
            <a:avLst/>
            <a:gdLst/>
            <a:ahLst/>
            <a:cxnLst/>
            <a:rect l="l" t="t" r="r" b="b"/>
            <a:pathLst>
              <a:path w="4985644" h="4281421">
                <a:moveTo>
                  <a:pt x="0" y="0"/>
                </a:moveTo>
                <a:lnTo>
                  <a:pt x="4985644" y="0"/>
                </a:lnTo>
                <a:lnTo>
                  <a:pt x="4985644" y="4281421"/>
                </a:lnTo>
                <a:lnTo>
                  <a:pt x="0" y="4281421"/>
                </a:lnTo>
                <a:lnTo>
                  <a:pt x="0" y="0"/>
                </a:lnTo>
                <a:close/>
              </a:path>
            </a:pathLst>
          </a:custGeom>
          <a:blipFill>
            <a:blip r:embed="rId4"/>
            <a:stretch>
              <a:fillRect/>
            </a:stretch>
          </a:blipFill>
        </p:spPr>
        <p:txBody>
          <a:bodyPr/>
          <a:lstStyle/>
          <a:p>
            <a:endParaRPr lang="en-GB"/>
          </a:p>
        </p:txBody>
      </p:sp>
      <p:sp>
        <p:nvSpPr>
          <p:cNvPr id="11" name="TextBox 11"/>
          <p:cNvSpPr txBox="1"/>
          <p:nvPr/>
        </p:nvSpPr>
        <p:spPr>
          <a:xfrm>
            <a:off x="2969956" y="3491177"/>
            <a:ext cx="6822289" cy="2418716"/>
          </a:xfrm>
          <a:prstGeom prst="rect">
            <a:avLst/>
          </a:prstGeom>
        </p:spPr>
        <p:txBody>
          <a:bodyPr lIns="0" tIns="0" rIns="0" bIns="0" rtlCol="0" anchor="t">
            <a:spAutoFit/>
          </a:bodyPr>
          <a:lstStyle/>
          <a:p>
            <a:pPr marL="734051" lvl="1" indent="-367026" algn="l">
              <a:lnSpc>
                <a:spcPts val="4759"/>
              </a:lnSpc>
              <a:buFont typeface="Arial"/>
              <a:buChar char="•"/>
            </a:pPr>
            <a:r>
              <a:rPr lang="en-US" sz="3399">
                <a:solidFill>
                  <a:srgbClr val="000000"/>
                </a:solidFill>
                <a:latin typeface="Poppins"/>
                <a:ea typeface="Poppins"/>
                <a:cs typeface="Poppins"/>
                <a:sym typeface="Poppins"/>
              </a:rPr>
              <a:t>Increased confusion</a:t>
            </a:r>
          </a:p>
          <a:p>
            <a:pPr marL="734051" lvl="1" indent="-367026" algn="l">
              <a:lnSpc>
                <a:spcPts val="4759"/>
              </a:lnSpc>
              <a:buFont typeface="Arial"/>
              <a:buChar char="•"/>
            </a:pPr>
            <a:r>
              <a:rPr lang="en-US" sz="3399">
                <a:solidFill>
                  <a:srgbClr val="000000"/>
                </a:solidFill>
                <a:latin typeface="Poppins"/>
                <a:ea typeface="Poppins"/>
                <a:cs typeface="Poppins"/>
                <a:sym typeface="Poppins"/>
              </a:rPr>
              <a:t>Agitation</a:t>
            </a:r>
          </a:p>
          <a:p>
            <a:pPr marL="734051" lvl="1" indent="-367026" algn="l">
              <a:lnSpc>
                <a:spcPts val="4759"/>
              </a:lnSpc>
              <a:buFont typeface="Arial"/>
              <a:buChar char="•"/>
            </a:pPr>
            <a:r>
              <a:rPr lang="en-US" sz="3399">
                <a:solidFill>
                  <a:srgbClr val="000000"/>
                </a:solidFill>
                <a:latin typeface="Poppins"/>
                <a:ea typeface="Poppins"/>
                <a:cs typeface="Poppins"/>
                <a:sym typeface="Poppins"/>
              </a:rPr>
              <a:t>Falls</a:t>
            </a:r>
          </a:p>
          <a:p>
            <a:pPr marL="734051" lvl="1" indent="-367026" algn="l">
              <a:lnSpc>
                <a:spcPts val="4759"/>
              </a:lnSpc>
              <a:buFont typeface="Arial"/>
              <a:buChar char="•"/>
            </a:pPr>
            <a:r>
              <a:rPr lang="en-US" sz="3399">
                <a:solidFill>
                  <a:srgbClr val="000000"/>
                </a:solidFill>
                <a:latin typeface="Poppins"/>
                <a:ea typeface="Poppins"/>
                <a:cs typeface="Poppins"/>
                <a:sym typeface="Poppins"/>
              </a:rPr>
              <a:t>Hospital admissions</a:t>
            </a:r>
          </a:p>
        </p:txBody>
      </p:sp>
      <p:sp>
        <p:nvSpPr>
          <p:cNvPr id="12" name="TextBox 12"/>
          <p:cNvSpPr txBox="1"/>
          <p:nvPr/>
        </p:nvSpPr>
        <p:spPr>
          <a:xfrm>
            <a:off x="2969956" y="7005660"/>
            <a:ext cx="10421168" cy="1811020"/>
          </a:xfrm>
          <a:prstGeom prst="rect">
            <a:avLst/>
          </a:prstGeom>
        </p:spPr>
        <p:txBody>
          <a:bodyPr lIns="0" tIns="0" rIns="0" bIns="0" rtlCol="0" anchor="t">
            <a:spAutoFit/>
          </a:bodyPr>
          <a:lstStyle/>
          <a:p>
            <a:pPr algn="ctr">
              <a:lnSpc>
                <a:spcPts val="7279"/>
              </a:lnSpc>
            </a:pPr>
            <a:r>
              <a:rPr lang="en-US" sz="5199" b="1">
                <a:solidFill>
                  <a:srgbClr val="000000"/>
                </a:solidFill>
                <a:latin typeface="Canva Sans Bold"/>
                <a:ea typeface="Canva Sans Bold"/>
                <a:cs typeface="Canva Sans Bold"/>
                <a:sym typeface="Canva Sans Bold"/>
              </a:rPr>
              <a:t>But hydration is something we can influence every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3451498" y="222939"/>
            <a:ext cx="8953056" cy="2744611"/>
            <a:chOff x="0" y="0"/>
            <a:chExt cx="1680871" cy="515281"/>
          </a:xfrm>
        </p:grpSpPr>
        <p:sp>
          <p:nvSpPr>
            <p:cNvPr id="8" name="Freeform 8"/>
            <p:cNvSpPr/>
            <p:nvPr/>
          </p:nvSpPr>
          <p:spPr>
            <a:xfrm>
              <a:off x="0" y="0"/>
              <a:ext cx="1680871" cy="515281"/>
            </a:xfrm>
            <a:custGeom>
              <a:avLst/>
              <a:gdLst/>
              <a:ahLst/>
              <a:cxnLst/>
              <a:rect l="l" t="t" r="r" b="b"/>
              <a:pathLst>
                <a:path w="1680871" h="515281">
                  <a:moveTo>
                    <a:pt x="21618" y="0"/>
                  </a:moveTo>
                  <a:lnTo>
                    <a:pt x="1659253" y="0"/>
                  </a:lnTo>
                  <a:cubicBezTo>
                    <a:pt x="1671192" y="0"/>
                    <a:pt x="1680871" y="9679"/>
                    <a:pt x="1680871" y="21618"/>
                  </a:cubicBezTo>
                  <a:lnTo>
                    <a:pt x="1680871" y="493663"/>
                  </a:lnTo>
                  <a:cubicBezTo>
                    <a:pt x="1680871" y="505602"/>
                    <a:pt x="1671192" y="515281"/>
                    <a:pt x="1659253" y="515281"/>
                  </a:cubicBezTo>
                  <a:lnTo>
                    <a:pt x="21618" y="515281"/>
                  </a:lnTo>
                  <a:cubicBezTo>
                    <a:pt x="15885" y="515281"/>
                    <a:pt x="10386" y="513003"/>
                    <a:pt x="6332" y="508949"/>
                  </a:cubicBezTo>
                  <a:cubicBezTo>
                    <a:pt x="2278" y="504895"/>
                    <a:pt x="0" y="499396"/>
                    <a:pt x="0" y="493663"/>
                  </a:cubicBezTo>
                  <a:lnTo>
                    <a:pt x="0" y="21618"/>
                  </a:lnTo>
                  <a:cubicBezTo>
                    <a:pt x="0" y="15885"/>
                    <a:pt x="2278" y="10386"/>
                    <a:pt x="6332" y="6332"/>
                  </a:cubicBezTo>
                  <a:cubicBezTo>
                    <a:pt x="10386" y="2278"/>
                    <a:pt x="15885" y="0"/>
                    <a:pt x="21618" y="0"/>
                  </a:cubicBezTo>
                  <a:close/>
                </a:path>
              </a:pathLst>
            </a:custGeom>
            <a:solidFill>
              <a:srgbClr val="FFFFFF"/>
            </a:solidFill>
          </p:spPr>
          <p:txBody>
            <a:bodyPr/>
            <a:lstStyle/>
            <a:p>
              <a:endParaRPr lang="en-GB"/>
            </a:p>
          </p:txBody>
        </p:sp>
        <p:sp>
          <p:nvSpPr>
            <p:cNvPr id="9" name="TextBox 9"/>
            <p:cNvSpPr txBox="1"/>
            <p:nvPr/>
          </p:nvSpPr>
          <p:spPr>
            <a:xfrm>
              <a:off x="0" y="-152400"/>
              <a:ext cx="1680871" cy="667681"/>
            </a:xfrm>
            <a:prstGeom prst="rect">
              <a:avLst/>
            </a:prstGeom>
          </p:spPr>
          <p:txBody>
            <a:bodyPr lIns="50800" tIns="50800" rIns="50800" bIns="50800" rtlCol="0" anchor="ctr"/>
            <a:lstStyle/>
            <a:p>
              <a:pPr algn="ctr">
                <a:lnSpc>
                  <a:spcPts val="10779"/>
                </a:lnSpc>
              </a:pPr>
              <a:r>
                <a:rPr lang="en-US" sz="7699">
                  <a:solidFill>
                    <a:srgbClr val="004AAD"/>
                  </a:solidFill>
                  <a:latin typeface="Lilita One"/>
                  <a:ea typeface="Lilita One"/>
                  <a:cs typeface="Lilita One"/>
                  <a:sym typeface="Lilita One"/>
                </a:rPr>
                <a:t>Why it can be difficult</a:t>
              </a:r>
            </a:p>
          </p:txBody>
        </p:sp>
      </p:grpSp>
      <p:sp>
        <p:nvSpPr>
          <p:cNvPr id="10" name="Freeform 10"/>
          <p:cNvSpPr/>
          <p:nvPr/>
        </p:nvSpPr>
        <p:spPr>
          <a:xfrm>
            <a:off x="8549223" y="3116539"/>
            <a:ext cx="8369598" cy="5586707"/>
          </a:xfrm>
          <a:custGeom>
            <a:avLst/>
            <a:gdLst/>
            <a:ahLst/>
            <a:cxnLst/>
            <a:rect l="l" t="t" r="r" b="b"/>
            <a:pathLst>
              <a:path w="8369598" h="5586707">
                <a:moveTo>
                  <a:pt x="0" y="0"/>
                </a:moveTo>
                <a:lnTo>
                  <a:pt x="8369598" y="0"/>
                </a:lnTo>
                <a:lnTo>
                  <a:pt x="8369598" y="5586707"/>
                </a:lnTo>
                <a:lnTo>
                  <a:pt x="0" y="5586707"/>
                </a:lnTo>
                <a:lnTo>
                  <a:pt x="0" y="0"/>
                </a:lnTo>
                <a:close/>
              </a:path>
            </a:pathLst>
          </a:custGeom>
          <a:blipFill>
            <a:blip r:embed="rId4"/>
            <a:stretch>
              <a:fillRect/>
            </a:stretch>
          </a:blipFill>
        </p:spPr>
        <p:txBody>
          <a:bodyPr/>
          <a:lstStyle/>
          <a:p>
            <a:endParaRPr lang="en-GB"/>
          </a:p>
        </p:txBody>
      </p:sp>
      <p:sp>
        <p:nvSpPr>
          <p:cNvPr id="11" name="TextBox 11"/>
          <p:cNvSpPr txBox="1"/>
          <p:nvPr/>
        </p:nvSpPr>
        <p:spPr>
          <a:xfrm>
            <a:off x="476310" y="3290898"/>
            <a:ext cx="7770365" cy="3376296"/>
          </a:xfrm>
          <a:prstGeom prst="rect">
            <a:avLst/>
          </a:prstGeom>
        </p:spPr>
        <p:txBody>
          <a:bodyPr lIns="0" tIns="0" rIns="0" bIns="0" rtlCol="0" anchor="t">
            <a:spAutoFit/>
          </a:bodyPr>
          <a:lstStyle/>
          <a:p>
            <a:pPr marL="690872" lvl="1" indent="-345436" algn="l">
              <a:lnSpc>
                <a:spcPts val="4479"/>
              </a:lnSpc>
              <a:buFont typeface="Arial"/>
              <a:buChar char="•"/>
            </a:pPr>
            <a:r>
              <a:rPr lang="en-US" sz="3199">
                <a:solidFill>
                  <a:srgbClr val="000000"/>
                </a:solidFill>
                <a:latin typeface="Poppins"/>
                <a:ea typeface="Poppins"/>
                <a:cs typeface="Poppins"/>
                <a:sym typeface="Poppins"/>
              </a:rPr>
              <a:t>Reduced awareness of thirst</a:t>
            </a:r>
          </a:p>
          <a:p>
            <a:pPr marL="690872" lvl="1" indent="-345436" algn="l">
              <a:lnSpc>
                <a:spcPts val="4479"/>
              </a:lnSpc>
              <a:buFont typeface="Arial"/>
              <a:buChar char="•"/>
            </a:pPr>
            <a:r>
              <a:rPr lang="en-US" sz="3199">
                <a:solidFill>
                  <a:srgbClr val="000000"/>
                </a:solidFill>
                <a:latin typeface="Poppins"/>
                <a:ea typeface="Poppins"/>
                <a:cs typeface="Poppins"/>
                <a:sym typeface="Poppins"/>
              </a:rPr>
              <a:t>Forgetting to drink</a:t>
            </a:r>
          </a:p>
          <a:p>
            <a:pPr marL="690872" lvl="1" indent="-345436" algn="l">
              <a:lnSpc>
                <a:spcPts val="4479"/>
              </a:lnSpc>
              <a:buFont typeface="Arial"/>
              <a:buChar char="•"/>
            </a:pPr>
            <a:r>
              <a:rPr lang="en-US" sz="3199">
                <a:solidFill>
                  <a:srgbClr val="000000"/>
                </a:solidFill>
                <a:latin typeface="Poppins"/>
                <a:ea typeface="Poppins"/>
                <a:cs typeface="Poppins"/>
                <a:sym typeface="Poppins"/>
              </a:rPr>
              <a:t>Difficulty recognising cups/drinks</a:t>
            </a:r>
          </a:p>
          <a:p>
            <a:pPr marL="690872" lvl="1" indent="-345436" algn="l">
              <a:lnSpc>
                <a:spcPts val="4479"/>
              </a:lnSpc>
              <a:buFont typeface="Arial"/>
              <a:buChar char="•"/>
            </a:pPr>
            <a:r>
              <a:rPr lang="en-US" sz="3199">
                <a:solidFill>
                  <a:srgbClr val="000000"/>
                </a:solidFill>
                <a:latin typeface="Poppins"/>
                <a:ea typeface="Poppins"/>
                <a:cs typeface="Poppins"/>
                <a:sym typeface="Poppins"/>
              </a:rPr>
              <a:t>Physical challenges (grip/ swallowing)</a:t>
            </a:r>
          </a:p>
          <a:p>
            <a:pPr marL="690872" lvl="1" indent="-345436" algn="l">
              <a:lnSpc>
                <a:spcPts val="4479"/>
              </a:lnSpc>
              <a:buFont typeface="Arial"/>
              <a:buChar char="•"/>
            </a:pPr>
            <a:r>
              <a:rPr lang="en-US" sz="3199">
                <a:solidFill>
                  <a:srgbClr val="000000"/>
                </a:solidFill>
                <a:latin typeface="Poppins"/>
                <a:ea typeface="Poppins"/>
                <a:cs typeface="Poppins"/>
                <a:sym typeface="Poppins"/>
              </a:rPr>
              <a:t>Changes in taste preference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3703973" y="653851"/>
            <a:ext cx="9003509" cy="1470762"/>
            <a:chOff x="0" y="0"/>
            <a:chExt cx="1690343" cy="276125"/>
          </a:xfrm>
        </p:grpSpPr>
        <p:sp>
          <p:nvSpPr>
            <p:cNvPr id="8" name="Freeform 8"/>
            <p:cNvSpPr/>
            <p:nvPr/>
          </p:nvSpPr>
          <p:spPr>
            <a:xfrm>
              <a:off x="0" y="0"/>
              <a:ext cx="1690343" cy="276125"/>
            </a:xfrm>
            <a:custGeom>
              <a:avLst/>
              <a:gdLst/>
              <a:ahLst/>
              <a:cxnLst/>
              <a:rect l="l" t="t" r="r" b="b"/>
              <a:pathLst>
                <a:path w="1690343" h="276125">
                  <a:moveTo>
                    <a:pt x="21497" y="0"/>
                  </a:moveTo>
                  <a:lnTo>
                    <a:pt x="1668846" y="0"/>
                  </a:lnTo>
                  <a:cubicBezTo>
                    <a:pt x="1680719" y="0"/>
                    <a:pt x="1690343" y="9625"/>
                    <a:pt x="1690343" y="21497"/>
                  </a:cubicBezTo>
                  <a:lnTo>
                    <a:pt x="1690343" y="254628"/>
                  </a:lnTo>
                  <a:cubicBezTo>
                    <a:pt x="1690343" y="260329"/>
                    <a:pt x="1688079" y="265797"/>
                    <a:pt x="1684047" y="269829"/>
                  </a:cubicBezTo>
                  <a:cubicBezTo>
                    <a:pt x="1680016" y="273860"/>
                    <a:pt x="1674548" y="276125"/>
                    <a:pt x="1668846" y="276125"/>
                  </a:cubicBezTo>
                  <a:lnTo>
                    <a:pt x="21497" y="276125"/>
                  </a:lnTo>
                  <a:cubicBezTo>
                    <a:pt x="9625" y="276125"/>
                    <a:pt x="0" y="266500"/>
                    <a:pt x="0" y="254628"/>
                  </a:cubicBezTo>
                  <a:lnTo>
                    <a:pt x="0" y="21497"/>
                  </a:lnTo>
                  <a:cubicBezTo>
                    <a:pt x="0" y="9625"/>
                    <a:pt x="9625" y="0"/>
                    <a:pt x="21497" y="0"/>
                  </a:cubicBezTo>
                  <a:close/>
                </a:path>
              </a:pathLst>
            </a:custGeom>
            <a:solidFill>
              <a:srgbClr val="FFFFFF"/>
            </a:solidFill>
          </p:spPr>
          <p:txBody>
            <a:bodyPr/>
            <a:lstStyle/>
            <a:p>
              <a:endParaRPr lang="en-GB"/>
            </a:p>
          </p:txBody>
        </p:sp>
        <p:sp>
          <p:nvSpPr>
            <p:cNvPr id="9" name="TextBox 9"/>
            <p:cNvSpPr txBox="1"/>
            <p:nvPr/>
          </p:nvSpPr>
          <p:spPr>
            <a:xfrm>
              <a:off x="0" y="-152400"/>
              <a:ext cx="1690343" cy="428525"/>
            </a:xfrm>
            <a:prstGeom prst="rect">
              <a:avLst/>
            </a:prstGeom>
          </p:spPr>
          <p:txBody>
            <a:bodyPr lIns="50800" tIns="50800" rIns="50800" bIns="50800" rtlCol="0" anchor="ctr"/>
            <a:lstStyle/>
            <a:p>
              <a:pPr algn="l">
                <a:lnSpc>
                  <a:spcPts val="10779"/>
                </a:lnSpc>
              </a:pPr>
              <a:r>
                <a:rPr lang="en-US" sz="7699">
                  <a:solidFill>
                    <a:srgbClr val="004AAD"/>
                  </a:solidFill>
                  <a:latin typeface="Lilita One"/>
                  <a:ea typeface="Lilita One"/>
                  <a:cs typeface="Lilita One"/>
                  <a:sym typeface="Lilita One"/>
                </a:rPr>
                <a:t> A positive approach</a:t>
              </a:r>
            </a:p>
          </p:txBody>
        </p:sp>
      </p:grpSp>
      <p:sp>
        <p:nvSpPr>
          <p:cNvPr id="10" name="Freeform 10"/>
          <p:cNvSpPr/>
          <p:nvPr/>
        </p:nvSpPr>
        <p:spPr>
          <a:xfrm>
            <a:off x="1028700" y="2129972"/>
            <a:ext cx="1994243" cy="2141469"/>
          </a:xfrm>
          <a:custGeom>
            <a:avLst/>
            <a:gdLst/>
            <a:ahLst/>
            <a:cxnLst/>
            <a:rect l="l" t="t" r="r" b="b"/>
            <a:pathLst>
              <a:path w="1994243" h="2141469">
                <a:moveTo>
                  <a:pt x="0" y="0"/>
                </a:moveTo>
                <a:lnTo>
                  <a:pt x="1994243" y="0"/>
                </a:lnTo>
                <a:lnTo>
                  <a:pt x="1994243" y="2141469"/>
                </a:lnTo>
                <a:lnTo>
                  <a:pt x="0" y="2141469"/>
                </a:lnTo>
                <a:lnTo>
                  <a:pt x="0" y="0"/>
                </a:lnTo>
                <a:close/>
              </a:path>
            </a:pathLst>
          </a:custGeom>
          <a:blipFill>
            <a:blip r:embed="rId4"/>
            <a:stretch>
              <a:fillRect/>
            </a:stretch>
          </a:blipFill>
        </p:spPr>
        <p:txBody>
          <a:bodyPr/>
          <a:lstStyle/>
          <a:p>
            <a:endParaRPr lang="en-GB"/>
          </a:p>
        </p:txBody>
      </p:sp>
      <p:sp>
        <p:nvSpPr>
          <p:cNvPr id="11" name="Freeform 11"/>
          <p:cNvSpPr/>
          <p:nvPr/>
        </p:nvSpPr>
        <p:spPr>
          <a:xfrm>
            <a:off x="954619" y="4834677"/>
            <a:ext cx="2068324" cy="2150431"/>
          </a:xfrm>
          <a:custGeom>
            <a:avLst/>
            <a:gdLst/>
            <a:ahLst/>
            <a:cxnLst/>
            <a:rect l="l" t="t" r="r" b="b"/>
            <a:pathLst>
              <a:path w="2068324" h="2150431">
                <a:moveTo>
                  <a:pt x="0" y="0"/>
                </a:moveTo>
                <a:lnTo>
                  <a:pt x="2068324" y="0"/>
                </a:lnTo>
                <a:lnTo>
                  <a:pt x="2068324" y="2150432"/>
                </a:lnTo>
                <a:lnTo>
                  <a:pt x="0" y="215043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12"/>
          <p:cNvSpPr/>
          <p:nvPr/>
        </p:nvSpPr>
        <p:spPr>
          <a:xfrm>
            <a:off x="9418137" y="4834677"/>
            <a:ext cx="2068324" cy="2150431"/>
          </a:xfrm>
          <a:custGeom>
            <a:avLst/>
            <a:gdLst/>
            <a:ahLst/>
            <a:cxnLst/>
            <a:rect l="l" t="t" r="r" b="b"/>
            <a:pathLst>
              <a:path w="2068324" h="2150431">
                <a:moveTo>
                  <a:pt x="0" y="0"/>
                </a:moveTo>
                <a:lnTo>
                  <a:pt x="2068324" y="0"/>
                </a:lnTo>
                <a:lnTo>
                  <a:pt x="2068324" y="2150432"/>
                </a:lnTo>
                <a:lnTo>
                  <a:pt x="0" y="215043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 name="Freeform 13"/>
          <p:cNvSpPr/>
          <p:nvPr/>
        </p:nvSpPr>
        <p:spPr>
          <a:xfrm>
            <a:off x="13441854" y="858286"/>
            <a:ext cx="3817446" cy="2543373"/>
          </a:xfrm>
          <a:custGeom>
            <a:avLst/>
            <a:gdLst/>
            <a:ahLst/>
            <a:cxnLst/>
            <a:rect l="l" t="t" r="r" b="b"/>
            <a:pathLst>
              <a:path w="3817446" h="2543373">
                <a:moveTo>
                  <a:pt x="0" y="0"/>
                </a:moveTo>
                <a:lnTo>
                  <a:pt x="3817446" y="0"/>
                </a:lnTo>
                <a:lnTo>
                  <a:pt x="3817446" y="2543373"/>
                </a:lnTo>
                <a:lnTo>
                  <a:pt x="0" y="2543373"/>
                </a:lnTo>
                <a:lnTo>
                  <a:pt x="0" y="0"/>
                </a:lnTo>
                <a:close/>
              </a:path>
            </a:pathLst>
          </a:custGeom>
          <a:blipFill>
            <a:blip r:embed="rId6"/>
            <a:stretch>
              <a:fillRect/>
            </a:stretch>
          </a:blipFill>
        </p:spPr>
        <p:txBody>
          <a:bodyPr/>
          <a:lstStyle/>
          <a:p>
            <a:endParaRPr lang="en-GB"/>
          </a:p>
        </p:txBody>
      </p:sp>
      <p:sp>
        <p:nvSpPr>
          <p:cNvPr id="14" name="TextBox 14"/>
          <p:cNvSpPr txBox="1"/>
          <p:nvPr/>
        </p:nvSpPr>
        <p:spPr>
          <a:xfrm>
            <a:off x="3703973" y="2539036"/>
            <a:ext cx="5714164" cy="618491"/>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Poppins"/>
                <a:ea typeface="Poppins"/>
                <a:cs typeface="Poppins"/>
                <a:sym typeface="Poppins"/>
              </a:rPr>
              <a:t>Drink more</a:t>
            </a:r>
          </a:p>
        </p:txBody>
      </p:sp>
      <p:sp>
        <p:nvSpPr>
          <p:cNvPr id="15" name="TextBox 15"/>
          <p:cNvSpPr txBox="1"/>
          <p:nvPr/>
        </p:nvSpPr>
        <p:spPr>
          <a:xfrm>
            <a:off x="3340357" y="5548260"/>
            <a:ext cx="5714164" cy="1218566"/>
          </a:xfrm>
          <a:prstGeom prst="rect">
            <a:avLst/>
          </a:prstGeom>
        </p:spPr>
        <p:txBody>
          <a:bodyPr lIns="0" tIns="0" rIns="0" bIns="0" rtlCol="0" anchor="t">
            <a:spAutoFit/>
          </a:bodyPr>
          <a:lstStyle/>
          <a:p>
            <a:pPr algn="l">
              <a:lnSpc>
                <a:spcPts val="4759"/>
              </a:lnSpc>
              <a:spcBef>
                <a:spcPct val="0"/>
              </a:spcBef>
            </a:pPr>
            <a:r>
              <a:rPr lang="en-US" sz="3399">
                <a:solidFill>
                  <a:srgbClr val="000000"/>
                </a:solidFill>
                <a:latin typeface="Poppins"/>
                <a:ea typeface="Poppins"/>
                <a:cs typeface="Poppins"/>
                <a:sym typeface="Poppins"/>
              </a:rPr>
              <a:t>Make drinking easier &amp; more enjoyable</a:t>
            </a:r>
          </a:p>
        </p:txBody>
      </p:sp>
      <p:sp>
        <p:nvSpPr>
          <p:cNvPr id="16" name="TextBox 16"/>
          <p:cNvSpPr txBox="1"/>
          <p:nvPr/>
        </p:nvSpPr>
        <p:spPr>
          <a:xfrm>
            <a:off x="12100867" y="4348110"/>
            <a:ext cx="5714164" cy="3018791"/>
          </a:xfrm>
          <a:prstGeom prst="rect">
            <a:avLst/>
          </a:prstGeom>
        </p:spPr>
        <p:txBody>
          <a:bodyPr lIns="0" tIns="0" rIns="0" bIns="0" rtlCol="0" anchor="t">
            <a:spAutoFit/>
          </a:bodyPr>
          <a:lstStyle/>
          <a:p>
            <a:pPr algn="l">
              <a:lnSpc>
                <a:spcPts val="4759"/>
              </a:lnSpc>
            </a:pPr>
            <a:r>
              <a:rPr lang="en-US" sz="3399">
                <a:solidFill>
                  <a:srgbClr val="000000"/>
                </a:solidFill>
                <a:latin typeface="Poppins"/>
                <a:ea typeface="Poppins"/>
                <a:cs typeface="Poppins"/>
                <a:sym typeface="Poppins"/>
              </a:rPr>
              <a:t>Hydration works best when it becomes:</a:t>
            </a:r>
          </a:p>
          <a:p>
            <a:pPr marL="734051" lvl="1" indent="-367026" algn="l">
              <a:lnSpc>
                <a:spcPts val="4759"/>
              </a:lnSpc>
              <a:buFont typeface="Arial"/>
              <a:buChar char="•"/>
            </a:pPr>
            <a:r>
              <a:rPr lang="en-US" sz="3399">
                <a:solidFill>
                  <a:srgbClr val="000000"/>
                </a:solidFill>
                <a:latin typeface="Poppins"/>
                <a:ea typeface="Poppins"/>
                <a:cs typeface="Poppins"/>
                <a:sym typeface="Poppins"/>
              </a:rPr>
              <a:t>Visible</a:t>
            </a:r>
          </a:p>
          <a:p>
            <a:pPr marL="734051" lvl="1" indent="-367026" algn="l">
              <a:lnSpc>
                <a:spcPts val="4759"/>
              </a:lnSpc>
              <a:buFont typeface="Arial"/>
              <a:buChar char="•"/>
            </a:pPr>
            <a:r>
              <a:rPr lang="en-US" sz="3399">
                <a:solidFill>
                  <a:srgbClr val="000000"/>
                </a:solidFill>
                <a:latin typeface="Poppins"/>
                <a:ea typeface="Poppins"/>
                <a:cs typeface="Poppins"/>
                <a:sym typeface="Poppins"/>
              </a:rPr>
              <a:t>Accessible</a:t>
            </a:r>
          </a:p>
          <a:p>
            <a:pPr marL="734051" lvl="1" indent="-367026" algn="l">
              <a:lnSpc>
                <a:spcPts val="4759"/>
              </a:lnSpc>
              <a:buFont typeface="Arial"/>
              <a:buChar char="•"/>
            </a:pPr>
            <a:r>
              <a:rPr lang="en-US" sz="3399">
                <a:solidFill>
                  <a:srgbClr val="000000"/>
                </a:solidFill>
                <a:latin typeface="Poppins"/>
                <a:ea typeface="Poppins"/>
                <a:cs typeface="Poppins"/>
                <a:sym typeface="Poppins"/>
              </a:rPr>
              <a:t>Pleasant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1347185" y="447849"/>
            <a:ext cx="9881109" cy="2222069"/>
            <a:chOff x="0" y="0"/>
            <a:chExt cx="1871380" cy="420837"/>
          </a:xfrm>
        </p:grpSpPr>
        <p:sp>
          <p:nvSpPr>
            <p:cNvPr id="8" name="Freeform 8"/>
            <p:cNvSpPr/>
            <p:nvPr/>
          </p:nvSpPr>
          <p:spPr>
            <a:xfrm>
              <a:off x="0" y="0"/>
              <a:ext cx="1871380" cy="420837"/>
            </a:xfrm>
            <a:custGeom>
              <a:avLst/>
              <a:gdLst/>
              <a:ahLst/>
              <a:cxnLst/>
              <a:rect l="l" t="t" r="r" b="b"/>
              <a:pathLst>
                <a:path w="1871380" h="420837">
                  <a:moveTo>
                    <a:pt x="19588" y="0"/>
                  </a:moveTo>
                  <a:lnTo>
                    <a:pt x="1851792" y="0"/>
                  </a:lnTo>
                  <a:cubicBezTo>
                    <a:pt x="1856987" y="0"/>
                    <a:pt x="1861969" y="2064"/>
                    <a:pt x="1865643" y="5737"/>
                  </a:cubicBezTo>
                  <a:cubicBezTo>
                    <a:pt x="1869316" y="9411"/>
                    <a:pt x="1871380" y="14393"/>
                    <a:pt x="1871380" y="19588"/>
                  </a:cubicBezTo>
                  <a:lnTo>
                    <a:pt x="1871380" y="401249"/>
                  </a:lnTo>
                  <a:cubicBezTo>
                    <a:pt x="1871380" y="412067"/>
                    <a:pt x="1862610" y="420837"/>
                    <a:pt x="1851792" y="420837"/>
                  </a:cubicBezTo>
                  <a:lnTo>
                    <a:pt x="19588" y="420837"/>
                  </a:lnTo>
                  <a:cubicBezTo>
                    <a:pt x="14393" y="420837"/>
                    <a:pt x="9411" y="418773"/>
                    <a:pt x="5737" y="415100"/>
                  </a:cubicBezTo>
                  <a:cubicBezTo>
                    <a:pt x="2064" y="411426"/>
                    <a:pt x="0" y="406444"/>
                    <a:pt x="0" y="401249"/>
                  </a:cubicBezTo>
                  <a:lnTo>
                    <a:pt x="0" y="19588"/>
                  </a:lnTo>
                  <a:cubicBezTo>
                    <a:pt x="0" y="14393"/>
                    <a:pt x="2064" y="9411"/>
                    <a:pt x="5737" y="5737"/>
                  </a:cubicBezTo>
                  <a:cubicBezTo>
                    <a:pt x="9411" y="2064"/>
                    <a:pt x="14393" y="0"/>
                    <a:pt x="19588" y="0"/>
                  </a:cubicBezTo>
                  <a:close/>
                </a:path>
              </a:pathLst>
            </a:custGeom>
            <a:solidFill>
              <a:srgbClr val="FFFFFF"/>
            </a:solidFill>
          </p:spPr>
          <p:txBody>
            <a:bodyPr/>
            <a:lstStyle/>
            <a:p>
              <a:endParaRPr lang="en-GB"/>
            </a:p>
          </p:txBody>
        </p:sp>
        <p:sp>
          <p:nvSpPr>
            <p:cNvPr id="9" name="TextBox 9"/>
            <p:cNvSpPr txBox="1"/>
            <p:nvPr/>
          </p:nvSpPr>
          <p:spPr>
            <a:xfrm>
              <a:off x="0" y="-123825"/>
              <a:ext cx="1871380" cy="544662"/>
            </a:xfrm>
            <a:prstGeom prst="rect">
              <a:avLst/>
            </a:prstGeom>
          </p:spPr>
          <p:txBody>
            <a:bodyPr lIns="50800" tIns="50800" rIns="50800" bIns="50800" rtlCol="0" anchor="ctr"/>
            <a:lstStyle/>
            <a:p>
              <a:pPr algn="l">
                <a:lnSpc>
                  <a:spcPts val="8679"/>
                </a:lnSpc>
              </a:pPr>
              <a:r>
                <a:rPr lang="en-US" sz="6199">
                  <a:solidFill>
                    <a:srgbClr val="004AAD"/>
                  </a:solidFill>
                  <a:latin typeface="Lilita One"/>
                  <a:ea typeface="Lilita One"/>
                  <a:cs typeface="Lilita One"/>
                  <a:sym typeface="Lilita One"/>
                </a:rPr>
                <a:t> Creating opportunities to drink</a:t>
              </a:r>
            </a:p>
          </p:txBody>
        </p:sp>
      </p:grpSp>
      <p:grpSp>
        <p:nvGrpSpPr>
          <p:cNvPr id="10" name="Group 10"/>
          <p:cNvGrpSpPr/>
          <p:nvPr/>
        </p:nvGrpSpPr>
        <p:grpSpPr>
          <a:xfrm>
            <a:off x="1028700" y="2955668"/>
            <a:ext cx="7834025" cy="1536457"/>
            <a:chOff x="0" y="0"/>
            <a:chExt cx="1470781" cy="288459"/>
          </a:xfrm>
        </p:grpSpPr>
        <p:sp>
          <p:nvSpPr>
            <p:cNvPr id="11" name="Freeform 11"/>
            <p:cNvSpPr/>
            <p:nvPr/>
          </p:nvSpPr>
          <p:spPr>
            <a:xfrm>
              <a:off x="0" y="0"/>
              <a:ext cx="1470781" cy="288459"/>
            </a:xfrm>
            <a:custGeom>
              <a:avLst/>
              <a:gdLst/>
              <a:ahLst/>
              <a:cxnLst/>
              <a:rect l="l" t="t" r="r" b="b"/>
              <a:pathLst>
                <a:path w="1470781" h="288459">
                  <a:moveTo>
                    <a:pt x="24706" y="0"/>
                  </a:moveTo>
                  <a:lnTo>
                    <a:pt x="1446075" y="0"/>
                  </a:lnTo>
                  <a:cubicBezTo>
                    <a:pt x="1459720" y="0"/>
                    <a:pt x="1470781" y="11061"/>
                    <a:pt x="1470781" y="24706"/>
                  </a:cubicBezTo>
                  <a:lnTo>
                    <a:pt x="1470781" y="263753"/>
                  </a:lnTo>
                  <a:cubicBezTo>
                    <a:pt x="1470781" y="270305"/>
                    <a:pt x="1468178" y="276589"/>
                    <a:pt x="1463545" y="281222"/>
                  </a:cubicBezTo>
                  <a:cubicBezTo>
                    <a:pt x="1458912" y="285856"/>
                    <a:pt x="1452628" y="288459"/>
                    <a:pt x="1446075" y="288459"/>
                  </a:cubicBezTo>
                  <a:lnTo>
                    <a:pt x="24706" y="288459"/>
                  </a:lnTo>
                  <a:cubicBezTo>
                    <a:pt x="18154" y="288459"/>
                    <a:pt x="11870" y="285856"/>
                    <a:pt x="7236" y="281222"/>
                  </a:cubicBezTo>
                  <a:cubicBezTo>
                    <a:pt x="2603" y="276589"/>
                    <a:pt x="0" y="270305"/>
                    <a:pt x="0" y="263753"/>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2" name="TextBox 12"/>
            <p:cNvSpPr txBox="1"/>
            <p:nvPr/>
          </p:nvSpPr>
          <p:spPr>
            <a:xfrm>
              <a:off x="0" y="-76200"/>
              <a:ext cx="1470781" cy="364659"/>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Offer drinks regularly (not just at mealtimes)</a:t>
              </a:r>
            </a:p>
          </p:txBody>
        </p:sp>
      </p:grpSp>
      <p:grpSp>
        <p:nvGrpSpPr>
          <p:cNvPr id="13" name="Group 13"/>
          <p:cNvGrpSpPr/>
          <p:nvPr/>
        </p:nvGrpSpPr>
        <p:grpSpPr>
          <a:xfrm>
            <a:off x="1028700" y="4977257"/>
            <a:ext cx="7834025" cy="1117980"/>
            <a:chOff x="0" y="0"/>
            <a:chExt cx="1470781" cy="209893"/>
          </a:xfrm>
        </p:grpSpPr>
        <p:sp>
          <p:nvSpPr>
            <p:cNvPr id="14" name="Freeform 14"/>
            <p:cNvSpPr/>
            <p:nvPr/>
          </p:nvSpPr>
          <p:spPr>
            <a:xfrm>
              <a:off x="0" y="0"/>
              <a:ext cx="1470781" cy="209893"/>
            </a:xfrm>
            <a:custGeom>
              <a:avLst/>
              <a:gdLst/>
              <a:ahLst/>
              <a:cxnLst/>
              <a:rect l="l" t="t" r="r" b="b"/>
              <a:pathLst>
                <a:path w="1470781" h="209893">
                  <a:moveTo>
                    <a:pt x="24706" y="0"/>
                  </a:moveTo>
                  <a:lnTo>
                    <a:pt x="1446075" y="0"/>
                  </a:lnTo>
                  <a:cubicBezTo>
                    <a:pt x="1459720" y="0"/>
                    <a:pt x="1470781" y="11061"/>
                    <a:pt x="1470781" y="24706"/>
                  </a:cubicBezTo>
                  <a:lnTo>
                    <a:pt x="1470781" y="185186"/>
                  </a:lnTo>
                  <a:cubicBezTo>
                    <a:pt x="1470781" y="191739"/>
                    <a:pt x="1468178" y="198023"/>
                    <a:pt x="1463545" y="202656"/>
                  </a:cubicBezTo>
                  <a:cubicBezTo>
                    <a:pt x="1458912" y="207290"/>
                    <a:pt x="1452628" y="209893"/>
                    <a:pt x="1446075" y="209893"/>
                  </a:cubicBezTo>
                  <a:lnTo>
                    <a:pt x="24706" y="209893"/>
                  </a:lnTo>
                  <a:cubicBezTo>
                    <a:pt x="11061" y="209893"/>
                    <a:pt x="0" y="198831"/>
                    <a:pt x="0" y="185186"/>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5" name="TextBox 15"/>
            <p:cNvSpPr txBox="1"/>
            <p:nvPr/>
          </p:nvSpPr>
          <p:spPr>
            <a:xfrm>
              <a:off x="0" y="-76200"/>
              <a:ext cx="1470781" cy="286093"/>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Link drinks to routines</a:t>
              </a:r>
            </a:p>
          </p:txBody>
        </p:sp>
      </p:grpSp>
      <p:grpSp>
        <p:nvGrpSpPr>
          <p:cNvPr id="16" name="Group 16"/>
          <p:cNvGrpSpPr/>
          <p:nvPr/>
        </p:nvGrpSpPr>
        <p:grpSpPr>
          <a:xfrm>
            <a:off x="1028700" y="6784675"/>
            <a:ext cx="7834025" cy="1536457"/>
            <a:chOff x="0" y="0"/>
            <a:chExt cx="1470781" cy="288459"/>
          </a:xfrm>
        </p:grpSpPr>
        <p:sp>
          <p:nvSpPr>
            <p:cNvPr id="17" name="Freeform 17"/>
            <p:cNvSpPr/>
            <p:nvPr/>
          </p:nvSpPr>
          <p:spPr>
            <a:xfrm>
              <a:off x="0" y="0"/>
              <a:ext cx="1470781" cy="288459"/>
            </a:xfrm>
            <a:custGeom>
              <a:avLst/>
              <a:gdLst/>
              <a:ahLst/>
              <a:cxnLst/>
              <a:rect l="l" t="t" r="r" b="b"/>
              <a:pathLst>
                <a:path w="1470781" h="288459">
                  <a:moveTo>
                    <a:pt x="24706" y="0"/>
                  </a:moveTo>
                  <a:lnTo>
                    <a:pt x="1446075" y="0"/>
                  </a:lnTo>
                  <a:cubicBezTo>
                    <a:pt x="1459720" y="0"/>
                    <a:pt x="1470781" y="11061"/>
                    <a:pt x="1470781" y="24706"/>
                  </a:cubicBezTo>
                  <a:lnTo>
                    <a:pt x="1470781" y="263753"/>
                  </a:lnTo>
                  <a:cubicBezTo>
                    <a:pt x="1470781" y="270305"/>
                    <a:pt x="1468178" y="276589"/>
                    <a:pt x="1463545" y="281222"/>
                  </a:cubicBezTo>
                  <a:cubicBezTo>
                    <a:pt x="1458912" y="285856"/>
                    <a:pt x="1452628" y="288459"/>
                    <a:pt x="1446075" y="288459"/>
                  </a:cubicBezTo>
                  <a:lnTo>
                    <a:pt x="24706" y="288459"/>
                  </a:lnTo>
                  <a:cubicBezTo>
                    <a:pt x="18154" y="288459"/>
                    <a:pt x="11870" y="285856"/>
                    <a:pt x="7236" y="281222"/>
                  </a:cubicBezTo>
                  <a:cubicBezTo>
                    <a:pt x="2603" y="276589"/>
                    <a:pt x="0" y="270305"/>
                    <a:pt x="0" y="263753"/>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8" name="TextBox 18"/>
            <p:cNvSpPr txBox="1"/>
            <p:nvPr/>
          </p:nvSpPr>
          <p:spPr>
            <a:xfrm>
              <a:off x="0" y="-76200"/>
              <a:ext cx="1470781" cy="364659"/>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Use prompts “shared choices”</a:t>
              </a:r>
            </a:p>
          </p:txBody>
        </p:sp>
      </p:grpSp>
      <p:sp>
        <p:nvSpPr>
          <p:cNvPr id="19" name="Freeform 19"/>
          <p:cNvSpPr/>
          <p:nvPr/>
        </p:nvSpPr>
        <p:spPr>
          <a:xfrm>
            <a:off x="9483589" y="3062748"/>
            <a:ext cx="8034017" cy="5352664"/>
          </a:xfrm>
          <a:custGeom>
            <a:avLst/>
            <a:gdLst/>
            <a:ahLst/>
            <a:cxnLst/>
            <a:rect l="l" t="t" r="r" b="b"/>
            <a:pathLst>
              <a:path w="8034017" h="5352664">
                <a:moveTo>
                  <a:pt x="0" y="0"/>
                </a:moveTo>
                <a:lnTo>
                  <a:pt x="8034017" y="0"/>
                </a:lnTo>
                <a:lnTo>
                  <a:pt x="8034017" y="5352664"/>
                </a:lnTo>
                <a:lnTo>
                  <a:pt x="0" y="5352664"/>
                </a:lnTo>
                <a:lnTo>
                  <a:pt x="0" y="0"/>
                </a:lnTo>
                <a:close/>
              </a:path>
            </a:pathLst>
          </a:custGeom>
          <a:blipFill>
            <a:blip r:embed="rId4"/>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6725673" y="3822150"/>
            <a:ext cx="9391088" cy="2817668"/>
            <a:chOff x="0" y="0"/>
            <a:chExt cx="2150914" cy="645353"/>
          </a:xfrm>
        </p:grpSpPr>
        <p:sp>
          <p:nvSpPr>
            <p:cNvPr id="6" name="Freeform 6"/>
            <p:cNvSpPr/>
            <p:nvPr/>
          </p:nvSpPr>
          <p:spPr>
            <a:xfrm>
              <a:off x="0" y="0"/>
              <a:ext cx="2150914" cy="645353"/>
            </a:xfrm>
            <a:custGeom>
              <a:avLst/>
              <a:gdLst/>
              <a:ahLst/>
              <a:cxnLst/>
              <a:rect l="l" t="t" r="r" b="b"/>
              <a:pathLst>
                <a:path w="2150914" h="645353">
                  <a:moveTo>
                    <a:pt x="20610" y="0"/>
                  </a:moveTo>
                  <a:lnTo>
                    <a:pt x="2130305" y="0"/>
                  </a:lnTo>
                  <a:cubicBezTo>
                    <a:pt x="2135771" y="0"/>
                    <a:pt x="2141013" y="2171"/>
                    <a:pt x="2144878" y="6036"/>
                  </a:cubicBezTo>
                  <a:cubicBezTo>
                    <a:pt x="2148743" y="9902"/>
                    <a:pt x="2150914" y="15144"/>
                    <a:pt x="2150914" y="20610"/>
                  </a:cubicBezTo>
                  <a:lnTo>
                    <a:pt x="2150914" y="624743"/>
                  </a:lnTo>
                  <a:cubicBezTo>
                    <a:pt x="2150914" y="630209"/>
                    <a:pt x="2148743" y="635451"/>
                    <a:pt x="2144878" y="639316"/>
                  </a:cubicBezTo>
                  <a:cubicBezTo>
                    <a:pt x="2141013" y="643181"/>
                    <a:pt x="2135771" y="645353"/>
                    <a:pt x="2130305" y="645353"/>
                  </a:cubicBezTo>
                  <a:lnTo>
                    <a:pt x="20610" y="645353"/>
                  </a:lnTo>
                  <a:cubicBezTo>
                    <a:pt x="15144" y="645353"/>
                    <a:pt x="9902" y="643181"/>
                    <a:pt x="6036" y="639316"/>
                  </a:cubicBezTo>
                  <a:cubicBezTo>
                    <a:pt x="2171" y="635451"/>
                    <a:pt x="0" y="630209"/>
                    <a:pt x="0" y="624743"/>
                  </a:cubicBezTo>
                  <a:lnTo>
                    <a:pt x="0" y="20610"/>
                  </a:lnTo>
                  <a:cubicBezTo>
                    <a:pt x="0" y="15144"/>
                    <a:pt x="2171" y="9902"/>
                    <a:pt x="6036" y="6036"/>
                  </a:cubicBezTo>
                  <a:cubicBezTo>
                    <a:pt x="9902" y="2171"/>
                    <a:pt x="15144" y="0"/>
                    <a:pt x="20610" y="0"/>
                  </a:cubicBezTo>
                  <a:close/>
                </a:path>
              </a:pathLst>
            </a:custGeom>
            <a:solidFill>
              <a:srgbClr val="FFFFFF"/>
            </a:solidFill>
          </p:spPr>
          <p:txBody>
            <a:bodyPr/>
            <a:lstStyle/>
            <a:p>
              <a:endParaRPr lang="en-GB"/>
            </a:p>
          </p:txBody>
        </p:sp>
        <p:sp>
          <p:nvSpPr>
            <p:cNvPr id="7" name="TextBox 7"/>
            <p:cNvSpPr txBox="1"/>
            <p:nvPr/>
          </p:nvSpPr>
          <p:spPr>
            <a:xfrm>
              <a:off x="0" y="-142875"/>
              <a:ext cx="2150914" cy="788228"/>
            </a:xfrm>
            <a:prstGeom prst="rect">
              <a:avLst/>
            </a:prstGeom>
          </p:spPr>
          <p:txBody>
            <a:bodyPr lIns="50800" tIns="50800" rIns="50800" bIns="50800" rtlCol="0" anchor="ctr"/>
            <a:lstStyle/>
            <a:p>
              <a:pPr algn="ctr">
                <a:lnSpc>
                  <a:spcPts val="9239"/>
                </a:lnSpc>
              </a:pPr>
              <a:endParaRPr/>
            </a:p>
          </p:txBody>
        </p:sp>
      </p:grpSp>
      <p:sp>
        <p:nvSpPr>
          <p:cNvPr id="8" name="Freeform 8"/>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Freeform 9"/>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10" name="Group 10"/>
          <p:cNvGrpSpPr/>
          <p:nvPr/>
        </p:nvGrpSpPr>
        <p:grpSpPr>
          <a:xfrm>
            <a:off x="5946063" y="2243465"/>
            <a:ext cx="6395873" cy="1286141"/>
            <a:chOff x="0" y="0"/>
            <a:chExt cx="1373146" cy="276125"/>
          </a:xfrm>
        </p:grpSpPr>
        <p:sp>
          <p:nvSpPr>
            <p:cNvPr id="11" name="Freeform 11"/>
            <p:cNvSpPr/>
            <p:nvPr/>
          </p:nvSpPr>
          <p:spPr>
            <a:xfrm>
              <a:off x="0" y="0"/>
              <a:ext cx="1373147" cy="276125"/>
            </a:xfrm>
            <a:custGeom>
              <a:avLst/>
              <a:gdLst/>
              <a:ahLst/>
              <a:cxnLst/>
              <a:rect l="l" t="t" r="r" b="b"/>
              <a:pathLst>
                <a:path w="1373147" h="276125">
                  <a:moveTo>
                    <a:pt x="30261" y="0"/>
                  </a:moveTo>
                  <a:lnTo>
                    <a:pt x="1342885" y="0"/>
                  </a:lnTo>
                  <a:cubicBezTo>
                    <a:pt x="1350911" y="0"/>
                    <a:pt x="1358608" y="3188"/>
                    <a:pt x="1364283" y="8863"/>
                  </a:cubicBezTo>
                  <a:cubicBezTo>
                    <a:pt x="1369958" y="14538"/>
                    <a:pt x="1373147" y="22236"/>
                    <a:pt x="1373147" y="30261"/>
                  </a:cubicBezTo>
                  <a:lnTo>
                    <a:pt x="1373147" y="245864"/>
                  </a:lnTo>
                  <a:cubicBezTo>
                    <a:pt x="1373147" y="253889"/>
                    <a:pt x="1369958" y="261586"/>
                    <a:pt x="1364283" y="267262"/>
                  </a:cubicBezTo>
                  <a:cubicBezTo>
                    <a:pt x="1358608" y="272937"/>
                    <a:pt x="1350911" y="276125"/>
                    <a:pt x="1342885" y="276125"/>
                  </a:cubicBezTo>
                  <a:lnTo>
                    <a:pt x="30261" y="276125"/>
                  </a:lnTo>
                  <a:cubicBezTo>
                    <a:pt x="13548" y="276125"/>
                    <a:pt x="0" y="262576"/>
                    <a:pt x="0" y="245864"/>
                  </a:cubicBezTo>
                  <a:lnTo>
                    <a:pt x="0" y="30261"/>
                  </a:lnTo>
                  <a:cubicBezTo>
                    <a:pt x="0" y="22236"/>
                    <a:pt x="3188" y="14538"/>
                    <a:pt x="8863" y="8863"/>
                  </a:cubicBezTo>
                  <a:cubicBezTo>
                    <a:pt x="14538" y="3188"/>
                    <a:pt x="22236" y="0"/>
                    <a:pt x="30261" y="0"/>
                  </a:cubicBezTo>
                  <a:close/>
                </a:path>
              </a:pathLst>
            </a:custGeom>
            <a:solidFill>
              <a:srgbClr val="004AAD"/>
            </a:solidFill>
          </p:spPr>
          <p:txBody>
            <a:bodyPr/>
            <a:lstStyle/>
            <a:p>
              <a:endParaRPr lang="en-GB"/>
            </a:p>
          </p:txBody>
        </p:sp>
        <p:sp>
          <p:nvSpPr>
            <p:cNvPr id="12" name="TextBox 12"/>
            <p:cNvSpPr txBox="1"/>
            <p:nvPr/>
          </p:nvSpPr>
          <p:spPr>
            <a:xfrm>
              <a:off x="0" y="-142875"/>
              <a:ext cx="1373146" cy="419000"/>
            </a:xfrm>
            <a:prstGeom prst="rect">
              <a:avLst/>
            </a:prstGeom>
          </p:spPr>
          <p:txBody>
            <a:bodyPr lIns="50800" tIns="50800" rIns="50800" bIns="50800" rtlCol="0" anchor="ctr"/>
            <a:lstStyle/>
            <a:p>
              <a:pPr algn="ctr">
                <a:lnSpc>
                  <a:spcPts val="9239"/>
                </a:lnSpc>
              </a:pPr>
              <a:r>
                <a:rPr lang="en-US" sz="6599">
                  <a:solidFill>
                    <a:srgbClr val="FFFFFF"/>
                  </a:solidFill>
                  <a:latin typeface="Lilita One"/>
                  <a:ea typeface="Lilita One"/>
                  <a:cs typeface="Lilita One"/>
                  <a:sym typeface="Lilita One"/>
                </a:rPr>
                <a:t>and reach</a:t>
              </a:r>
            </a:p>
          </p:txBody>
        </p:sp>
      </p:grpSp>
      <p:grpSp>
        <p:nvGrpSpPr>
          <p:cNvPr id="13" name="Group 13"/>
          <p:cNvGrpSpPr/>
          <p:nvPr/>
        </p:nvGrpSpPr>
        <p:grpSpPr>
          <a:xfrm>
            <a:off x="5832175" y="814266"/>
            <a:ext cx="8934784" cy="1286141"/>
            <a:chOff x="0" y="0"/>
            <a:chExt cx="1918232" cy="276125"/>
          </a:xfrm>
        </p:grpSpPr>
        <p:sp>
          <p:nvSpPr>
            <p:cNvPr id="14" name="Freeform 14"/>
            <p:cNvSpPr/>
            <p:nvPr/>
          </p:nvSpPr>
          <p:spPr>
            <a:xfrm>
              <a:off x="0" y="0"/>
              <a:ext cx="1918232" cy="276125"/>
            </a:xfrm>
            <a:custGeom>
              <a:avLst/>
              <a:gdLst/>
              <a:ahLst/>
              <a:cxnLst/>
              <a:rect l="l" t="t" r="r" b="b"/>
              <a:pathLst>
                <a:path w="1918232" h="276125">
                  <a:moveTo>
                    <a:pt x="21662" y="0"/>
                  </a:moveTo>
                  <a:lnTo>
                    <a:pt x="1896570" y="0"/>
                  </a:lnTo>
                  <a:cubicBezTo>
                    <a:pt x="1902315" y="0"/>
                    <a:pt x="1907825" y="2282"/>
                    <a:pt x="1911887" y="6345"/>
                  </a:cubicBezTo>
                  <a:cubicBezTo>
                    <a:pt x="1915950" y="10407"/>
                    <a:pt x="1918232" y="15917"/>
                    <a:pt x="1918232" y="21662"/>
                  </a:cubicBezTo>
                  <a:lnTo>
                    <a:pt x="1918232" y="254463"/>
                  </a:lnTo>
                  <a:cubicBezTo>
                    <a:pt x="1918232" y="260208"/>
                    <a:pt x="1915950" y="265718"/>
                    <a:pt x="1911887" y="269780"/>
                  </a:cubicBezTo>
                  <a:cubicBezTo>
                    <a:pt x="1907825" y="273843"/>
                    <a:pt x="1902315" y="276125"/>
                    <a:pt x="1896570" y="276125"/>
                  </a:cubicBezTo>
                  <a:lnTo>
                    <a:pt x="21662" y="276125"/>
                  </a:lnTo>
                  <a:cubicBezTo>
                    <a:pt x="15917" y="276125"/>
                    <a:pt x="10407" y="273843"/>
                    <a:pt x="6345" y="269780"/>
                  </a:cubicBezTo>
                  <a:cubicBezTo>
                    <a:pt x="2282" y="265718"/>
                    <a:pt x="0" y="260208"/>
                    <a:pt x="0" y="254463"/>
                  </a:cubicBezTo>
                  <a:lnTo>
                    <a:pt x="0" y="21662"/>
                  </a:lnTo>
                  <a:cubicBezTo>
                    <a:pt x="0" y="15917"/>
                    <a:pt x="2282" y="10407"/>
                    <a:pt x="6345" y="6345"/>
                  </a:cubicBezTo>
                  <a:cubicBezTo>
                    <a:pt x="10407" y="2282"/>
                    <a:pt x="15917" y="0"/>
                    <a:pt x="21662" y="0"/>
                  </a:cubicBezTo>
                  <a:close/>
                </a:path>
              </a:pathLst>
            </a:custGeom>
            <a:solidFill>
              <a:srgbClr val="004AAD"/>
            </a:solidFill>
          </p:spPr>
          <p:txBody>
            <a:bodyPr/>
            <a:lstStyle/>
            <a:p>
              <a:endParaRPr lang="en-GB"/>
            </a:p>
          </p:txBody>
        </p:sp>
        <p:sp>
          <p:nvSpPr>
            <p:cNvPr id="15" name="TextBox 15"/>
            <p:cNvSpPr txBox="1"/>
            <p:nvPr/>
          </p:nvSpPr>
          <p:spPr>
            <a:xfrm>
              <a:off x="0" y="-142875"/>
              <a:ext cx="1918232" cy="419000"/>
            </a:xfrm>
            <a:prstGeom prst="rect">
              <a:avLst/>
            </a:prstGeom>
          </p:spPr>
          <p:txBody>
            <a:bodyPr lIns="50800" tIns="50800" rIns="50800" bIns="50800" rtlCol="0" anchor="ctr"/>
            <a:lstStyle/>
            <a:p>
              <a:pPr algn="ctr">
                <a:lnSpc>
                  <a:spcPts val="9239"/>
                </a:lnSpc>
              </a:pPr>
              <a:r>
                <a:rPr lang="en-US" sz="6599">
                  <a:solidFill>
                    <a:srgbClr val="FFFFFF"/>
                  </a:solidFill>
                  <a:latin typeface="Lilita One"/>
                  <a:ea typeface="Lilita One"/>
                  <a:cs typeface="Lilita One"/>
                  <a:sym typeface="Lilita One"/>
                </a:rPr>
                <a:t>Make drinks easy to see</a:t>
              </a:r>
            </a:p>
          </p:txBody>
        </p:sp>
      </p:grpSp>
      <p:sp>
        <p:nvSpPr>
          <p:cNvPr id="16" name="Freeform 16"/>
          <p:cNvSpPr/>
          <p:nvPr/>
        </p:nvSpPr>
        <p:spPr>
          <a:xfrm>
            <a:off x="460134" y="5909893"/>
            <a:ext cx="6265539" cy="4174416"/>
          </a:xfrm>
          <a:custGeom>
            <a:avLst/>
            <a:gdLst/>
            <a:ahLst/>
            <a:cxnLst/>
            <a:rect l="l" t="t" r="r" b="b"/>
            <a:pathLst>
              <a:path w="6265539" h="4174416">
                <a:moveTo>
                  <a:pt x="0" y="0"/>
                </a:moveTo>
                <a:lnTo>
                  <a:pt x="6265539" y="0"/>
                </a:lnTo>
                <a:lnTo>
                  <a:pt x="6265539" y="4174416"/>
                </a:lnTo>
                <a:lnTo>
                  <a:pt x="0" y="4174416"/>
                </a:lnTo>
                <a:lnTo>
                  <a:pt x="0" y="0"/>
                </a:lnTo>
                <a:close/>
              </a:path>
            </a:pathLst>
          </a:custGeom>
          <a:blipFill>
            <a:blip r:embed="rId4"/>
            <a:stretch>
              <a:fillRect/>
            </a:stretch>
          </a:blipFill>
        </p:spPr>
        <p:txBody>
          <a:bodyPr/>
          <a:lstStyle/>
          <a:p>
            <a:endParaRPr lang="en-GB"/>
          </a:p>
        </p:txBody>
      </p:sp>
      <p:sp>
        <p:nvSpPr>
          <p:cNvPr id="17" name="Freeform 17"/>
          <p:cNvSpPr/>
          <p:nvPr/>
        </p:nvSpPr>
        <p:spPr>
          <a:xfrm>
            <a:off x="10542762" y="6935093"/>
            <a:ext cx="4224197" cy="2809091"/>
          </a:xfrm>
          <a:custGeom>
            <a:avLst/>
            <a:gdLst/>
            <a:ahLst/>
            <a:cxnLst/>
            <a:rect l="l" t="t" r="r" b="b"/>
            <a:pathLst>
              <a:path w="4224197" h="2809091">
                <a:moveTo>
                  <a:pt x="0" y="0"/>
                </a:moveTo>
                <a:lnTo>
                  <a:pt x="4224197" y="0"/>
                </a:lnTo>
                <a:lnTo>
                  <a:pt x="4224197" y="2809091"/>
                </a:lnTo>
                <a:lnTo>
                  <a:pt x="0" y="2809091"/>
                </a:lnTo>
                <a:lnTo>
                  <a:pt x="0" y="0"/>
                </a:lnTo>
                <a:close/>
              </a:path>
            </a:pathLst>
          </a:custGeom>
          <a:blipFill>
            <a:blip r:embed="rId5"/>
            <a:stretch>
              <a:fillRect/>
            </a:stretch>
          </a:blipFill>
        </p:spPr>
        <p:txBody>
          <a:bodyPr/>
          <a:lstStyle/>
          <a:p>
            <a:endParaRPr lang="en-GB"/>
          </a:p>
        </p:txBody>
      </p:sp>
      <p:sp>
        <p:nvSpPr>
          <p:cNvPr id="18" name="TextBox 18"/>
          <p:cNvSpPr txBox="1"/>
          <p:nvPr/>
        </p:nvSpPr>
        <p:spPr>
          <a:xfrm>
            <a:off x="6725673" y="4156991"/>
            <a:ext cx="8763597" cy="1835152"/>
          </a:xfrm>
          <a:prstGeom prst="rect">
            <a:avLst/>
          </a:prstGeom>
        </p:spPr>
        <p:txBody>
          <a:bodyPr lIns="0" tIns="0" rIns="0" bIns="0" rtlCol="0" anchor="t">
            <a:spAutoFit/>
          </a:bodyPr>
          <a:lstStyle/>
          <a:p>
            <a:pPr marL="755634" lvl="1" indent="-377817" algn="ctr">
              <a:lnSpc>
                <a:spcPts val="4899"/>
              </a:lnSpc>
              <a:buFont typeface="Arial"/>
              <a:buChar char="•"/>
            </a:pPr>
            <a:r>
              <a:rPr lang="en-US" sz="3499" b="1">
                <a:solidFill>
                  <a:srgbClr val="302822"/>
                </a:solidFill>
                <a:latin typeface="Montserrat Medium"/>
                <a:ea typeface="Montserrat Medium"/>
                <a:cs typeface="Montserrat Medium"/>
                <a:sym typeface="Montserrat Medium"/>
              </a:rPr>
              <a:t>Keep drinks within sight</a:t>
            </a:r>
          </a:p>
          <a:p>
            <a:pPr marL="755634" lvl="1" indent="-377817" algn="ctr">
              <a:lnSpc>
                <a:spcPts val="4899"/>
              </a:lnSpc>
              <a:buFont typeface="Arial"/>
              <a:buChar char="•"/>
            </a:pPr>
            <a:r>
              <a:rPr lang="en-US" sz="3499" b="1">
                <a:solidFill>
                  <a:srgbClr val="302822"/>
                </a:solidFill>
                <a:latin typeface="Montserrat Medium"/>
                <a:ea typeface="Montserrat Medium"/>
                <a:cs typeface="Montserrat Medium"/>
                <a:sym typeface="Montserrat Medium"/>
              </a:rPr>
              <a:t>Use bright cups or contrast colours</a:t>
            </a:r>
          </a:p>
          <a:p>
            <a:pPr marL="755634" lvl="1" indent="-377817" algn="ctr">
              <a:lnSpc>
                <a:spcPts val="4899"/>
              </a:lnSpc>
              <a:buFont typeface="Arial"/>
              <a:buChar char="•"/>
            </a:pPr>
            <a:r>
              <a:rPr lang="en-US" sz="3499" b="1">
                <a:solidFill>
                  <a:srgbClr val="302822"/>
                </a:solidFill>
                <a:latin typeface="Montserrat Medium"/>
                <a:ea typeface="Montserrat Medium"/>
                <a:cs typeface="Montserrat Medium"/>
                <a:sym typeface="Montserrat Medium"/>
              </a:rPr>
              <a:t>Avoid clutter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9980335" y="408927"/>
            <a:ext cx="7604548" cy="2878619"/>
            <a:chOff x="0" y="0"/>
            <a:chExt cx="1493286" cy="565267"/>
          </a:xfrm>
        </p:grpSpPr>
        <p:sp>
          <p:nvSpPr>
            <p:cNvPr id="8" name="Freeform 8"/>
            <p:cNvSpPr/>
            <p:nvPr/>
          </p:nvSpPr>
          <p:spPr>
            <a:xfrm>
              <a:off x="0" y="0"/>
              <a:ext cx="1493286" cy="565267"/>
            </a:xfrm>
            <a:custGeom>
              <a:avLst/>
              <a:gdLst/>
              <a:ahLst/>
              <a:cxnLst/>
              <a:rect l="l" t="t" r="r" b="b"/>
              <a:pathLst>
                <a:path w="1493286" h="565267">
                  <a:moveTo>
                    <a:pt x="25452" y="0"/>
                  </a:moveTo>
                  <a:lnTo>
                    <a:pt x="1467835" y="0"/>
                  </a:lnTo>
                  <a:cubicBezTo>
                    <a:pt x="1481891" y="0"/>
                    <a:pt x="1493286" y="11395"/>
                    <a:pt x="1493286" y="25452"/>
                  </a:cubicBezTo>
                  <a:lnTo>
                    <a:pt x="1493286" y="539816"/>
                  </a:lnTo>
                  <a:cubicBezTo>
                    <a:pt x="1493286" y="546566"/>
                    <a:pt x="1490605" y="553040"/>
                    <a:pt x="1485832" y="557813"/>
                  </a:cubicBezTo>
                  <a:cubicBezTo>
                    <a:pt x="1481059" y="562586"/>
                    <a:pt x="1474585" y="565267"/>
                    <a:pt x="1467835" y="565267"/>
                  </a:cubicBezTo>
                  <a:lnTo>
                    <a:pt x="25452" y="565267"/>
                  </a:lnTo>
                  <a:cubicBezTo>
                    <a:pt x="18701" y="565267"/>
                    <a:pt x="12228" y="562586"/>
                    <a:pt x="7455" y="557813"/>
                  </a:cubicBezTo>
                  <a:cubicBezTo>
                    <a:pt x="2682" y="553040"/>
                    <a:pt x="0" y="546566"/>
                    <a:pt x="0" y="539816"/>
                  </a:cubicBezTo>
                  <a:lnTo>
                    <a:pt x="0" y="25452"/>
                  </a:lnTo>
                  <a:cubicBezTo>
                    <a:pt x="0" y="11395"/>
                    <a:pt x="11395" y="0"/>
                    <a:pt x="25452" y="0"/>
                  </a:cubicBezTo>
                  <a:close/>
                </a:path>
              </a:pathLst>
            </a:custGeom>
            <a:solidFill>
              <a:srgbClr val="004AAD"/>
            </a:solidFill>
          </p:spPr>
          <p:txBody>
            <a:bodyPr/>
            <a:lstStyle/>
            <a:p>
              <a:endParaRPr lang="en-GB"/>
            </a:p>
          </p:txBody>
        </p:sp>
        <p:sp>
          <p:nvSpPr>
            <p:cNvPr id="9" name="TextBox 9"/>
            <p:cNvSpPr txBox="1"/>
            <p:nvPr/>
          </p:nvSpPr>
          <p:spPr>
            <a:xfrm>
              <a:off x="0" y="-142875"/>
              <a:ext cx="1493286" cy="708142"/>
            </a:xfrm>
            <a:prstGeom prst="rect">
              <a:avLst/>
            </a:prstGeom>
          </p:spPr>
          <p:txBody>
            <a:bodyPr lIns="50800" tIns="50800" rIns="50800" bIns="50800" rtlCol="0" anchor="ctr"/>
            <a:lstStyle/>
            <a:p>
              <a:pPr algn="ctr">
                <a:lnSpc>
                  <a:spcPts val="9239"/>
                </a:lnSpc>
              </a:pPr>
              <a:r>
                <a:rPr lang="en-US" sz="6599">
                  <a:solidFill>
                    <a:srgbClr val="FFFFFF"/>
                  </a:solidFill>
                  <a:latin typeface="Lilita One"/>
                  <a:ea typeface="Lilita One"/>
                  <a:cs typeface="Lilita One"/>
                  <a:sym typeface="Lilita One"/>
                </a:rPr>
                <a:t>Think beyond water</a:t>
              </a:r>
            </a:p>
          </p:txBody>
        </p:sp>
      </p:grpSp>
      <p:sp>
        <p:nvSpPr>
          <p:cNvPr id="10" name="Freeform 10"/>
          <p:cNvSpPr/>
          <p:nvPr/>
        </p:nvSpPr>
        <p:spPr>
          <a:xfrm>
            <a:off x="14491694" y="3905636"/>
            <a:ext cx="3478313" cy="3056568"/>
          </a:xfrm>
          <a:custGeom>
            <a:avLst/>
            <a:gdLst/>
            <a:ahLst/>
            <a:cxnLst/>
            <a:rect l="l" t="t" r="r" b="b"/>
            <a:pathLst>
              <a:path w="3478313" h="3056568">
                <a:moveTo>
                  <a:pt x="0" y="0"/>
                </a:moveTo>
                <a:lnTo>
                  <a:pt x="3478313" y="0"/>
                </a:lnTo>
                <a:lnTo>
                  <a:pt x="3478313" y="3056568"/>
                </a:lnTo>
                <a:lnTo>
                  <a:pt x="0" y="3056568"/>
                </a:lnTo>
                <a:lnTo>
                  <a:pt x="0" y="0"/>
                </a:lnTo>
                <a:close/>
              </a:path>
            </a:pathLst>
          </a:custGeom>
          <a:blipFill>
            <a:blip r:embed="rId4"/>
            <a:stretch>
              <a:fillRect/>
            </a:stretch>
          </a:blipFill>
        </p:spPr>
        <p:txBody>
          <a:bodyPr/>
          <a:lstStyle/>
          <a:p>
            <a:endParaRPr lang="en-GB"/>
          </a:p>
        </p:txBody>
      </p:sp>
      <p:sp>
        <p:nvSpPr>
          <p:cNvPr id="11" name="Freeform 11"/>
          <p:cNvSpPr/>
          <p:nvPr/>
        </p:nvSpPr>
        <p:spPr>
          <a:xfrm>
            <a:off x="8264342" y="7347308"/>
            <a:ext cx="3956948" cy="2640364"/>
          </a:xfrm>
          <a:custGeom>
            <a:avLst/>
            <a:gdLst/>
            <a:ahLst/>
            <a:cxnLst/>
            <a:rect l="l" t="t" r="r" b="b"/>
            <a:pathLst>
              <a:path w="3956948" h="2640364">
                <a:moveTo>
                  <a:pt x="0" y="0"/>
                </a:moveTo>
                <a:lnTo>
                  <a:pt x="3956948" y="0"/>
                </a:lnTo>
                <a:lnTo>
                  <a:pt x="3956948" y="2640364"/>
                </a:lnTo>
                <a:lnTo>
                  <a:pt x="0" y="2640364"/>
                </a:lnTo>
                <a:lnTo>
                  <a:pt x="0" y="0"/>
                </a:lnTo>
                <a:close/>
              </a:path>
            </a:pathLst>
          </a:custGeom>
          <a:blipFill>
            <a:blip r:embed="rId5"/>
            <a:stretch>
              <a:fillRect/>
            </a:stretch>
          </a:blipFill>
        </p:spPr>
        <p:txBody>
          <a:bodyPr/>
          <a:lstStyle/>
          <a:p>
            <a:endParaRPr lang="en-GB"/>
          </a:p>
        </p:txBody>
      </p:sp>
      <p:sp>
        <p:nvSpPr>
          <p:cNvPr id="12" name="Freeform 12"/>
          <p:cNvSpPr/>
          <p:nvPr/>
        </p:nvSpPr>
        <p:spPr>
          <a:xfrm>
            <a:off x="5889992" y="0"/>
            <a:ext cx="3633643" cy="2420915"/>
          </a:xfrm>
          <a:custGeom>
            <a:avLst/>
            <a:gdLst/>
            <a:ahLst/>
            <a:cxnLst/>
            <a:rect l="l" t="t" r="r" b="b"/>
            <a:pathLst>
              <a:path w="3633643" h="2420915">
                <a:moveTo>
                  <a:pt x="0" y="0"/>
                </a:moveTo>
                <a:lnTo>
                  <a:pt x="3633643" y="0"/>
                </a:lnTo>
                <a:lnTo>
                  <a:pt x="3633643" y="2420915"/>
                </a:lnTo>
                <a:lnTo>
                  <a:pt x="0" y="2420915"/>
                </a:lnTo>
                <a:lnTo>
                  <a:pt x="0" y="0"/>
                </a:lnTo>
                <a:close/>
              </a:path>
            </a:pathLst>
          </a:custGeom>
          <a:blipFill>
            <a:blip r:embed="rId6"/>
            <a:stretch>
              <a:fillRect/>
            </a:stretch>
          </a:blipFill>
        </p:spPr>
        <p:txBody>
          <a:bodyPr/>
          <a:lstStyle/>
          <a:p>
            <a:endParaRPr lang="en-GB"/>
          </a:p>
        </p:txBody>
      </p:sp>
      <p:sp>
        <p:nvSpPr>
          <p:cNvPr id="13" name="Freeform 13"/>
          <p:cNvSpPr/>
          <p:nvPr/>
        </p:nvSpPr>
        <p:spPr>
          <a:xfrm>
            <a:off x="9294735" y="3457724"/>
            <a:ext cx="4487873" cy="2900288"/>
          </a:xfrm>
          <a:custGeom>
            <a:avLst/>
            <a:gdLst/>
            <a:ahLst/>
            <a:cxnLst/>
            <a:rect l="l" t="t" r="r" b="b"/>
            <a:pathLst>
              <a:path w="4487873" h="2900288">
                <a:moveTo>
                  <a:pt x="0" y="0"/>
                </a:moveTo>
                <a:lnTo>
                  <a:pt x="4487873" y="0"/>
                </a:lnTo>
                <a:lnTo>
                  <a:pt x="4487873" y="2900288"/>
                </a:lnTo>
                <a:lnTo>
                  <a:pt x="0" y="2900288"/>
                </a:lnTo>
                <a:lnTo>
                  <a:pt x="0" y="0"/>
                </a:lnTo>
                <a:close/>
              </a:path>
            </a:pathLst>
          </a:custGeom>
          <a:blipFill>
            <a:blip r:embed="rId7"/>
            <a:stretch>
              <a:fillRect/>
            </a:stretch>
          </a:blipFill>
        </p:spPr>
        <p:txBody>
          <a:bodyPr/>
          <a:lstStyle/>
          <a:p>
            <a:endParaRPr lang="en-GB"/>
          </a:p>
        </p:txBody>
      </p:sp>
      <p:sp>
        <p:nvSpPr>
          <p:cNvPr id="14" name="Freeform 14"/>
          <p:cNvSpPr/>
          <p:nvPr/>
        </p:nvSpPr>
        <p:spPr>
          <a:xfrm>
            <a:off x="13782608" y="7691576"/>
            <a:ext cx="3239641" cy="2296096"/>
          </a:xfrm>
          <a:custGeom>
            <a:avLst/>
            <a:gdLst/>
            <a:ahLst/>
            <a:cxnLst/>
            <a:rect l="l" t="t" r="r" b="b"/>
            <a:pathLst>
              <a:path w="3239641" h="2296096">
                <a:moveTo>
                  <a:pt x="0" y="0"/>
                </a:moveTo>
                <a:lnTo>
                  <a:pt x="3239642" y="0"/>
                </a:lnTo>
                <a:lnTo>
                  <a:pt x="3239642" y="2296096"/>
                </a:lnTo>
                <a:lnTo>
                  <a:pt x="0" y="2296096"/>
                </a:lnTo>
                <a:lnTo>
                  <a:pt x="0" y="0"/>
                </a:lnTo>
                <a:close/>
              </a:path>
            </a:pathLst>
          </a:custGeom>
          <a:blipFill>
            <a:blip r:embed="rId8"/>
            <a:stretch>
              <a:fillRect/>
            </a:stretch>
          </a:blipFill>
        </p:spPr>
        <p:txBody>
          <a:bodyPr/>
          <a:lstStyle/>
          <a:p>
            <a:endParaRPr lang="en-GB"/>
          </a:p>
        </p:txBody>
      </p:sp>
      <p:sp>
        <p:nvSpPr>
          <p:cNvPr id="15" name="TextBox 15"/>
          <p:cNvSpPr txBox="1"/>
          <p:nvPr/>
        </p:nvSpPr>
        <p:spPr>
          <a:xfrm>
            <a:off x="353817" y="2633102"/>
            <a:ext cx="8401310" cy="7354570"/>
          </a:xfrm>
          <a:prstGeom prst="rect">
            <a:avLst/>
          </a:prstGeom>
        </p:spPr>
        <p:txBody>
          <a:bodyPr lIns="0" tIns="0" rIns="0" bIns="0" rtlCol="0" anchor="t">
            <a:spAutoFit/>
          </a:bodyPr>
          <a:lstStyle/>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All fluids count:</a:t>
            </a:r>
          </a:p>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Tea, coffee</a:t>
            </a:r>
          </a:p>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Milk</a:t>
            </a:r>
          </a:p>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Smoothies/milkshakes</a:t>
            </a:r>
          </a:p>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Soups</a:t>
            </a:r>
          </a:p>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Jelly, ice lollies</a:t>
            </a:r>
          </a:p>
          <a:p>
            <a:pPr marL="1122679" lvl="1" indent="-561340" algn="l">
              <a:lnSpc>
                <a:spcPts val="7279"/>
              </a:lnSpc>
              <a:buFont typeface="Arial"/>
              <a:buChar char="•"/>
            </a:pPr>
            <a:r>
              <a:rPr lang="en-US" sz="5199" b="1">
                <a:solidFill>
                  <a:srgbClr val="000000"/>
                </a:solidFill>
                <a:latin typeface="Canva Sans Bold"/>
                <a:ea typeface="Canva Sans Bold"/>
                <a:cs typeface="Canva Sans Bold"/>
                <a:sym typeface="Canva Sans Bold"/>
              </a:rPr>
              <a:t>High water fruits (melon, orange)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8B6FF"/>
        </a:solidFill>
        <a:effectLst/>
      </p:bgPr>
    </p:bg>
    <p:spTree>
      <p:nvGrpSpPr>
        <p:cNvPr id="1" name=""/>
        <p:cNvGrpSpPr/>
        <p:nvPr/>
      </p:nvGrpSpPr>
      <p:grpSpPr>
        <a:xfrm>
          <a:off x="0" y="0"/>
          <a:ext cx="0" cy="0"/>
          <a:chOff x="0" y="0"/>
          <a:chExt cx="0" cy="0"/>
        </a:xfrm>
      </p:grpSpPr>
      <p:grpSp>
        <p:nvGrpSpPr>
          <p:cNvPr id="2" name="Group 2"/>
          <p:cNvGrpSpPr/>
          <p:nvPr/>
        </p:nvGrpSpPr>
        <p:grpSpPr>
          <a:xfrm>
            <a:off x="-175046" y="-612340"/>
            <a:ext cx="18459134" cy="13044466"/>
            <a:chOff x="0" y="0"/>
            <a:chExt cx="790754" cy="558800"/>
          </a:xfrm>
        </p:grpSpPr>
        <p:sp>
          <p:nvSpPr>
            <p:cNvPr id="3" name="Freeform 3"/>
            <p:cNvSpPr/>
            <p:nvPr/>
          </p:nvSpPr>
          <p:spPr>
            <a:xfrm>
              <a:off x="0" y="0"/>
              <a:ext cx="790754" cy="558800"/>
            </a:xfrm>
            <a:custGeom>
              <a:avLst/>
              <a:gdLst/>
              <a:ahLst/>
              <a:cxnLst/>
              <a:rect l="l" t="t" r="r" b="b"/>
              <a:pathLst>
                <a:path w="790754" h="558800">
                  <a:moveTo>
                    <a:pt x="790754" y="139700"/>
                  </a:moveTo>
                  <a:cubicBezTo>
                    <a:pt x="790754" y="62495"/>
                    <a:pt x="728161" y="0"/>
                    <a:pt x="651196" y="0"/>
                  </a:cubicBezTo>
                  <a:lnTo>
                    <a:pt x="0" y="0"/>
                  </a:lnTo>
                  <a:lnTo>
                    <a:pt x="0" y="279400"/>
                  </a:lnTo>
                  <a:lnTo>
                    <a:pt x="139558" y="279400"/>
                  </a:lnTo>
                  <a:cubicBezTo>
                    <a:pt x="62431" y="279400"/>
                    <a:pt x="0" y="342057"/>
                    <a:pt x="0" y="419100"/>
                  </a:cubicBezTo>
                  <a:cubicBezTo>
                    <a:pt x="0" y="496305"/>
                    <a:pt x="62593" y="558800"/>
                    <a:pt x="139558" y="558800"/>
                  </a:cubicBezTo>
                  <a:lnTo>
                    <a:pt x="790592" y="558800"/>
                  </a:lnTo>
                  <a:lnTo>
                    <a:pt x="790592" y="279400"/>
                  </a:lnTo>
                  <a:lnTo>
                    <a:pt x="651024" y="279400"/>
                  </a:lnTo>
                  <a:cubicBezTo>
                    <a:pt x="728161" y="279400"/>
                    <a:pt x="790754" y="216743"/>
                    <a:pt x="790754" y="139700"/>
                  </a:cubicBezTo>
                  <a:close/>
                </a:path>
              </a:pathLst>
            </a:custGeom>
            <a:gradFill rotWithShape="1">
              <a:gsLst>
                <a:gs pos="0">
                  <a:srgbClr val="5CE2FF">
                    <a:alpha val="100000"/>
                  </a:srgbClr>
                </a:gs>
                <a:gs pos="100000">
                  <a:srgbClr val="39B8FF">
                    <a:alpha val="100000"/>
                  </a:srgbClr>
                </a:gs>
              </a:gsLst>
              <a:path path="circle">
                <a:fillToRect r="100000" b="100000"/>
              </a:path>
              <a:tileRect l="-100000" t="-100000"/>
            </a:gradFill>
          </p:spPr>
          <p:txBody>
            <a:bodyPr/>
            <a:lstStyle/>
            <a:p>
              <a:endParaRPr lang="en-GB"/>
            </a:p>
          </p:txBody>
        </p:sp>
        <p:sp>
          <p:nvSpPr>
            <p:cNvPr id="4" name="TextBox 4"/>
            <p:cNvSpPr txBox="1"/>
            <p:nvPr/>
          </p:nvSpPr>
          <p:spPr>
            <a:xfrm>
              <a:off x="139700" y="-38100"/>
              <a:ext cx="511354"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flipH="1">
            <a:off x="13964537" y="6358012"/>
            <a:ext cx="4532627" cy="4114800"/>
          </a:xfrm>
          <a:custGeom>
            <a:avLst/>
            <a:gdLst/>
            <a:ahLst/>
            <a:cxnLst/>
            <a:rect l="l" t="t" r="r" b="b"/>
            <a:pathLst>
              <a:path w="4532627" h="4114800">
                <a:moveTo>
                  <a:pt x="4532627" y="0"/>
                </a:moveTo>
                <a:lnTo>
                  <a:pt x="0" y="0"/>
                </a:lnTo>
                <a:lnTo>
                  <a:pt x="0" y="4114800"/>
                </a:lnTo>
                <a:lnTo>
                  <a:pt x="4532627" y="4114800"/>
                </a:lnTo>
                <a:lnTo>
                  <a:pt x="4532627"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flipV="1">
            <a:off x="-171134" y="-209164"/>
            <a:ext cx="4532627" cy="4114800"/>
          </a:xfrm>
          <a:custGeom>
            <a:avLst/>
            <a:gdLst/>
            <a:ahLst/>
            <a:cxnLst/>
            <a:rect l="l" t="t" r="r" b="b"/>
            <a:pathLst>
              <a:path w="4532627" h="4114800">
                <a:moveTo>
                  <a:pt x="0" y="4114800"/>
                </a:moveTo>
                <a:lnTo>
                  <a:pt x="4532627" y="4114800"/>
                </a:lnTo>
                <a:lnTo>
                  <a:pt x="4532627" y="0"/>
                </a:lnTo>
                <a:lnTo>
                  <a:pt x="0" y="0"/>
                </a:lnTo>
                <a:lnTo>
                  <a:pt x="0" y="411480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grpSp>
        <p:nvGrpSpPr>
          <p:cNvPr id="7" name="Group 7"/>
          <p:cNvGrpSpPr/>
          <p:nvPr/>
        </p:nvGrpSpPr>
        <p:grpSpPr>
          <a:xfrm>
            <a:off x="1347185" y="447849"/>
            <a:ext cx="9881109" cy="1457972"/>
            <a:chOff x="0" y="0"/>
            <a:chExt cx="1871380" cy="276125"/>
          </a:xfrm>
        </p:grpSpPr>
        <p:sp>
          <p:nvSpPr>
            <p:cNvPr id="8" name="Freeform 8"/>
            <p:cNvSpPr/>
            <p:nvPr/>
          </p:nvSpPr>
          <p:spPr>
            <a:xfrm>
              <a:off x="0" y="0"/>
              <a:ext cx="1871380" cy="276125"/>
            </a:xfrm>
            <a:custGeom>
              <a:avLst/>
              <a:gdLst/>
              <a:ahLst/>
              <a:cxnLst/>
              <a:rect l="l" t="t" r="r" b="b"/>
              <a:pathLst>
                <a:path w="1871380" h="276125">
                  <a:moveTo>
                    <a:pt x="19588" y="0"/>
                  </a:moveTo>
                  <a:lnTo>
                    <a:pt x="1851792" y="0"/>
                  </a:lnTo>
                  <a:cubicBezTo>
                    <a:pt x="1856987" y="0"/>
                    <a:pt x="1861969" y="2064"/>
                    <a:pt x="1865643" y="5737"/>
                  </a:cubicBezTo>
                  <a:cubicBezTo>
                    <a:pt x="1869316" y="9411"/>
                    <a:pt x="1871380" y="14393"/>
                    <a:pt x="1871380" y="19588"/>
                  </a:cubicBezTo>
                  <a:lnTo>
                    <a:pt x="1871380" y="256537"/>
                  </a:lnTo>
                  <a:cubicBezTo>
                    <a:pt x="1871380" y="261732"/>
                    <a:pt x="1869316" y="266714"/>
                    <a:pt x="1865643" y="270388"/>
                  </a:cubicBezTo>
                  <a:cubicBezTo>
                    <a:pt x="1861969" y="274061"/>
                    <a:pt x="1856987" y="276125"/>
                    <a:pt x="1851792" y="276125"/>
                  </a:cubicBezTo>
                  <a:lnTo>
                    <a:pt x="19588" y="276125"/>
                  </a:lnTo>
                  <a:cubicBezTo>
                    <a:pt x="8770" y="276125"/>
                    <a:pt x="0" y="267355"/>
                    <a:pt x="0" y="256537"/>
                  </a:cubicBezTo>
                  <a:lnTo>
                    <a:pt x="0" y="19588"/>
                  </a:lnTo>
                  <a:cubicBezTo>
                    <a:pt x="0" y="14393"/>
                    <a:pt x="2064" y="9411"/>
                    <a:pt x="5737" y="5737"/>
                  </a:cubicBezTo>
                  <a:cubicBezTo>
                    <a:pt x="9411" y="2064"/>
                    <a:pt x="14393" y="0"/>
                    <a:pt x="19588" y="0"/>
                  </a:cubicBezTo>
                  <a:close/>
                </a:path>
              </a:pathLst>
            </a:custGeom>
            <a:solidFill>
              <a:srgbClr val="FFFFFF"/>
            </a:solidFill>
          </p:spPr>
          <p:txBody>
            <a:bodyPr/>
            <a:lstStyle/>
            <a:p>
              <a:endParaRPr lang="en-GB"/>
            </a:p>
          </p:txBody>
        </p:sp>
        <p:sp>
          <p:nvSpPr>
            <p:cNvPr id="9" name="TextBox 9"/>
            <p:cNvSpPr txBox="1"/>
            <p:nvPr/>
          </p:nvSpPr>
          <p:spPr>
            <a:xfrm>
              <a:off x="0" y="-123825"/>
              <a:ext cx="1871380" cy="399950"/>
            </a:xfrm>
            <a:prstGeom prst="rect">
              <a:avLst/>
            </a:prstGeom>
          </p:spPr>
          <p:txBody>
            <a:bodyPr lIns="50800" tIns="50800" rIns="50800" bIns="50800" rtlCol="0" anchor="ctr"/>
            <a:lstStyle/>
            <a:p>
              <a:pPr algn="l">
                <a:lnSpc>
                  <a:spcPts val="8679"/>
                </a:lnSpc>
              </a:pPr>
              <a:r>
                <a:rPr lang="en-US" sz="6199">
                  <a:solidFill>
                    <a:srgbClr val="004AAD"/>
                  </a:solidFill>
                  <a:latin typeface="Lilita One"/>
                  <a:ea typeface="Lilita One"/>
                  <a:cs typeface="Lilita One"/>
                  <a:sym typeface="Lilita One"/>
                </a:rPr>
                <a:t> Making it enjoyable</a:t>
              </a:r>
            </a:p>
          </p:txBody>
        </p:sp>
      </p:grpSp>
      <p:grpSp>
        <p:nvGrpSpPr>
          <p:cNvPr id="10" name="Group 10"/>
          <p:cNvGrpSpPr/>
          <p:nvPr/>
        </p:nvGrpSpPr>
        <p:grpSpPr>
          <a:xfrm>
            <a:off x="1028700" y="2955668"/>
            <a:ext cx="7834025" cy="1117980"/>
            <a:chOff x="0" y="0"/>
            <a:chExt cx="1470781" cy="209893"/>
          </a:xfrm>
        </p:grpSpPr>
        <p:sp>
          <p:nvSpPr>
            <p:cNvPr id="11" name="Freeform 11"/>
            <p:cNvSpPr/>
            <p:nvPr/>
          </p:nvSpPr>
          <p:spPr>
            <a:xfrm>
              <a:off x="0" y="0"/>
              <a:ext cx="1470781" cy="209893"/>
            </a:xfrm>
            <a:custGeom>
              <a:avLst/>
              <a:gdLst/>
              <a:ahLst/>
              <a:cxnLst/>
              <a:rect l="l" t="t" r="r" b="b"/>
              <a:pathLst>
                <a:path w="1470781" h="209893">
                  <a:moveTo>
                    <a:pt x="24706" y="0"/>
                  </a:moveTo>
                  <a:lnTo>
                    <a:pt x="1446075" y="0"/>
                  </a:lnTo>
                  <a:cubicBezTo>
                    <a:pt x="1459720" y="0"/>
                    <a:pt x="1470781" y="11061"/>
                    <a:pt x="1470781" y="24706"/>
                  </a:cubicBezTo>
                  <a:lnTo>
                    <a:pt x="1470781" y="185186"/>
                  </a:lnTo>
                  <a:cubicBezTo>
                    <a:pt x="1470781" y="191739"/>
                    <a:pt x="1468178" y="198023"/>
                    <a:pt x="1463545" y="202656"/>
                  </a:cubicBezTo>
                  <a:cubicBezTo>
                    <a:pt x="1458912" y="207290"/>
                    <a:pt x="1452628" y="209893"/>
                    <a:pt x="1446075" y="209893"/>
                  </a:cubicBezTo>
                  <a:lnTo>
                    <a:pt x="24706" y="209893"/>
                  </a:lnTo>
                  <a:cubicBezTo>
                    <a:pt x="11061" y="209893"/>
                    <a:pt x="0" y="198831"/>
                    <a:pt x="0" y="185186"/>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2" name="TextBox 12"/>
            <p:cNvSpPr txBox="1"/>
            <p:nvPr/>
          </p:nvSpPr>
          <p:spPr>
            <a:xfrm>
              <a:off x="0" y="-76200"/>
              <a:ext cx="1470781" cy="286093"/>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Offer favourite drinks</a:t>
              </a:r>
            </a:p>
          </p:txBody>
        </p:sp>
      </p:grpSp>
      <p:grpSp>
        <p:nvGrpSpPr>
          <p:cNvPr id="13" name="Group 13"/>
          <p:cNvGrpSpPr/>
          <p:nvPr/>
        </p:nvGrpSpPr>
        <p:grpSpPr>
          <a:xfrm>
            <a:off x="1028700" y="4977257"/>
            <a:ext cx="7834025" cy="1117980"/>
            <a:chOff x="0" y="0"/>
            <a:chExt cx="1470781" cy="209893"/>
          </a:xfrm>
        </p:grpSpPr>
        <p:sp>
          <p:nvSpPr>
            <p:cNvPr id="14" name="Freeform 14"/>
            <p:cNvSpPr/>
            <p:nvPr/>
          </p:nvSpPr>
          <p:spPr>
            <a:xfrm>
              <a:off x="0" y="0"/>
              <a:ext cx="1470781" cy="209893"/>
            </a:xfrm>
            <a:custGeom>
              <a:avLst/>
              <a:gdLst/>
              <a:ahLst/>
              <a:cxnLst/>
              <a:rect l="l" t="t" r="r" b="b"/>
              <a:pathLst>
                <a:path w="1470781" h="209893">
                  <a:moveTo>
                    <a:pt x="24706" y="0"/>
                  </a:moveTo>
                  <a:lnTo>
                    <a:pt x="1446075" y="0"/>
                  </a:lnTo>
                  <a:cubicBezTo>
                    <a:pt x="1459720" y="0"/>
                    <a:pt x="1470781" y="11061"/>
                    <a:pt x="1470781" y="24706"/>
                  </a:cubicBezTo>
                  <a:lnTo>
                    <a:pt x="1470781" y="185186"/>
                  </a:lnTo>
                  <a:cubicBezTo>
                    <a:pt x="1470781" y="191739"/>
                    <a:pt x="1468178" y="198023"/>
                    <a:pt x="1463545" y="202656"/>
                  </a:cubicBezTo>
                  <a:cubicBezTo>
                    <a:pt x="1458912" y="207290"/>
                    <a:pt x="1452628" y="209893"/>
                    <a:pt x="1446075" y="209893"/>
                  </a:cubicBezTo>
                  <a:lnTo>
                    <a:pt x="24706" y="209893"/>
                  </a:lnTo>
                  <a:cubicBezTo>
                    <a:pt x="11061" y="209893"/>
                    <a:pt x="0" y="198831"/>
                    <a:pt x="0" y="185186"/>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5" name="TextBox 15"/>
            <p:cNvSpPr txBox="1"/>
            <p:nvPr/>
          </p:nvSpPr>
          <p:spPr>
            <a:xfrm>
              <a:off x="0" y="-76200"/>
              <a:ext cx="1470781" cy="286093"/>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Create social moments</a:t>
              </a:r>
            </a:p>
          </p:txBody>
        </p:sp>
      </p:grpSp>
      <p:grpSp>
        <p:nvGrpSpPr>
          <p:cNvPr id="16" name="Group 16"/>
          <p:cNvGrpSpPr/>
          <p:nvPr/>
        </p:nvGrpSpPr>
        <p:grpSpPr>
          <a:xfrm>
            <a:off x="1028700" y="6784675"/>
            <a:ext cx="7834025" cy="1117980"/>
            <a:chOff x="0" y="0"/>
            <a:chExt cx="1470781" cy="209893"/>
          </a:xfrm>
        </p:grpSpPr>
        <p:sp>
          <p:nvSpPr>
            <p:cNvPr id="17" name="Freeform 17"/>
            <p:cNvSpPr/>
            <p:nvPr/>
          </p:nvSpPr>
          <p:spPr>
            <a:xfrm>
              <a:off x="0" y="0"/>
              <a:ext cx="1470781" cy="209893"/>
            </a:xfrm>
            <a:custGeom>
              <a:avLst/>
              <a:gdLst/>
              <a:ahLst/>
              <a:cxnLst/>
              <a:rect l="l" t="t" r="r" b="b"/>
              <a:pathLst>
                <a:path w="1470781" h="209893">
                  <a:moveTo>
                    <a:pt x="24706" y="0"/>
                  </a:moveTo>
                  <a:lnTo>
                    <a:pt x="1446075" y="0"/>
                  </a:lnTo>
                  <a:cubicBezTo>
                    <a:pt x="1459720" y="0"/>
                    <a:pt x="1470781" y="11061"/>
                    <a:pt x="1470781" y="24706"/>
                  </a:cubicBezTo>
                  <a:lnTo>
                    <a:pt x="1470781" y="185186"/>
                  </a:lnTo>
                  <a:cubicBezTo>
                    <a:pt x="1470781" y="191739"/>
                    <a:pt x="1468178" y="198023"/>
                    <a:pt x="1463545" y="202656"/>
                  </a:cubicBezTo>
                  <a:cubicBezTo>
                    <a:pt x="1458912" y="207290"/>
                    <a:pt x="1452628" y="209893"/>
                    <a:pt x="1446075" y="209893"/>
                  </a:cubicBezTo>
                  <a:lnTo>
                    <a:pt x="24706" y="209893"/>
                  </a:lnTo>
                  <a:cubicBezTo>
                    <a:pt x="11061" y="209893"/>
                    <a:pt x="0" y="198831"/>
                    <a:pt x="0" y="185186"/>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18" name="TextBox 18"/>
            <p:cNvSpPr txBox="1"/>
            <p:nvPr/>
          </p:nvSpPr>
          <p:spPr>
            <a:xfrm>
              <a:off x="0" y="-76200"/>
              <a:ext cx="1470781" cy="286093"/>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Sit and drink together</a:t>
              </a:r>
            </a:p>
          </p:txBody>
        </p:sp>
      </p:grpSp>
      <p:grpSp>
        <p:nvGrpSpPr>
          <p:cNvPr id="19" name="Group 19"/>
          <p:cNvGrpSpPr/>
          <p:nvPr/>
        </p:nvGrpSpPr>
        <p:grpSpPr>
          <a:xfrm>
            <a:off x="1028700" y="8588454"/>
            <a:ext cx="7834025" cy="1117980"/>
            <a:chOff x="0" y="0"/>
            <a:chExt cx="1470781" cy="209893"/>
          </a:xfrm>
        </p:grpSpPr>
        <p:sp>
          <p:nvSpPr>
            <p:cNvPr id="20" name="Freeform 20"/>
            <p:cNvSpPr/>
            <p:nvPr/>
          </p:nvSpPr>
          <p:spPr>
            <a:xfrm>
              <a:off x="0" y="0"/>
              <a:ext cx="1470781" cy="209893"/>
            </a:xfrm>
            <a:custGeom>
              <a:avLst/>
              <a:gdLst/>
              <a:ahLst/>
              <a:cxnLst/>
              <a:rect l="l" t="t" r="r" b="b"/>
              <a:pathLst>
                <a:path w="1470781" h="209893">
                  <a:moveTo>
                    <a:pt x="24706" y="0"/>
                  </a:moveTo>
                  <a:lnTo>
                    <a:pt x="1446075" y="0"/>
                  </a:lnTo>
                  <a:cubicBezTo>
                    <a:pt x="1459720" y="0"/>
                    <a:pt x="1470781" y="11061"/>
                    <a:pt x="1470781" y="24706"/>
                  </a:cubicBezTo>
                  <a:lnTo>
                    <a:pt x="1470781" y="185186"/>
                  </a:lnTo>
                  <a:cubicBezTo>
                    <a:pt x="1470781" y="191739"/>
                    <a:pt x="1468178" y="198023"/>
                    <a:pt x="1463545" y="202656"/>
                  </a:cubicBezTo>
                  <a:cubicBezTo>
                    <a:pt x="1458912" y="207290"/>
                    <a:pt x="1452628" y="209893"/>
                    <a:pt x="1446075" y="209893"/>
                  </a:cubicBezTo>
                  <a:lnTo>
                    <a:pt x="24706" y="209893"/>
                  </a:lnTo>
                  <a:cubicBezTo>
                    <a:pt x="11061" y="209893"/>
                    <a:pt x="0" y="198831"/>
                    <a:pt x="0" y="185186"/>
                  </a:cubicBezTo>
                  <a:lnTo>
                    <a:pt x="0" y="24706"/>
                  </a:lnTo>
                  <a:cubicBezTo>
                    <a:pt x="0" y="18154"/>
                    <a:pt x="2603" y="11870"/>
                    <a:pt x="7236" y="7236"/>
                  </a:cubicBezTo>
                  <a:cubicBezTo>
                    <a:pt x="11870" y="2603"/>
                    <a:pt x="18154" y="0"/>
                    <a:pt x="24706" y="0"/>
                  </a:cubicBezTo>
                  <a:close/>
                </a:path>
              </a:pathLst>
            </a:custGeom>
            <a:solidFill>
              <a:srgbClr val="FFFFFF"/>
            </a:solidFill>
          </p:spPr>
          <p:txBody>
            <a:bodyPr/>
            <a:lstStyle/>
            <a:p>
              <a:endParaRPr lang="en-GB"/>
            </a:p>
          </p:txBody>
        </p:sp>
        <p:sp>
          <p:nvSpPr>
            <p:cNvPr id="21" name="TextBox 21"/>
            <p:cNvSpPr txBox="1"/>
            <p:nvPr/>
          </p:nvSpPr>
          <p:spPr>
            <a:xfrm>
              <a:off x="0" y="-76200"/>
              <a:ext cx="1470781" cy="286093"/>
            </a:xfrm>
            <a:prstGeom prst="rect">
              <a:avLst/>
            </a:prstGeom>
          </p:spPr>
          <p:txBody>
            <a:bodyPr lIns="50800" tIns="50800" rIns="50800" bIns="50800" rtlCol="0" anchor="ctr"/>
            <a:lstStyle/>
            <a:p>
              <a:pPr marL="841992" lvl="1" indent="-420996" algn="l">
                <a:lnSpc>
                  <a:spcPts val="5459"/>
                </a:lnSpc>
                <a:buFont typeface="Arial"/>
                <a:buChar char="•"/>
              </a:pPr>
              <a:r>
                <a:rPr lang="en-US" sz="3899" b="1">
                  <a:solidFill>
                    <a:srgbClr val="004AAD"/>
                  </a:solidFill>
                  <a:latin typeface="Montserrat Semi-Bold"/>
                  <a:ea typeface="Montserrat Semi-Bold"/>
                  <a:cs typeface="Montserrat Semi-Bold"/>
                  <a:sym typeface="Montserrat Semi-Bold"/>
                </a:rPr>
                <a:t>Use meaningful routines</a:t>
              </a:r>
            </a:p>
          </p:txBody>
        </p:sp>
      </p:grpSp>
      <p:sp>
        <p:nvSpPr>
          <p:cNvPr id="22" name="Freeform 22"/>
          <p:cNvSpPr/>
          <p:nvPr/>
        </p:nvSpPr>
        <p:spPr>
          <a:xfrm>
            <a:off x="9744127" y="2640008"/>
            <a:ext cx="7515173" cy="5006984"/>
          </a:xfrm>
          <a:custGeom>
            <a:avLst/>
            <a:gdLst/>
            <a:ahLst/>
            <a:cxnLst/>
            <a:rect l="l" t="t" r="r" b="b"/>
            <a:pathLst>
              <a:path w="7515173" h="5006984">
                <a:moveTo>
                  <a:pt x="0" y="0"/>
                </a:moveTo>
                <a:lnTo>
                  <a:pt x="7515173" y="0"/>
                </a:lnTo>
                <a:lnTo>
                  <a:pt x="7515173" y="5006984"/>
                </a:lnTo>
                <a:lnTo>
                  <a:pt x="0" y="5006984"/>
                </a:lnTo>
                <a:lnTo>
                  <a:pt x="0" y="0"/>
                </a:lnTo>
                <a:close/>
              </a:path>
            </a:pathLst>
          </a:custGeom>
          <a:blipFill>
            <a:blip r:embed="rId4"/>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1026</Words>
  <Application>Microsoft Office PowerPoint</Application>
  <PresentationFormat>Custom</PresentationFormat>
  <Paragraphs>165</Paragraphs>
  <Slides>14</Slides>
  <Notes>14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Canva Sans Bold</vt:lpstr>
      <vt:lpstr>Calibri</vt:lpstr>
      <vt:lpstr>Poppins</vt:lpstr>
      <vt:lpstr>Lemonada</vt:lpstr>
      <vt:lpstr>Montserrat</vt:lpstr>
      <vt:lpstr>Lilita One</vt:lpstr>
      <vt:lpstr>Montserrat Bold</vt:lpstr>
      <vt:lpstr>Montserrat Medium</vt:lpstr>
      <vt:lpstr>Montserrat Semi-Bold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Thirst for Life</dc:title>
  <dc:creator>Alexandra Rees (Hywel Dda UHB - Clinical Lead Dietitian)</dc:creator>
  <cp:lastModifiedBy>Alexandra Rees (Hywel Dda UHB - Clinical Lead Dietitian)</cp:lastModifiedBy>
  <cp:revision>1</cp:revision>
  <dcterms:created xsi:type="dcterms:W3CDTF">2006-08-16T00:00:00Z</dcterms:created>
  <dcterms:modified xsi:type="dcterms:W3CDTF">2026-06-26T12:30:02Z</dcterms:modified>
  <dc:identifier>DAHNZWls6g0</dc:identifier>
</cp:coreProperties>
</file>