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6"/>
  </p:notesMasterIdLst>
  <p:sldIdLst>
    <p:sldId id="1128" r:id="rId5"/>
    <p:sldId id="1131" r:id="rId6"/>
    <p:sldId id="304" r:id="rId7"/>
    <p:sldId id="276" r:id="rId8"/>
    <p:sldId id="1283" r:id="rId9"/>
    <p:sldId id="1284" r:id="rId10"/>
    <p:sldId id="1278" r:id="rId11"/>
    <p:sldId id="1285" r:id="rId12"/>
    <p:sldId id="1288" r:id="rId13"/>
    <p:sldId id="1287" r:id="rId14"/>
    <p:sldId id="1286"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82A7E"/>
    <a:srgbClr val="CC0099"/>
    <a:srgbClr val="993366"/>
    <a:srgbClr val="B4007D"/>
    <a:srgbClr val="CC33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A5CE08-B0A7-471E-BB43-5AE2B0155C09}" v="21" dt="2024-12-09T10:54:14.01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ra H Beale" userId="2e4905f3-e7b2-4fa2-90df-656a8b375bdc" providerId="ADAL" clId="{3BA5CE08-B0A7-471E-BB43-5AE2B0155C09}"/>
    <pc:docChg chg="undo custSel addSld modSld">
      <pc:chgData name="Laura H Beale" userId="2e4905f3-e7b2-4fa2-90df-656a8b375bdc" providerId="ADAL" clId="{3BA5CE08-B0A7-471E-BB43-5AE2B0155C09}" dt="2024-12-09T11:45:54.334" v="2329" actId="20577"/>
      <pc:docMkLst>
        <pc:docMk/>
      </pc:docMkLst>
      <pc:sldChg chg="modSp">
        <pc:chgData name="Laura H Beale" userId="2e4905f3-e7b2-4fa2-90df-656a8b375bdc" providerId="ADAL" clId="{3BA5CE08-B0A7-471E-BB43-5AE2B0155C09}" dt="2024-12-09T10:26:11.748" v="1738" actId="20577"/>
        <pc:sldMkLst>
          <pc:docMk/>
          <pc:sldMk cId="2068467093" sldId="276"/>
        </pc:sldMkLst>
        <pc:spChg chg="mod">
          <ac:chgData name="Laura H Beale" userId="2e4905f3-e7b2-4fa2-90df-656a8b375bdc" providerId="ADAL" clId="{3BA5CE08-B0A7-471E-BB43-5AE2B0155C09}" dt="2024-12-09T10:26:11.748" v="1738" actId="20577"/>
          <ac:spMkLst>
            <pc:docMk/>
            <pc:sldMk cId="2068467093" sldId="276"/>
            <ac:spMk id="2" creationId="{40D56DA0-E9FB-132A-5634-6EA92ED66C38}"/>
          </ac:spMkLst>
        </pc:spChg>
      </pc:sldChg>
      <pc:sldChg chg="addSp modSp mod">
        <pc:chgData name="Laura H Beale" userId="2e4905f3-e7b2-4fa2-90df-656a8b375bdc" providerId="ADAL" clId="{3BA5CE08-B0A7-471E-BB43-5AE2B0155C09}" dt="2024-12-09T11:45:54.334" v="2329" actId="20577"/>
        <pc:sldMkLst>
          <pc:docMk/>
          <pc:sldMk cId="2193791972" sldId="1278"/>
        </pc:sldMkLst>
        <pc:spChg chg="add mod">
          <ac:chgData name="Laura H Beale" userId="2e4905f3-e7b2-4fa2-90df-656a8b375bdc" providerId="ADAL" clId="{3BA5CE08-B0A7-471E-BB43-5AE2B0155C09}" dt="2024-12-09T11:45:54.334" v="2329" actId="20577"/>
          <ac:spMkLst>
            <pc:docMk/>
            <pc:sldMk cId="2193791972" sldId="1278"/>
            <ac:spMk id="2" creationId="{89828DA5-A65A-43BF-230E-5B3A627972D6}"/>
          </ac:spMkLst>
        </pc:spChg>
        <pc:graphicFrameChg chg="mod modGraphic">
          <ac:chgData name="Laura H Beale" userId="2e4905f3-e7b2-4fa2-90df-656a8b375bdc" providerId="ADAL" clId="{3BA5CE08-B0A7-471E-BB43-5AE2B0155C09}" dt="2024-12-09T10:59:20.463" v="2259" actId="2165"/>
          <ac:graphicFrameMkLst>
            <pc:docMk/>
            <pc:sldMk cId="2193791972" sldId="1278"/>
            <ac:graphicFrameMk id="6" creationId="{D5BAED1D-8387-2D29-C317-FCEED5CC32AF}"/>
          </ac:graphicFrameMkLst>
        </pc:graphicFrameChg>
      </pc:sldChg>
      <pc:sldChg chg="modSp mod">
        <pc:chgData name="Laura H Beale" userId="2e4905f3-e7b2-4fa2-90df-656a8b375bdc" providerId="ADAL" clId="{3BA5CE08-B0A7-471E-BB43-5AE2B0155C09}" dt="2024-11-28T08:41:01.855" v="963" actId="20577"/>
        <pc:sldMkLst>
          <pc:docMk/>
          <pc:sldMk cId="2419739740" sldId="1283"/>
        </pc:sldMkLst>
        <pc:spChg chg="mod">
          <ac:chgData name="Laura H Beale" userId="2e4905f3-e7b2-4fa2-90df-656a8b375bdc" providerId="ADAL" clId="{3BA5CE08-B0A7-471E-BB43-5AE2B0155C09}" dt="2024-11-28T08:41:01.855" v="963" actId="20577"/>
          <ac:spMkLst>
            <pc:docMk/>
            <pc:sldMk cId="2419739740" sldId="1283"/>
            <ac:spMk id="5" creationId="{20DCDA94-087F-261B-D29A-5FB49CDEB42C}"/>
          </ac:spMkLst>
        </pc:spChg>
      </pc:sldChg>
      <pc:sldChg chg="delSp modSp mod">
        <pc:chgData name="Laura H Beale" userId="2e4905f3-e7b2-4fa2-90df-656a8b375bdc" providerId="ADAL" clId="{3BA5CE08-B0A7-471E-BB43-5AE2B0155C09}" dt="2024-11-26T15:57:13.840" v="655" actId="478"/>
        <pc:sldMkLst>
          <pc:docMk/>
          <pc:sldMk cId="2018338818" sldId="1284"/>
        </pc:sldMkLst>
        <pc:spChg chg="mod">
          <ac:chgData name="Laura H Beale" userId="2e4905f3-e7b2-4fa2-90df-656a8b375bdc" providerId="ADAL" clId="{3BA5CE08-B0A7-471E-BB43-5AE2B0155C09}" dt="2024-11-26T15:57:11.855" v="654" actId="20577"/>
          <ac:spMkLst>
            <pc:docMk/>
            <pc:sldMk cId="2018338818" sldId="1284"/>
            <ac:spMk id="2" creationId="{85F8F5D7-562B-63FE-7CAA-E622E2543439}"/>
          </ac:spMkLst>
        </pc:spChg>
        <pc:spChg chg="del mod">
          <ac:chgData name="Laura H Beale" userId="2e4905f3-e7b2-4fa2-90df-656a8b375bdc" providerId="ADAL" clId="{3BA5CE08-B0A7-471E-BB43-5AE2B0155C09}" dt="2024-11-26T15:57:13.840" v="655" actId="478"/>
          <ac:spMkLst>
            <pc:docMk/>
            <pc:sldMk cId="2018338818" sldId="1284"/>
            <ac:spMk id="3" creationId="{6786E587-7B0B-A708-A774-595B7320C6A6}"/>
          </ac:spMkLst>
        </pc:spChg>
        <pc:spChg chg="mod">
          <ac:chgData name="Laura H Beale" userId="2e4905f3-e7b2-4fa2-90df-656a8b375bdc" providerId="ADAL" clId="{3BA5CE08-B0A7-471E-BB43-5AE2B0155C09}" dt="2024-11-26T15:56:31.817" v="538" actId="20577"/>
          <ac:spMkLst>
            <pc:docMk/>
            <pc:sldMk cId="2018338818" sldId="1284"/>
            <ac:spMk id="4" creationId="{296780AD-5413-CFA0-8E2D-880B4AE34321}"/>
          </ac:spMkLst>
        </pc:spChg>
      </pc:sldChg>
      <pc:sldChg chg="modSp mod">
        <pc:chgData name="Laura H Beale" userId="2e4905f3-e7b2-4fa2-90df-656a8b375bdc" providerId="ADAL" clId="{3BA5CE08-B0A7-471E-BB43-5AE2B0155C09}" dt="2024-12-09T10:20:28.356" v="1196" actId="20577"/>
        <pc:sldMkLst>
          <pc:docMk/>
          <pc:sldMk cId="1059362779" sldId="1285"/>
        </pc:sldMkLst>
        <pc:spChg chg="mod">
          <ac:chgData name="Laura H Beale" userId="2e4905f3-e7b2-4fa2-90df-656a8b375bdc" providerId="ADAL" clId="{3BA5CE08-B0A7-471E-BB43-5AE2B0155C09}" dt="2024-12-09T10:20:28.356" v="1196" actId="20577"/>
          <ac:spMkLst>
            <pc:docMk/>
            <pc:sldMk cId="1059362779" sldId="1285"/>
            <ac:spMk id="2" creationId="{94E59083-7860-5F9E-7E8C-0344BB70C8A9}"/>
          </ac:spMkLst>
        </pc:spChg>
      </pc:sldChg>
      <pc:sldChg chg="modSp mod">
        <pc:chgData name="Laura H Beale" userId="2e4905f3-e7b2-4fa2-90df-656a8b375bdc" providerId="ADAL" clId="{3BA5CE08-B0A7-471E-BB43-5AE2B0155C09}" dt="2024-12-09T10:58:16.065" v="2258" actId="20577"/>
        <pc:sldMkLst>
          <pc:docMk/>
          <pc:sldMk cId="4107939618" sldId="1287"/>
        </pc:sldMkLst>
        <pc:spChg chg="mod">
          <ac:chgData name="Laura H Beale" userId="2e4905f3-e7b2-4fa2-90df-656a8b375bdc" providerId="ADAL" clId="{3BA5CE08-B0A7-471E-BB43-5AE2B0155C09}" dt="2024-12-09T10:58:16.065" v="2258" actId="20577"/>
          <ac:spMkLst>
            <pc:docMk/>
            <pc:sldMk cId="4107939618" sldId="1287"/>
            <ac:spMk id="2" creationId="{44F73686-C8E7-B120-36FA-6CB5D8918E84}"/>
          </ac:spMkLst>
        </pc:spChg>
      </pc:sldChg>
      <pc:sldChg chg="delSp modSp add mod">
        <pc:chgData name="Laura H Beale" userId="2e4905f3-e7b2-4fa2-90df-656a8b375bdc" providerId="ADAL" clId="{3BA5CE08-B0A7-471E-BB43-5AE2B0155C09}" dt="2024-12-09T11:33:15.159" v="2326" actId="403"/>
        <pc:sldMkLst>
          <pc:docMk/>
          <pc:sldMk cId="2070020083" sldId="1288"/>
        </pc:sldMkLst>
        <pc:spChg chg="mod">
          <ac:chgData name="Laura H Beale" userId="2e4905f3-e7b2-4fa2-90df-656a8b375bdc" providerId="ADAL" clId="{3BA5CE08-B0A7-471E-BB43-5AE2B0155C09}" dt="2024-12-09T11:33:15.159" v="2326" actId="403"/>
          <ac:spMkLst>
            <pc:docMk/>
            <pc:sldMk cId="2070020083" sldId="1288"/>
            <ac:spMk id="2" creationId="{94E59083-7860-5F9E-7E8C-0344BB70C8A9}"/>
          </ac:spMkLst>
        </pc:spChg>
        <pc:spChg chg="del mod">
          <ac:chgData name="Laura H Beale" userId="2e4905f3-e7b2-4fa2-90df-656a8b375bdc" providerId="ADAL" clId="{3BA5CE08-B0A7-471E-BB43-5AE2B0155C09}" dt="2024-11-26T15:58:30.610" v="692"/>
          <ac:spMkLst>
            <pc:docMk/>
            <pc:sldMk cId="2070020083" sldId="1288"/>
            <ac:spMk id="5" creationId="{20DCDA94-087F-261B-D29A-5FB49CDEB42C}"/>
          </ac:spMkLst>
        </pc:spChg>
        <pc:spChg chg="mod">
          <ac:chgData name="Laura H Beale" userId="2e4905f3-e7b2-4fa2-90df-656a8b375bdc" providerId="ADAL" clId="{3BA5CE08-B0A7-471E-BB43-5AE2B0155C09}" dt="2024-11-26T15:58:30.037" v="690" actId="1076"/>
          <ac:spMkLst>
            <pc:docMk/>
            <pc:sldMk cId="2070020083" sldId="1288"/>
            <ac:spMk id="7" creationId="{D1727527-39AC-3C77-4513-881A3BC057F7}"/>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3686AD-2BDA-4D7A-A68D-154AAC27CDE6}" type="doc">
      <dgm:prSet loTypeId="urn:microsoft.com/office/officeart/2005/8/layout/venn1" loCatId="relationship" qsTypeId="urn:microsoft.com/office/officeart/2005/8/quickstyle/simple1" qsCatId="simple" csTypeId="urn:microsoft.com/office/officeart/2005/8/colors/colorful1" csCatId="colorful" phldr="1"/>
      <dgm:spPr/>
    </dgm:pt>
    <dgm:pt modelId="{BEDDACD7-8ED8-4FAC-A35F-121620EAE46D}">
      <dgm:prSet phldrT="[Text]"/>
      <dgm:spPr/>
      <dgm:t>
        <a:bodyPr/>
        <a:lstStyle/>
        <a:p>
          <a:r>
            <a:rPr lang="en-GB"/>
            <a:t>Re-provision</a:t>
          </a:r>
        </a:p>
      </dgm:t>
    </dgm:pt>
    <dgm:pt modelId="{26D4F7F5-4FE4-4EDF-A74D-461471E39717}" type="parTrans" cxnId="{72B3F84D-3BDE-4F8E-9F17-DF0B1ECB9171}">
      <dgm:prSet/>
      <dgm:spPr/>
      <dgm:t>
        <a:bodyPr/>
        <a:lstStyle/>
        <a:p>
          <a:endParaRPr lang="en-GB"/>
        </a:p>
      </dgm:t>
    </dgm:pt>
    <dgm:pt modelId="{6B174E40-3733-4E5D-BC26-E5B1330E753C}" type="sibTrans" cxnId="{72B3F84D-3BDE-4F8E-9F17-DF0B1ECB9171}">
      <dgm:prSet/>
      <dgm:spPr/>
      <dgm:t>
        <a:bodyPr/>
        <a:lstStyle/>
        <a:p>
          <a:endParaRPr lang="en-GB"/>
        </a:p>
      </dgm:t>
    </dgm:pt>
    <dgm:pt modelId="{03A00C96-D25C-441E-BC50-98607AB0FCE3}">
      <dgm:prSet phldrT="[Text]"/>
      <dgm:spPr/>
      <dgm:t>
        <a:bodyPr/>
        <a:lstStyle/>
        <a:p>
          <a:r>
            <a:rPr lang="en-GB"/>
            <a:t>Reconfigure</a:t>
          </a:r>
        </a:p>
      </dgm:t>
    </dgm:pt>
    <dgm:pt modelId="{CF7ACAD2-FDA9-46C5-9F1C-725559B838ED}" type="parTrans" cxnId="{8705E6DF-C22B-4F51-9BAB-9020088CE0EC}">
      <dgm:prSet/>
      <dgm:spPr/>
      <dgm:t>
        <a:bodyPr/>
        <a:lstStyle/>
        <a:p>
          <a:endParaRPr lang="en-GB"/>
        </a:p>
      </dgm:t>
    </dgm:pt>
    <dgm:pt modelId="{416F3FBA-770D-4400-A49F-D268E876DAB4}" type="sibTrans" cxnId="{8705E6DF-C22B-4F51-9BAB-9020088CE0EC}">
      <dgm:prSet/>
      <dgm:spPr/>
      <dgm:t>
        <a:bodyPr/>
        <a:lstStyle/>
        <a:p>
          <a:endParaRPr lang="en-GB"/>
        </a:p>
      </dgm:t>
    </dgm:pt>
    <dgm:pt modelId="{03556124-D4EE-4C0F-A786-FA32B4245CA2}">
      <dgm:prSet phldrT="[Text]"/>
      <dgm:spPr/>
      <dgm:t>
        <a:bodyPr/>
        <a:lstStyle/>
        <a:p>
          <a:r>
            <a:rPr lang="en-GB"/>
            <a:t>Rebalance</a:t>
          </a:r>
        </a:p>
      </dgm:t>
    </dgm:pt>
    <dgm:pt modelId="{B76C6543-B9B0-4B5C-800D-DBD7BCE89CB6}" type="parTrans" cxnId="{23799815-D47D-4D17-8180-4D4D17DD63CD}">
      <dgm:prSet/>
      <dgm:spPr/>
      <dgm:t>
        <a:bodyPr/>
        <a:lstStyle/>
        <a:p>
          <a:endParaRPr lang="en-GB"/>
        </a:p>
      </dgm:t>
    </dgm:pt>
    <dgm:pt modelId="{08294CE9-38AD-47A4-84F1-06A3714FA0A4}" type="sibTrans" cxnId="{23799815-D47D-4D17-8180-4D4D17DD63CD}">
      <dgm:prSet/>
      <dgm:spPr/>
      <dgm:t>
        <a:bodyPr/>
        <a:lstStyle/>
        <a:p>
          <a:endParaRPr lang="en-GB"/>
        </a:p>
      </dgm:t>
    </dgm:pt>
    <dgm:pt modelId="{498B96D4-FE24-4263-BF1C-E7115D6A9799}" type="pres">
      <dgm:prSet presAssocID="{C13686AD-2BDA-4D7A-A68D-154AAC27CDE6}" presName="compositeShape" presStyleCnt="0">
        <dgm:presLayoutVars>
          <dgm:chMax val="7"/>
          <dgm:dir/>
          <dgm:resizeHandles val="exact"/>
        </dgm:presLayoutVars>
      </dgm:prSet>
      <dgm:spPr/>
    </dgm:pt>
    <dgm:pt modelId="{01C2880E-BBF6-4090-9711-D8470305F507}" type="pres">
      <dgm:prSet presAssocID="{BEDDACD7-8ED8-4FAC-A35F-121620EAE46D}" presName="circ1" presStyleLbl="vennNode1" presStyleIdx="0" presStyleCnt="3"/>
      <dgm:spPr/>
    </dgm:pt>
    <dgm:pt modelId="{F66BA177-37F1-4394-8A6D-B8D84D26D456}" type="pres">
      <dgm:prSet presAssocID="{BEDDACD7-8ED8-4FAC-A35F-121620EAE46D}" presName="circ1Tx" presStyleLbl="revTx" presStyleIdx="0" presStyleCnt="0">
        <dgm:presLayoutVars>
          <dgm:chMax val="0"/>
          <dgm:chPref val="0"/>
          <dgm:bulletEnabled val="1"/>
        </dgm:presLayoutVars>
      </dgm:prSet>
      <dgm:spPr/>
    </dgm:pt>
    <dgm:pt modelId="{9E22D1B3-D29C-4675-BC56-4B20ADA8A1A4}" type="pres">
      <dgm:prSet presAssocID="{03A00C96-D25C-441E-BC50-98607AB0FCE3}" presName="circ2" presStyleLbl="vennNode1" presStyleIdx="1" presStyleCnt="3"/>
      <dgm:spPr/>
    </dgm:pt>
    <dgm:pt modelId="{55E7936D-3CD4-4080-8C7A-1EFF0E654FDD}" type="pres">
      <dgm:prSet presAssocID="{03A00C96-D25C-441E-BC50-98607AB0FCE3}" presName="circ2Tx" presStyleLbl="revTx" presStyleIdx="0" presStyleCnt="0">
        <dgm:presLayoutVars>
          <dgm:chMax val="0"/>
          <dgm:chPref val="0"/>
          <dgm:bulletEnabled val="1"/>
        </dgm:presLayoutVars>
      </dgm:prSet>
      <dgm:spPr/>
    </dgm:pt>
    <dgm:pt modelId="{2BD629B3-B989-4F72-84DB-CBB158869875}" type="pres">
      <dgm:prSet presAssocID="{03556124-D4EE-4C0F-A786-FA32B4245CA2}" presName="circ3" presStyleLbl="vennNode1" presStyleIdx="2" presStyleCnt="3"/>
      <dgm:spPr/>
    </dgm:pt>
    <dgm:pt modelId="{3529A421-31BD-443F-9829-2EBB1A592093}" type="pres">
      <dgm:prSet presAssocID="{03556124-D4EE-4C0F-A786-FA32B4245CA2}" presName="circ3Tx" presStyleLbl="revTx" presStyleIdx="0" presStyleCnt="0">
        <dgm:presLayoutVars>
          <dgm:chMax val="0"/>
          <dgm:chPref val="0"/>
          <dgm:bulletEnabled val="1"/>
        </dgm:presLayoutVars>
      </dgm:prSet>
      <dgm:spPr/>
    </dgm:pt>
  </dgm:ptLst>
  <dgm:cxnLst>
    <dgm:cxn modelId="{6CA80003-C5B3-4A9B-A612-43F2295BE7E0}" type="presOf" srcId="{03556124-D4EE-4C0F-A786-FA32B4245CA2}" destId="{3529A421-31BD-443F-9829-2EBB1A592093}" srcOrd="1" destOrd="0" presId="urn:microsoft.com/office/officeart/2005/8/layout/venn1"/>
    <dgm:cxn modelId="{A31FFF08-383D-4549-B442-8F09D0F83546}" type="presOf" srcId="{03556124-D4EE-4C0F-A786-FA32B4245CA2}" destId="{2BD629B3-B989-4F72-84DB-CBB158869875}" srcOrd="0" destOrd="0" presId="urn:microsoft.com/office/officeart/2005/8/layout/venn1"/>
    <dgm:cxn modelId="{23799815-D47D-4D17-8180-4D4D17DD63CD}" srcId="{C13686AD-2BDA-4D7A-A68D-154AAC27CDE6}" destId="{03556124-D4EE-4C0F-A786-FA32B4245CA2}" srcOrd="2" destOrd="0" parTransId="{B76C6543-B9B0-4B5C-800D-DBD7BCE89CB6}" sibTransId="{08294CE9-38AD-47A4-84F1-06A3714FA0A4}"/>
    <dgm:cxn modelId="{836AB45F-02F3-48B3-AF16-182A95CD258F}" type="presOf" srcId="{03A00C96-D25C-441E-BC50-98607AB0FCE3}" destId="{9E22D1B3-D29C-4675-BC56-4B20ADA8A1A4}" srcOrd="0" destOrd="0" presId="urn:microsoft.com/office/officeart/2005/8/layout/venn1"/>
    <dgm:cxn modelId="{72B3F84D-3BDE-4F8E-9F17-DF0B1ECB9171}" srcId="{C13686AD-2BDA-4D7A-A68D-154AAC27CDE6}" destId="{BEDDACD7-8ED8-4FAC-A35F-121620EAE46D}" srcOrd="0" destOrd="0" parTransId="{26D4F7F5-4FE4-4EDF-A74D-461471E39717}" sibTransId="{6B174E40-3733-4E5D-BC26-E5B1330E753C}"/>
    <dgm:cxn modelId="{AC629175-504B-4AE0-B97F-B1BA82C31BD2}" type="presOf" srcId="{BEDDACD7-8ED8-4FAC-A35F-121620EAE46D}" destId="{01C2880E-BBF6-4090-9711-D8470305F507}" srcOrd="0" destOrd="0" presId="urn:microsoft.com/office/officeart/2005/8/layout/venn1"/>
    <dgm:cxn modelId="{6E3AC3A3-B929-42D2-B132-48DC81341E8C}" type="presOf" srcId="{03A00C96-D25C-441E-BC50-98607AB0FCE3}" destId="{55E7936D-3CD4-4080-8C7A-1EFF0E654FDD}" srcOrd="1" destOrd="0" presId="urn:microsoft.com/office/officeart/2005/8/layout/venn1"/>
    <dgm:cxn modelId="{C69AD1A5-1044-46FF-9D34-9E2ED823A463}" type="presOf" srcId="{C13686AD-2BDA-4D7A-A68D-154AAC27CDE6}" destId="{498B96D4-FE24-4263-BF1C-E7115D6A9799}" srcOrd="0" destOrd="0" presId="urn:microsoft.com/office/officeart/2005/8/layout/venn1"/>
    <dgm:cxn modelId="{CC204BDF-035D-4812-B909-90C5AC6768E6}" type="presOf" srcId="{BEDDACD7-8ED8-4FAC-A35F-121620EAE46D}" destId="{F66BA177-37F1-4394-8A6D-B8D84D26D456}" srcOrd="1" destOrd="0" presId="urn:microsoft.com/office/officeart/2005/8/layout/venn1"/>
    <dgm:cxn modelId="{8705E6DF-C22B-4F51-9BAB-9020088CE0EC}" srcId="{C13686AD-2BDA-4D7A-A68D-154AAC27CDE6}" destId="{03A00C96-D25C-441E-BC50-98607AB0FCE3}" srcOrd="1" destOrd="0" parTransId="{CF7ACAD2-FDA9-46C5-9F1C-725559B838ED}" sibTransId="{416F3FBA-770D-4400-A49F-D268E876DAB4}"/>
    <dgm:cxn modelId="{EB2BA943-2C63-486C-B37D-E295D7CD5FA8}" type="presParOf" srcId="{498B96D4-FE24-4263-BF1C-E7115D6A9799}" destId="{01C2880E-BBF6-4090-9711-D8470305F507}" srcOrd="0" destOrd="0" presId="urn:microsoft.com/office/officeart/2005/8/layout/venn1"/>
    <dgm:cxn modelId="{BB6637F2-016B-4F5E-BDD4-3F3282A7E1F3}" type="presParOf" srcId="{498B96D4-FE24-4263-BF1C-E7115D6A9799}" destId="{F66BA177-37F1-4394-8A6D-B8D84D26D456}" srcOrd="1" destOrd="0" presId="urn:microsoft.com/office/officeart/2005/8/layout/venn1"/>
    <dgm:cxn modelId="{92CEFEFA-EF19-4C36-A715-804BF5F42A36}" type="presParOf" srcId="{498B96D4-FE24-4263-BF1C-E7115D6A9799}" destId="{9E22D1B3-D29C-4675-BC56-4B20ADA8A1A4}" srcOrd="2" destOrd="0" presId="urn:microsoft.com/office/officeart/2005/8/layout/venn1"/>
    <dgm:cxn modelId="{12AF8C42-7ED6-4CF7-B09E-020FA42E7D20}" type="presParOf" srcId="{498B96D4-FE24-4263-BF1C-E7115D6A9799}" destId="{55E7936D-3CD4-4080-8C7A-1EFF0E654FDD}" srcOrd="3" destOrd="0" presId="urn:microsoft.com/office/officeart/2005/8/layout/venn1"/>
    <dgm:cxn modelId="{24BEC2B8-477D-4CC6-B0FA-6C4CE33A9F90}" type="presParOf" srcId="{498B96D4-FE24-4263-BF1C-E7115D6A9799}" destId="{2BD629B3-B989-4F72-84DB-CBB158869875}" srcOrd="4" destOrd="0" presId="urn:microsoft.com/office/officeart/2005/8/layout/venn1"/>
    <dgm:cxn modelId="{EB010F76-E956-4025-93B8-F2029B76E6D5}" type="presParOf" srcId="{498B96D4-FE24-4263-BF1C-E7115D6A9799}" destId="{3529A421-31BD-443F-9829-2EBB1A592093}"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C2880E-BBF6-4090-9711-D8470305F507}">
      <dsp:nvSpPr>
        <dsp:cNvPr id="0" name=""/>
        <dsp:cNvSpPr/>
      </dsp:nvSpPr>
      <dsp:spPr>
        <a:xfrm>
          <a:off x="1742822" y="47799"/>
          <a:ext cx="2294379" cy="2294379"/>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r>
            <a:rPr lang="en-GB" sz="2200" kern="1200"/>
            <a:t>Re-provision</a:t>
          </a:r>
        </a:p>
      </dsp:txBody>
      <dsp:txXfrm>
        <a:off x="2048739" y="449316"/>
        <a:ext cx="1682545" cy="1032470"/>
      </dsp:txXfrm>
    </dsp:sp>
    <dsp:sp modelId="{9E22D1B3-D29C-4675-BC56-4B20ADA8A1A4}">
      <dsp:nvSpPr>
        <dsp:cNvPr id="0" name=""/>
        <dsp:cNvSpPr/>
      </dsp:nvSpPr>
      <dsp:spPr>
        <a:xfrm>
          <a:off x="2570710" y="1481786"/>
          <a:ext cx="2294379" cy="2294379"/>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r>
            <a:rPr lang="en-GB" sz="2200" kern="1200"/>
            <a:t>Reconfigure</a:t>
          </a:r>
        </a:p>
      </dsp:txBody>
      <dsp:txXfrm>
        <a:off x="3272408" y="2074501"/>
        <a:ext cx="1376627" cy="1261908"/>
      </dsp:txXfrm>
    </dsp:sp>
    <dsp:sp modelId="{2BD629B3-B989-4F72-84DB-CBB158869875}">
      <dsp:nvSpPr>
        <dsp:cNvPr id="0" name=""/>
        <dsp:cNvSpPr/>
      </dsp:nvSpPr>
      <dsp:spPr>
        <a:xfrm>
          <a:off x="914933" y="1481786"/>
          <a:ext cx="2294379" cy="2294379"/>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r>
            <a:rPr lang="en-GB" sz="2200" kern="1200"/>
            <a:t>Rebalance</a:t>
          </a:r>
        </a:p>
      </dsp:txBody>
      <dsp:txXfrm>
        <a:off x="1130987" y="2074501"/>
        <a:ext cx="1376627" cy="1261908"/>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E39EFF-A38F-4200-B9B0-8CC9BCD5C374}" type="datetimeFigureOut">
              <a:rPr lang="en-GB" smtClean="0"/>
              <a:t>09/12/2024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396527-9D52-497E-BD5B-B2CF7B8DBB4F}" type="slidenum">
              <a:rPr lang="en-GB" smtClean="0"/>
              <a:t>‹#›</a:t>
            </a:fld>
            <a:endParaRPr lang="en-GB"/>
          </a:p>
        </p:txBody>
      </p:sp>
    </p:spTree>
    <p:extLst>
      <p:ext uri="{BB962C8B-B14F-4D97-AF65-F5344CB8AC3E}">
        <p14:creationId xmlns:p14="http://schemas.microsoft.com/office/powerpoint/2010/main" val="29971437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C77C56-E136-FA4F-A518-9FE7D4D225C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54913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64A774F-B5A1-26F6-EACB-A0B2F8464532}"/>
              </a:ext>
            </a:extLst>
          </p:cNvPr>
          <p:cNvSpPr txBox="1"/>
          <p:nvPr userDrawn="1"/>
        </p:nvSpPr>
        <p:spPr>
          <a:xfrm>
            <a:off x="586409" y="1331843"/>
            <a:ext cx="5287617" cy="4522305"/>
          </a:xfrm>
          <a:prstGeom prst="rect">
            <a:avLst/>
          </a:prstGeom>
          <a:noFill/>
        </p:spPr>
        <p:txBody>
          <a:bodyPr wrap="square" rtlCol="0">
            <a:spAutoFit/>
          </a:bodyPr>
          <a:lstStyle/>
          <a:p>
            <a:endParaRPr lang="en-US"/>
          </a:p>
        </p:txBody>
      </p:sp>
      <p:sp>
        <p:nvSpPr>
          <p:cNvPr id="8" name="TextBox 7">
            <a:extLst>
              <a:ext uri="{FF2B5EF4-FFF2-40B4-BE49-F238E27FC236}">
                <a16:creationId xmlns:a16="http://schemas.microsoft.com/office/drawing/2014/main" id="{7F99A545-AF8F-4235-286D-384CFF67E30F}"/>
              </a:ext>
            </a:extLst>
          </p:cNvPr>
          <p:cNvSpPr txBox="1"/>
          <p:nvPr userDrawn="1"/>
        </p:nvSpPr>
        <p:spPr>
          <a:xfrm>
            <a:off x="6317976" y="1331843"/>
            <a:ext cx="5396947" cy="4601817"/>
          </a:xfrm>
          <a:prstGeom prst="rect">
            <a:avLst/>
          </a:prstGeom>
          <a:noFill/>
        </p:spPr>
        <p:txBody>
          <a:bodyPr wrap="square" rtlCol="0">
            <a:spAutoFit/>
          </a:bodyPr>
          <a:lstStyle/>
          <a:p>
            <a:endParaRPr lang="en-US"/>
          </a:p>
        </p:txBody>
      </p:sp>
    </p:spTree>
    <p:extLst>
      <p:ext uri="{BB962C8B-B14F-4D97-AF65-F5344CB8AC3E}">
        <p14:creationId xmlns:p14="http://schemas.microsoft.com/office/powerpoint/2010/main" val="1718876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88925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Flowchart: Manual Input 1">
            <a:extLst>
              <a:ext uri="{FF2B5EF4-FFF2-40B4-BE49-F238E27FC236}">
                <a16:creationId xmlns:a16="http://schemas.microsoft.com/office/drawing/2014/main" id="{A35157A6-3B92-6E3B-A60B-D1870363E495}"/>
              </a:ext>
            </a:extLst>
          </p:cNvPr>
          <p:cNvSpPr/>
          <p:nvPr userDrawn="1"/>
        </p:nvSpPr>
        <p:spPr>
          <a:xfrm>
            <a:off x="8936182" y="4932218"/>
            <a:ext cx="2521527" cy="1925782"/>
          </a:xfrm>
          <a:prstGeom prst="flowChartManualInpu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lowchart: Manual Input 3">
            <a:extLst>
              <a:ext uri="{FF2B5EF4-FFF2-40B4-BE49-F238E27FC236}">
                <a16:creationId xmlns:a16="http://schemas.microsoft.com/office/drawing/2014/main" id="{F2BE7C64-869A-55EA-BCEC-FC5CBB646000}"/>
              </a:ext>
            </a:extLst>
          </p:cNvPr>
          <p:cNvSpPr/>
          <p:nvPr userDrawn="1"/>
        </p:nvSpPr>
        <p:spPr>
          <a:xfrm flipH="1" flipV="1">
            <a:off x="8894618" y="0"/>
            <a:ext cx="2563091" cy="900545"/>
          </a:xfrm>
          <a:prstGeom prst="flowChartManualInput">
            <a:avLst/>
          </a:prstGeom>
          <a:solidFill>
            <a:srgbClr val="BD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9C0D0F70-5130-7073-E0FA-A0544D21D8B7}"/>
              </a:ext>
            </a:extLst>
          </p:cNvPr>
          <p:cNvPicPr>
            <a:picLocks noChangeAspect="1"/>
          </p:cNvPicPr>
          <p:nvPr userDrawn="1"/>
        </p:nvPicPr>
        <p:blipFill>
          <a:blip r:embed="rId4"/>
          <a:srcRect/>
          <a:stretch/>
        </p:blipFill>
        <p:spPr>
          <a:xfrm>
            <a:off x="9157855" y="5594257"/>
            <a:ext cx="2098963" cy="1064285"/>
          </a:xfrm>
          <a:prstGeom prst="rect">
            <a:avLst/>
          </a:prstGeom>
        </p:spPr>
      </p:pic>
    </p:spTree>
    <p:extLst>
      <p:ext uri="{BB962C8B-B14F-4D97-AF65-F5344CB8AC3E}">
        <p14:creationId xmlns:p14="http://schemas.microsoft.com/office/powerpoint/2010/main" val="2509869695"/>
      </p:ext>
    </p:extLst>
  </p:cSld>
  <p:clrMap bg1="dk1" tx1="lt1" bg2="dk2" tx2="lt2" accent1="accent1" accent2="accent2" accent3="accent3" accent4="accent4" accent5="accent5" accent6="accent6" hlink="hlink" folHlink="folHlink"/>
  <p:sldLayoutIdLst>
    <p:sldLayoutId id="2147483661" r:id="rId1"/>
    <p:sldLayoutId id="2147483663"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mailto:WWCapitalPMO@carmarthenshire.gov.uk" TargetMode="External"/><Relationship Id="rId2" Type="http://schemas.openxmlformats.org/officeDocument/2006/relationships/hyperlink" Target="mailto:WWCapitalPMO@sirgar.gov.uk" TargetMode="External"/><Relationship Id="rId1" Type="http://schemas.openxmlformats.org/officeDocument/2006/relationships/slideLayout" Target="../slideLayouts/slideLayout2.xml"/><Relationship Id="rId4" Type="http://schemas.openxmlformats.org/officeDocument/2006/relationships/hyperlink" Target="mailto:CapitalPMO@carmarthenshire.gov.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00520E0-7984-53BB-CAD4-528B674BB087}"/>
              </a:ext>
            </a:extLst>
          </p:cNvPr>
          <p:cNvSpPr txBox="1"/>
          <p:nvPr/>
        </p:nvSpPr>
        <p:spPr>
          <a:xfrm>
            <a:off x="474008" y="889843"/>
            <a:ext cx="9867856" cy="609397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err="1">
                <a:ln>
                  <a:noFill/>
                </a:ln>
                <a:effectLst/>
                <a:uLnTx/>
                <a:uFillTx/>
                <a:latin typeface="Aptos" panose="020B0004020202020204" pitchFamily="34" charset="0"/>
              </a:rPr>
              <a:t>Diweddariad</a:t>
            </a:r>
            <a:r>
              <a:rPr kumimoji="0" lang="en-GB" sz="3600" b="1" i="0" u="none" strike="noStrike" kern="1200" cap="none" spc="0" normalizeH="0" baseline="0" noProof="0" dirty="0">
                <a:ln>
                  <a:noFill/>
                </a:ln>
                <a:effectLst/>
                <a:uLnTx/>
                <a:uFillTx/>
                <a:latin typeface="Aptos" panose="020B0004020202020204" pitchFamily="34" charset="0"/>
              </a:rPr>
              <a:t> PMO Cyfalaf </a:t>
            </a:r>
            <a:r>
              <a:rPr kumimoji="0" lang="en-GB" sz="3600" b="1" i="0" u="none" strike="noStrike" kern="1200" cap="none" spc="0" normalizeH="0" baseline="0" noProof="0" dirty="0" err="1">
                <a:ln>
                  <a:noFill/>
                </a:ln>
                <a:effectLst/>
                <a:uLnTx/>
                <a:uFillTx/>
                <a:latin typeface="Aptos" panose="020B0004020202020204" pitchFamily="34" charset="0"/>
              </a:rPr>
              <a:t>Rhanbarthol</a:t>
            </a:r>
            <a:r>
              <a:rPr kumimoji="0" lang="en-GB" sz="3600" b="1" i="0" u="none" strike="noStrike" kern="1200" cap="none" spc="0" normalizeH="0" baseline="0" noProof="0" dirty="0">
                <a:ln>
                  <a:noFill/>
                </a:ln>
                <a:effectLst/>
                <a:uLnTx/>
                <a:uFillTx/>
                <a:latin typeface="Aptos" panose="020B00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err="1">
                <a:ln>
                  <a:noFill/>
                </a:ln>
                <a:effectLst/>
                <a:uLnTx/>
                <a:uFillTx/>
                <a:latin typeface="Aptos" panose="020B0004020202020204" pitchFamily="34" charset="0"/>
              </a:rPr>
              <a:t>Llety</a:t>
            </a:r>
            <a:r>
              <a:rPr kumimoji="0" lang="en-GB" sz="3600" b="1" i="0" u="none" strike="noStrike" kern="1200" cap="none" spc="0" normalizeH="0" baseline="0" noProof="0" dirty="0">
                <a:ln>
                  <a:noFill/>
                </a:ln>
                <a:effectLst/>
                <a:uLnTx/>
                <a:uFillTx/>
                <a:latin typeface="Aptos" panose="020B0004020202020204" pitchFamily="34" charset="0"/>
              </a:rPr>
              <a:t> </a:t>
            </a:r>
            <a:r>
              <a:rPr kumimoji="0" lang="en-GB" sz="3600" b="1" i="0" u="none" strike="noStrike" kern="1200" cap="none" spc="0" normalizeH="0" baseline="0" noProof="0" dirty="0" err="1">
                <a:ln>
                  <a:noFill/>
                </a:ln>
                <a:effectLst/>
                <a:uLnTx/>
                <a:uFillTx/>
                <a:latin typeface="Aptos" panose="020B0004020202020204" pitchFamily="34" charset="0"/>
              </a:rPr>
              <a:t>i</a:t>
            </a:r>
            <a:r>
              <a:rPr kumimoji="0" lang="en-GB" sz="3600" b="1" i="0" u="none" strike="noStrike" kern="1200" cap="none" spc="0" normalizeH="0" baseline="0" noProof="0" dirty="0">
                <a:ln>
                  <a:noFill/>
                </a:ln>
                <a:effectLst/>
                <a:uLnTx/>
                <a:uFillTx/>
                <a:latin typeface="Aptos" panose="020B0004020202020204" pitchFamily="34" charset="0"/>
              </a:rPr>
              <a:t> </a:t>
            </a:r>
            <a:r>
              <a:rPr kumimoji="0" lang="en-GB" sz="3600" b="1" i="0" u="none" strike="noStrike" kern="1200" cap="none" spc="0" normalizeH="0" baseline="0" noProof="0" dirty="0" err="1">
                <a:ln>
                  <a:noFill/>
                </a:ln>
                <a:effectLst/>
                <a:uLnTx/>
                <a:uFillTx/>
                <a:latin typeface="Aptos" panose="020B0004020202020204" pitchFamily="34" charset="0"/>
              </a:rPr>
              <a:t>Blant</a:t>
            </a:r>
            <a:endParaRPr kumimoji="0" lang="en-GB" sz="3600" b="1" i="0" u="none" strike="noStrike" kern="1200" cap="none" spc="0" normalizeH="0" baseline="0" noProof="0" dirty="0">
              <a:ln>
                <a:noFill/>
              </a:ln>
              <a:effectLst/>
              <a:uLnTx/>
              <a:uFillTx/>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chemeClr val="tx1">
                    <a:lumMod val="65000"/>
                  </a:schemeClr>
                </a:solidFill>
                <a:effectLst/>
                <a:uLnTx/>
                <a:uFillTx/>
                <a:latin typeface="Aptos" panose="020B0004020202020204" pitchFamily="34" charset="0"/>
              </a:rPr>
              <a:t>Regional Capital PMO Update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chemeClr val="tx1">
                    <a:lumMod val="65000"/>
                  </a:schemeClr>
                </a:solidFill>
                <a:effectLst/>
                <a:uLnTx/>
                <a:uFillTx/>
                <a:latin typeface="Aptos" panose="020B0004020202020204" pitchFamily="34" charset="0"/>
              </a:rPr>
              <a:t>Childrens Accommodation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solidFill>
                <a:prstClr val="white"/>
              </a:solidFill>
              <a:latin typeface="Calibri" panose="020F0502020204030204"/>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rgbClr val="A82A7E"/>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A82A7E"/>
                </a:solidFill>
                <a:latin typeface="Calibri" panose="020F0502020204030204" pitchFamily="34" charset="0"/>
                <a:cs typeface="Calibri" panose="020F0502020204030204" pitchFamily="34" charset="0"/>
              </a:rPr>
              <a:t>Andrew Hopkins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dirty="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err="1">
                <a:latin typeface="Calibri" panose="020F0502020204030204" pitchFamily="34" charset="0"/>
                <a:cs typeface="Calibri" panose="020F0502020204030204" pitchFamily="34" charset="0"/>
              </a:rPr>
              <a:t>Rheolwr</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Rhaglen</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Gyfalaf</a:t>
            </a:r>
            <a:endParaRPr lang="en-US" sz="1600" b="1" dirty="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tx1">
                    <a:lumMod val="65000"/>
                  </a:schemeClr>
                </a:solidFill>
                <a:latin typeface="Calibri" panose="020F0502020204030204" pitchFamily="34" charset="0"/>
                <a:cs typeface="Calibri" panose="020F0502020204030204" pitchFamily="34" charset="0"/>
              </a:rPr>
              <a:t>Capital Programme Manager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chemeClr val="tx1">
                  <a:lumMod val="65000"/>
                </a:schemeClr>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chemeClr val="tx1">
                  <a:lumMod val="65000"/>
                </a:schemeClr>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chemeClr val="tx1">
                  <a:lumMod val="65000"/>
                </a:schemeClr>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chemeClr val="tx1">
                  <a:lumMod val="65000"/>
                </a:schemeClr>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err="1">
                <a:ln>
                  <a:noFill/>
                </a:ln>
                <a:solidFill>
                  <a:prstClr val="white"/>
                </a:solidFill>
                <a:effectLst/>
                <a:uLnTx/>
                <a:uFillTx/>
                <a:latin typeface="Calibri" panose="020F0502020204030204"/>
                <a:ea typeface="+mn-ea"/>
                <a:cs typeface="Calibri" panose="020F0502020204030204" pitchFamily="34" charset="0"/>
              </a:rPr>
              <a:t>Dydd</a:t>
            </a:r>
            <a:r>
              <a:rPr kumimoji="0" lang="en-GB" sz="1200" b="1"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pitchFamily="34" charset="0"/>
              </a:rPr>
              <a:t> </a:t>
            </a:r>
            <a:r>
              <a:rPr lang="en-GB" sz="1200" b="1" dirty="0">
                <a:solidFill>
                  <a:prstClr val="white"/>
                </a:solidFill>
                <a:latin typeface="Calibri" panose="020F0502020204030204"/>
                <a:cs typeface="Calibri" panose="020F0502020204030204" pitchFamily="34" charset="0"/>
              </a:rPr>
              <a:t>Mercher</a:t>
            </a:r>
            <a:r>
              <a:rPr kumimoji="0" lang="en-GB" sz="1200" b="1"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pitchFamily="34" charset="0"/>
              </a:rPr>
              <a:t> 11 </a:t>
            </a:r>
            <a:r>
              <a:rPr kumimoji="0" lang="en-GB" sz="1200" b="1" i="0" u="none" strike="noStrike" kern="1200" cap="none" spc="0" normalizeH="0" baseline="0" noProof="0" dirty="0" err="1">
                <a:ln>
                  <a:noFill/>
                </a:ln>
                <a:solidFill>
                  <a:prstClr val="white"/>
                </a:solidFill>
                <a:effectLst/>
                <a:uLnTx/>
                <a:uFillTx/>
                <a:latin typeface="Calibri" panose="020F0502020204030204"/>
                <a:ea typeface="+mn-ea"/>
                <a:cs typeface="Calibri" panose="020F0502020204030204" pitchFamily="34" charset="0"/>
              </a:rPr>
              <a:t>Rhagfyr</a:t>
            </a:r>
            <a:r>
              <a:rPr kumimoji="0" lang="en-GB" sz="1200" b="1"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pitchFamily="34" charset="0"/>
              </a:rPr>
              <a:t> 2024    </a:t>
            </a:r>
            <a:r>
              <a:rPr lang="en-US" sz="1200" b="1" dirty="0">
                <a:solidFill>
                  <a:srgbClr val="BDBCBC"/>
                </a:solidFill>
                <a:latin typeface="Calibri" panose="020F0502020204030204" pitchFamily="34" charset="0"/>
                <a:cs typeface="Calibri" panose="020F0502020204030204" pitchFamily="34" charset="0"/>
              </a:rPr>
              <a:t>Wednesday 11</a:t>
            </a:r>
            <a:r>
              <a:rPr lang="en-US" sz="1200" b="1" baseline="30000" dirty="0">
                <a:solidFill>
                  <a:srgbClr val="BDBCBC"/>
                </a:solidFill>
                <a:latin typeface="Calibri" panose="020F0502020204030204" pitchFamily="34" charset="0"/>
                <a:cs typeface="Calibri" panose="020F0502020204030204" pitchFamily="34" charset="0"/>
              </a:rPr>
              <a:t>th</a:t>
            </a:r>
            <a:r>
              <a:rPr lang="en-US" sz="1200" b="1" dirty="0">
                <a:solidFill>
                  <a:srgbClr val="BDBCBC"/>
                </a:solidFill>
                <a:latin typeface="Calibri" panose="020F0502020204030204" pitchFamily="34" charset="0"/>
                <a:cs typeface="Calibri" panose="020F0502020204030204" pitchFamily="34" charset="0"/>
              </a:rPr>
              <a:t> December 2024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chemeClr val="tx1">
                  <a:lumMod val="65000"/>
                </a:schemeClr>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800" b="1" i="1" dirty="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B82EF2CC-0166-A240-E001-CD757825E171}"/>
              </a:ext>
            </a:extLst>
          </p:cNvPr>
          <p:cNvSpPr txBox="1"/>
          <p:nvPr/>
        </p:nvSpPr>
        <p:spPr>
          <a:xfrm>
            <a:off x="8974728" y="141347"/>
            <a:ext cx="240487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err="1">
                <a:ln>
                  <a:noFill/>
                </a:ln>
                <a:solidFill>
                  <a:srgbClr val="A3006D"/>
                </a:solidFill>
                <a:effectLst/>
                <a:uLnTx/>
                <a:uFillTx/>
                <a:latin typeface="Calibri" panose="020F0502020204030204" pitchFamily="34" charset="0"/>
                <a:ea typeface="Calibri" panose="020F0502020204030204" pitchFamily="34" charset="0"/>
                <a:cs typeface="+mn-cs"/>
              </a:rPr>
              <a:t>Tîm</a:t>
            </a:r>
            <a:r>
              <a:rPr kumimoji="0" lang="en-US" b="1" i="0" u="none" strike="noStrike" kern="1200" cap="none" spc="0" normalizeH="0" baseline="0" noProof="0">
                <a:ln>
                  <a:noFill/>
                </a:ln>
                <a:solidFill>
                  <a:srgbClr val="A3006D"/>
                </a:solidFill>
                <a:effectLst/>
                <a:uLnTx/>
                <a:uFillTx/>
                <a:latin typeface="Calibri" panose="020F0502020204030204" pitchFamily="34" charset="0"/>
                <a:ea typeface="Calibri" panose="020F0502020204030204" pitchFamily="34" charset="0"/>
                <a:cs typeface="+mn-cs"/>
              </a:rPr>
              <a:t> Cyfalaf / Capital Team</a:t>
            </a:r>
          </a:p>
        </p:txBody>
      </p:sp>
    </p:spTree>
    <p:extLst>
      <p:ext uri="{BB962C8B-B14F-4D97-AF65-F5344CB8AC3E}">
        <p14:creationId xmlns:p14="http://schemas.microsoft.com/office/powerpoint/2010/main" val="17478834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C694D96-D0DC-348E-7660-016E4843EB6D}"/>
              </a:ext>
            </a:extLst>
          </p:cNvPr>
          <p:cNvSpPr txBox="1"/>
          <p:nvPr/>
        </p:nvSpPr>
        <p:spPr>
          <a:xfrm>
            <a:off x="8974728" y="141347"/>
            <a:ext cx="2404873"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err="1">
                <a:ln>
                  <a:noFill/>
                </a:ln>
                <a:solidFill>
                  <a:srgbClr val="A3006D"/>
                </a:solidFill>
                <a:effectLst/>
                <a:uLnTx/>
                <a:uFillTx/>
                <a:latin typeface="Calibri" panose="020F0502020204030204" pitchFamily="34" charset="0"/>
                <a:ea typeface="Calibri" panose="020F0502020204030204" pitchFamily="34" charset="0"/>
                <a:cs typeface="+mn-cs"/>
              </a:rPr>
              <a:t>Cyd-destun</a:t>
            </a:r>
            <a:r>
              <a:rPr kumimoji="0" lang="en-US" b="1" i="0" u="none" strike="noStrike" kern="1200" cap="none" spc="0" normalizeH="0" baseline="0" noProof="0">
                <a:ln>
                  <a:noFill/>
                </a:ln>
                <a:solidFill>
                  <a:srgbClr val="A3006D"/>
                </a:solidFill>
                <a:effectLst/>
                <a:uLnTx/>
                <a:uFillTx/>
                <a:latin typeface="Calibri" panose="020F0502020204030204" pitchFamily="34" charset="0"/>
                <a:ea typeface="Calibri" panose="020F0502020204030204" pitchFamily="34" charset="0"/>
                <a:cs typeface="+mn-cs"/>
              </a:rPr>
              <a:t> </a:t>
            </a:r>
            <a:r>
              <a:rPr kumimoji="0" lang="en-US" b="1" i="0" u="none" strike="noStrike" kern="1200" cap="none" spc="0" normalizeH="0" baseline="0" noProof="0" err="1">
                <a:ln>
                  <a:noFill/>
                </a:ln>
                <a:solidFill>
                  <a:srgbClr val="A3006D"/>
                </a:solidFill>
                <a:effectLst/>
                <a:uLnTx/>
                <a:uFillTx/>
                <a:latin typeface="Calibri" panose="020F0502020204030204" pitchFamily="34" charset="0"/>
                <a:ea typeface="Calibri" panose="020F0502020204030204" pitchFamily="34" charset="0"/>
                <a:cs typeface="+mn-cs"/>
              </a:rPr>
              <a:t>Strategol</a:t>
            </a:r>
            <a:r>
              <a:rPr kumimoji="0" lang="en-US" b="1" i="0" u="none" strike="noStrike" kern="1200" cap="none" spc="0" normalizeH="0" baseline="0" noProof="0">
                <a:ln>
                  <a:noFill/>
                </a:ln>
                <a:solidFill>
                  <a:srgbClr val="A3006D"/>
                </a:solidFill>
                <a:effectLst/>
                <a:uLnTx/>
                <a:uFillTx/>
                <a:latin typeface="Calibri" panose="020F0502020204030204" pitchFamily="34" charset="0"/>
                <a:ea typeface="Calibri" panose="020F0502020204030204" pitchFamily="34" charset="0"/>
                <a:cs typeface="+mn-cs"/>
              </a:rPr>
              <a:t>/ Strategic Context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B3B07488-B085-B315-33A7-E0FD57EC51FE}"/>
              </a:ext>
            </a:extLst>
          </p:cNvPr>
          <p:cNvSpPr/>
          <p:nvPr/>
        </p:nvSpPr>
        <p:spPr>
          <a:xfrm>
            <a:off x="1972339" y="465817"/>
            <a:ext cx="3136604" cy="765544"/>
          </a:xfrm>
          <a:prstGeom prst="roundRect">
            <a:avLst/>
          </a:prstGeom>
          <a:solidFill>
            <a:srgbClr val="D682B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Programme for Government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Policy Commitments</a:t>
            </a:r>
          </a:p>
        </p:txBody>
      </p:sp>
      <p:sp>
        <p:nvSpPr>
          <p:cNvPr id="7" name="Rectangle: Rounded Corners 6">
            <a:extLst>
              <a:ext uri="{FF2B5EF4-FFF2-40B4-BE49-F238E27FC236}">
                <a16:creationId xmlns:a16="http://schemas.microsoft.com/office/drawing/2014/main" id="{8D54FB89-8EA9-0463-E43F-9F70BFA0F021}"/>
              </a:ext>
            </a:extLst>
          </p:cNvPr>
          <p:cNvSpPr/>
          <p:nvPr/>
        </p:nvSpPr>
        <p:spPr>
          <a:xfrm>
            <a:off x="3598698" y="2108791"/>
            <a:ext cx="3136604" cy="765544"/>
          </a:xfrm>
          <a:prstGeom prst="roundRect">
            <a:avLst/>
          </a:prstGeom>
          <a:solidFill>
            <a:srgbClr val="D682B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Integration &amp; Rebalancing Capital Fund (2022 -2027)</a:t>
            </a:r>
          </a:p>
        </p:txBody>
      </p:sp>
      <p:cxnSp>
        <p:nvCxnSpPr>
          <p:cNvPr id="9" name="Straight Arrow Connector 8">
            <a:extLst>
              <a:ext uri="{FF2B5EF4-FFF2-40B4-BE49-F238E27FC236}">
                <a16:creationId xmlns:a16="http://schemas.microsoft.com/office/drawing/2014/main" id="{C157B0B6-A232-6BE8-4698-016E9CABFF4B}"/>
              </a:ext>
            </a:extLst>
          </p:cNvPr>
          <p:cNvCxnSpPr>
            <a:cxnSpLocks/>
            <a:stCxn id="5" idx="2"/>
          </p:cNvCxnSpPr>
          <p:nvPr/>
        </p:nvCxnSpPr>
        <p:spPr>
          <a:xfrm flipH="1">
            <a:off x="1846097" y="1231361"/>
            <a:ext cx="1694544" cy="87743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B7C4CDE-1F04-070C-79A5-8AB6B2C6DF77}"/>
              </a:ext>
            </a:extLst>
          </p:cNvPr>
          <p:cNvCxnSpPr>
            <a:stCxn id="5" idx="2"/>
            <a:endCxn id="7" idx="0"/>
          </p:cNvCxnSpPr>
          <p:nvPr/>
        </p:nvCxnSpPr>
        <p:spPr>
          <a:xfrm>
            <a:off x="3540641" y="1231361"/>
            <a:ext cx="1626359" cy="87743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Rounded Corners 18">
            <a:extLst>
              <a:ext uri="{FF2B5EF4-FFF2-40B4-BE49-F238E27FC236}">
                <a16:creationId xmlns:a16="http://schemas.microsoft.com/office/drawing/2014/main" id="{6899B748-B6A5-1321-7954-29E72389D558}"/>
              </a:ext>
            </a:extLst>
          </p:cNvPr>
          <p:cNvSpPr/>
          <p:nvPr/>
        </p:nvSpPr>
        <p:spPr>
          <a:xfrm>
            <a:off x="155449" y="244548"/>
            <a:ext cx="6745082" cy="6494579"/>
          </a:xfrm>
          <a:prstGeom prst="roundRect">
            <a:avLst/>
          </a:prstGeom>
          <a:noFill/>
          <a:ln>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Rounded Corners 22">
            <a:extLst>
              <a:ext uri="{FF2B5EF4-FFF2-40B4-BE49-F238E27FC236}">
                <a16:creationId xmlns:a16="http://schemas.microsoft.com/office/drawing/2014/main" id="{5EA806BC-689E-33EC-C751-58289A8D8EAE}"/>
              </a:ext>
            </a:extLst>
          </p:cNvPr>
          <p:cNvSpPr/>
          <p:nvPr/>
        </p:nvSpPr>
        <p:spPr>
          <a:xfrm>
            <a:off x="841248" y="1618487"/>
            <a:ext cx="5254752" cy="413899"/>
          </a:xfrm>
          <a:prstGeom prst="roundRect">
            <a:avLst/>
          </a:prstGeom>
          <a:solidFill>
            <a:srgbClr val="D682B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Regional Integration Fund</a:t>
            </a:r>
          </a:p>
        </p:txBody>
      </p:sp>
      <p:pic>
        <p:nvPicPr>
          <p:cNvPr id="8" name="Graphic 7" descr="House with solid fill">
            <a:extLst>
              <a:ext uri="{FF2B5EF4-FFF2-40B4-BE49-F238E27FC236}">
                <a16:creationId xmlns:a16="http://schemas.microsoft.com/office/drawing/2014/main" id="{D770D962-981E-EA86-CD8A-D28D730F885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41248" y="2844006"/>
            <a:ext cx="2052180" cy="2062619"/>
          </a:xfrm>
          <a:prstGeom prst="rect">
            <a:avLst/>
          </a:prstGeom>
        </p:spPr>
      </p:pic>
      <p:pic>
        <p:nvPicPr>
          <p:cNvPr id="18" name="Graphic 17" descr="Modern architecture with solid fill">
            <a:extLst>
              <a:ext uri="{FF2B5EF4-FFF2-40B4-BE49-F238E27FC236}">
                <a16:creationId xmlns:a16="http://schemas.microsoft.com/office/drawing/2014/main" id="{C865DD0C-F797-8D69-FE70-9A4DF8EFBB31}"/>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4075273" y="2762785"/>
            <a:ext cx="2135687" cy="2135687"/>
          </a:xfrm>
          <a:prstGeom prst="rect">
            <a:avLst/>
          </a:prstGeom>
        </p:spPr>
      </p:pic>
      <p:sp>
        <p:nvSpPr>
          <p:cNvPr id="3" name="TextBox 2">
            <a:extLst>
              <a:ext uri="{FF2B5EF4-FFF2-40B4-BE49-F238E27FC236}">
                <a16:creationId xmlns:a16="http://schemas.microsoft.com/office/drawing/2014/main" id="{8F8E07C4-15D7-0C75-47E6-3419C4F6BCDD}"/>
              </a:ext>
            </a:extLst>
          </p:cNvPr>
          <p:cNvSpPr txBox="1"/>
          <p:nvPr/>
        </p:nvSpPr>
        <p:spPr>
          <a:xfrm>
            <a:off x="815938" y="4674459"/>
            <a:ext cx="2821858" cy="20005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Calibri" panose="020F0502020204030204"/>
                <a:ea typeface="+mn-ea"/>
                <a:cs typeface="+mn-cs"/>
              </a:rPr>
              <a:t>Obj 1: Housing with Care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1" u="none" strike="noStrike" kern="1200" cap="none" spc="0" normalizeH="0" baseline="0" noProof="0" dirty="0">
                <a:ln>
                  <a:noFill/>
                </a:ln>
                <a:solidFill>
                  <a:prstClr val="white"/>
                </a:solidFill>
                <a:effectLst/>
                <a:uLnTx/>
                <a:uFillTx/>
                <a:latin typeface="Calibri" panose="020F0502020204030204"/>
                <a:ea typeface="+mn-ea"/>
                <a:cs typeface="+mn-cs"/>
              </a:rPr>
              <a:t>Obj 2: Intermediate Care and Accommodation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Calibri" panose="020F0502020204030204"/>
                <a:ea typeface="+mn-ea"/>
                <a:cs typeface="+mn-cs"/>
              </a:rPr>
              <a:t>Obj 3: Minor projects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solidFill>
                <a:prstClr val="white"/>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1" u="none" strike="noStrike" kern="1200" cap="none" spc="0" normalizeH="0" baseline="0" noProof="0" dirty="0">
                <a:ln>
                  <a:noFill/>
                </a:ln>
                <a:solidFill>
                  <a:prstClr val="white"/>
                </a:solidFill>
                <a:effectLst/>
                <a:uLnTx/>
                <a:uFillTx/>
                <a:latin typeface="Calibri" panose="020F0502020204030204"/>
                <a:ea typeface="+mn-ea"/>
                <a:cs typeface="+mn-cs"/>
              </a:rPr>
              <a:t>* Funding allocation for 25/26 yet to be formally confirmed</a:t>
            </a:r>
          </a:p>
        </p:txBody>
      </p:sp>
      <p:sp>
        <p:nvSpPr>
          <p:cNvPr id="10" name="TextBox 9">
            <a:extLst>
              <a:ext uri="{FF2B5EF4-FFF2-40B4-BE49-F238E27FC236}">
                <a16:creationId xmlns:a16="http://schemas.microsoft.com/office/drawing/2014/main" id="{89C3D72B-0E75-F2F0-C0C4-C1373BD06BAC}"/>
              </a:ext>
            </a:extLst>
          </p:cNvPr>
          <p:cNvSpPr txBox="1"/>
          <p:nvPr/>
        </p:nvSpPr>
        <p:spPr>
          <a:xfrm>
            <a:off x="3747326" y="4859968"/>
            <a:ext cx="2821858" cy="1446550"/>
          </a:xfrm>
          <a:prstGeom prst="rect">
            <a:avLst/>
          </a:prstGeom>
          <a:noFill/>
        </p:spPr>
        <p:txBody>
          <a:bodyPr wrap="square" rtlCol="0">
            <a:spAutoFit/>
          </a:bodyPr>
          <a:lstStyle/>
          <a:p>
            <a:pPr marL="285750" indent="-285750">
              <a:buFont typeface="Arial" panose="020B0604020202020204" pitchFamily="34" charset="0"/>
              <a:buChar char="•"/>
            </a:pPr>
            <a:r>
              <a:rPr lang="en-GB" sz="1400" dirty="0"/>
              <a:t>Community Hubs </a:t>
            </a:r>
          </a:p>
          <a:p>
            <a:pPr marL="285750" indent="-285750">
              <a:buFont typeface="Arial" panose="020B0604020202020204" pitchFamily="34" charset="0"/>
              <a:buChar char="•"/>
            </a:pPr>
            <a:endParaRPr lang="en-GB" sz="1400" dirty="0"/>
          </a:p>
          <a:p>
            <a:pPr marL="285750" indent="-285750">
              <a:buFont typeface="Arial" panose="020B0604020202020204" pitchFamily="34" charset="0"/>
              <a:buChar char="•"/>
            </a:pPr>
            <a:r>
              <a:rPr lang="en-GB" sz="1400" dirty="0"/>
              <a:t>Rebalancing Care &amp; support</a:t>
            </a:r>
          </a:p>
          <a:p>
            <a:endParaRPr lang="en-GB" sz="1400" dirty="0"/>
          </a:p>
          <a:p>
            <a:pPr marL="285750" indent="-285750">
              <a:buFont typeface="Arial" panose="020B0604020202020204" pitchFamily="34" charset="0"/>
              <a:buChar char="•"/>
            </a:pPr>
            <a:r>
              <a:rPr lang="en-GB" sz="1600" b="1" i="1" dirty="0"/>
              <a:t>Eliminate Profit from Children’s Care (Priority 3</a:t>
            </a:r>
            <a:r>
              <a:rPr lang="en-GB" sz="1600" i="1" dirty="0"/>
              <a:t>)</a:t>
            </a:r>
          </a:p>
        </p:txBody>
      </p:sp>
      <p:sp>
        <p:nvSpPr>
          <p:cNvPr id="12" name="Rectangle: Rounded Corners 11">
            <a:extLst>
              <a:ext uri="{FF2B5EF4-FFF2-40B4-BE49-F238E27FC236}">
                <a16:creationId xmlns:a16="http://schemas.microsoft.com/office/drawing/2014/main" id="{6ED9A434-4914-A167-B932-A07BEBAC587D}"/>
              </a:ext>
            </a:extLst>
          </p:cNvPr>
          <p:cNvSpPr/>
          <p:nvPr/>
        </p:nvSpPr>
        <p:spPr>
          <a:xfrm>
            <a:off x="9059695" y="1078961"/>
            <a:ext cx="1414130" cy="11928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Market Stability Report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(supply)</a:t>
            </a:r>
          </a:p>
        </p:txBody>
      </p:sp>
      <p:sp>
        <p:nvSpPr>
          <p:cNvPr id="13" name="Rectangle: Rounded Corners 12">
            <a:extLst>
              <a:ext uri="{FF2B5EF4-FFF2-40B4-BE49-F238E27FC236}">
                <a16:creationId xmlns:a16="http://schemas.microsoft.com/office/drawing/2014/main" id="{54C9737F-80F4-A158-C39A-795703191985}"/>
              </a:ext>
            </a:extLst>
          </p:cNvPr>
          <p:cNvSpPr/>
          <p:nvPr/>
        </p:nvSpPr>
        <p:spPr>
          <a:xfrm>
            <a:off x="10718798" y="1078961"/>
            <a:ext cx="1414130" cy="11928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Population Needs Assessment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(demand)</a:t>
            </a:r>
          </a:p>
        </p:txBody>
      </p:sp>
      <p:sp>
        <p:nvSpPr>
          <p:cNvPr id="14" name="Rectangle: Rounded Corners 13">
            <a:extLst>
              <a:ext uri="{FF2B5EF4-FFF2-40B4-BE49-F238E27FC236}">
                <a16:creationId xmlns:a16="http://schemas.microsoft.com/office/drawing/2014/main" id="{8FD6EB3D-C8D7-0C25-6A2B-C3B41459D646}"/>
              </a:ext>
            </a:extLst>
          </p:cNvPr>
          <p:cNvSpPr/>
          <p:nvPr/>
        </p:nvSpPr>
        <p:spPr>
          <a:xfrm>
            <a:off x="9842995" y="2402400"/>
            <a:ext cx="1414130" cy="11928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Area Plan 2023-2028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response</a:t>
            </a:r>
          </a:p>
        </p:txBody>
      </p:sp>
      <p:sp>
        <p:nvSpPr>
          <p:cNvPr id="15" name="Rectangle: Rounded Corners 14">
            <a:extLst>
              <a:ext uri="{FF2B5EF4-FFF2-40B4-BE49-F238E27FC236}">
                <a16:creationId xmlns:a16="http://schemas.microsoft.com/office/drawing/2014/main" id="{E7FF679D-8A2C-CCFB-F854-525891102C80}"/>
              </a:ext>
            </a:extLst>
          </p:cNvPr>
          <p:cNvSpPr/>
          <p:nvPr/>
        </p:nvSpPr>
        <p:spPr>
          <a:xfrm>
            <a:off x="9842995" y="4066909"/>
            <a:ext cx="1414130" cy="1192862"/>
          </a:xfrm>
          <a:prstGeom prst="roundRect">
            <a:avLst/>
          </a:prstGeom>
          <a:solidFill>
            <a:srgbClr val="D682B5"/>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Programme Delivery Plan</a:t>
            </a:r>
          </a:p>
        </p:txBody>
      </p:sp>
      <p:pic>
        <p:nvPicPr>
          <p:cNvPr id="16" name="Picture 15">
            <a:extLst>
              <a:ext uri="{FF2B5EF4-FFF2-40B4-BE49-F238E27FC236}">
                <a16:creationId xmlns:a16="http://schemas.microsoft.com/office/drawing/2014/main" id="{B0ECEEF1-1245-8D7F-FFF3-325E60046DF9}"/>
              </a:ext>
            </a:extLst>
          </p:cNvPr>
          <p:cNvPicPr>
            <a:picLocks noChangeAspect="1"/>
          </p:cNvPicPr>
          <p:nvPr/>
        </p:nvPicPr>
        <p:blipFill>
          <a:blip r:embed="rId6"/>
          <a:stretch>
            <a:fillRect/>
          </a:stretch>
        </p:blipFill>
        <p:spPr>
          <a:xfrm>
            <a:off x="7418082" y="2874334"/>
            <a:ext cx="2031088" cy="2782425"/>
          </a:xfrm>
          <a:prstGeom prst="rect">
            <a:avLst/>
          </a:prstGeom>
        </p:spPr>
      </p:pic>
      <p:cxnSp>
        <p:nvCxnSpPr>
          <p:cNvPr id="17" name="Straight Arrow Connector 16">
            <a:extLst>
              <a:ext uri="{FF2B5EF4-FFF2-40B4-BE49-F238E27FC236}">
                <a16:creationId xmlns:a16="http://schemas.microsoft.com/office/drawing/2014/main" id="{282EEDE6-CB5E-828F-08C4-8A77799772BB}"/>
              </a:ext>
            </a:extLst>
          </p:cNvPr>
          <p:cNvCxnSpPr>
            <a:cxnSpLocks/>
          </p:cNvCxnSpPr>
          <p:nvPr/>
        </p:nvCxnSpPr>
        <p:spPr>
          <a:xfrm>
            <a:off x="9439977" y="4813455"/>
            <a:ext cx="331381"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3B9383BA-1DCD-00C0-9948-678E07290932}"/>
              </a:ext>
            </a:extLst>
          </p:cNvPr>
          <p:cNvCxnSpPr>
            <a:cxnSpLocks/>
          </p:cNvCxnSpPr>
          <p:nvPr/>
        </p:nvCxnSpPr>
        <p:spPr>
          <a:xfrm>
            <a:off x="6900531" y="3429000"/>
            <a:ext cx="403784" cy="42257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2E3D12EC-4B85-3F79-73B1-34A40CC037AB}"/>
              </a:ext>
            </a:extLst>
          </p:cNvPr>
          <p:cNvCxnSpPr/>
          <p:nvPr/>
        </p:nvCxnSpPr>
        <p:spPr>
          <a:xfrm>
            <a:off x="10514623" y="3606148"/>
            <a:ext cx="0" cy="47164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Rectangle: Rounded Corners 1">
            <a:extLst>
              <a:ext uri="{FF2B5EF4-FFF2-40B4-BE49-F238E27FC236}">
                <a16:creationId xmlns:a16="http://schemas.microsoft.com/office/drawing/2014/main" id="{82F26720-5597-7BBF-AF22-9F12BBD5C421}"/>
              </a:ext>
            </a:extLst>
          </p:cNvPr>
          <p:cNvSpPr/>
          <p:nvPr/>
        </p:nvSpPr>
        <p:spPr>
          <a:xfrm>
            <a:off x="307253" y="2141517"/>
            <a:ext cx="3136604" cy="765544"/>
          </a:xfrm>
          <a:prstGeom prst="roundRect">
            <a:avLst/>
          </a:prstGeom>
          <a:solidFill>
            <a:srgbClr val="D682B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Housing with Care Fund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(2022-2026*)</a:t>
            </a:r>
          </a:p>
        </p:txBody>
      </p:sp>
    </p:spTree>
    <p:extLst>
      <p:ext uri="{BB962C8B-B14F-4D97-AF65-F5344CB8AC3E}">
        <p14:creationId xmlns:p14="http://schemas.microsoft.com/office/powerpoint/2010/main" val="3095044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536551-EA0F-196B-3560-FAEE53D3C4BB}"/>
              </a:ext>
            </a:extLst>
          </p:cNvPr>
          <p:cNvSpPr txBox="1"/>
          <p:nvPr/>
        </p:nvSpPr>
        <p:spPr>
          <a:xfrm>
            <a:off x="8878824" y="20498"/>
            <a:ext cx="2584761"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err="1">
                <a:ln>
                  <a:noFill/>
                </a:ln>
                <a:solidFill>
                  <a:srgbClr val="A3006D"/>
                </a:solidFill>
                <a:effectLst/>
                <a:uLnTx/>
                <a:uFillTx/>
                <a:latin typeface="Calibri" panose="020F0502020204030204" pitchFamily="34" charset="0"/>
                <a:ea typeface="Calibri" panose="020F0502020204030204" pitchFamily="34" charset="0"/>
                <a:cs typeface="+mn-cs"/>
              </a:rPr>
              <a:t>Argymhellion</a:t>
            </a:r>
            <a:r>
              <a:rPr kumimoji="0" lang="en-US" b="1" i="0" u="none" strike="noStrike" kern="1200" cap="none" spc="0" normalizeH="0" baseline="0" noProof="0">
                <a:ln>
                  <a:noFill/>
                </a:ln>
                <a:solidFill>
                  <a:srgbClr val="A3006D"/>
                </a:solidFill>
                <a:effectLst/>
                <a:uLnTx/>
                <a:uFillTx/>
                <a:latin typeface="Calibri" panose="020F0502020204030204" pitchFamily="34" charset="0"/>
                <a:ea typeface="Calibri" panose="020F0502020204030204" pitchFamily="34" charset="0"/>
                <a:cs typeface="+mn-cs"/>
              </a:rPr>
              <a:t> MSR/ MSR Recommendations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mn-cs"/>
              </a:rPr>
              <a:t> </a:t>
            </a:r>
            <a:endParaRPr kumimoji="0" lang="en-GB"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3" name="Diagram 2">
            <a:extLst>
              <a:ext uri="{FF2B5EF4-FFF2-40B4-BE49-F238E27FC236}">
                <a16:creationId xmlns:a16="http://schemas.microsoft.com/office/drawing/2014/main" id="{0178B603-E0FE-B564-DFD5-84A2FF899E61}"/>
              </a:ext>
            </a:extLst>
          </p:cNvPr>
          <p:cNvGraphicFramePr/>
          <p:nvPr/>
        </p:nvGraphicFramePr>
        <p:xfrm>
          <a:off x="2765552" y="1845314"/>
          <a:ext cx="5780024" cy="38239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8B152693-B30D-4E1A-B1C3-3B4684426476}"/>
              </a:ext>
            </a:extLst>
          </p:cNvPr>
          <p:cNvSpPr txBox="1"/>
          <p:nvPr/>
        </p:nvSpPr>
        <p:spPr>
          <a:xfrm>
            <a:off x="2944368" y="430887"/>
            <a:ext cx="5422392" cy="92333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Re-provision services into other models of care when faced with potential loss of placements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Reprovision care homes into specialist housing</a:t>
            </a:r>
          </a:p>
        </p:txBody>
      </p:sp>
      <p:cxnSp>
        <p:nvCxnSpPr>
          <p:cNvPr id="6" name="Straight Arrow Connector 5">
            <a:extLst>
              <a:ext uri="{FF2B5EF4-FFF2-40B4-BE49-F238E27FC236}">
                <a16:creationId xmlns:a16="http://schemas.microsoft.com/office/drawing/2014/main" id="{56548890-DE1C-908D-90E7-5C72EB2229B3}"/>
              </a:ext>
            </a:extLst>
          </p:cNvPr>
          <p:cNvCxnSpPr>
            <a:endCxn id="4" idx="2"/>
          </p:cNvCxnSpPr>
          <p:nvPr/>
        </p:nvCxnSpPr>
        <p:spPr>
          <a:xfrm flipV="1">
            <a:off x="5655564" y="1354217"/>
            <a:ext cx="0" cy="491097"/>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7" name="TextBox 6">
            <a:extLst>
              <a:ext uri="{FF2B5EF4-FFF2-40B4-BE49-F238E27FC236}">
                <a16:creationId xmlns:a16="http://schemas.microsoft.com/office/drawing/2014/main" id="{458A37DF-5683-0804-573B-889F6B9272E2}"/>
              </a:ext>
            </a:extLst>
          </p:cNvPr>
          <p:cNvSpPr txBox="1"/>
          <p:nvPr/>
        </p:nvSpPr>
        <p:spPr>
          <a:xfrm>
            <a:off x="7985817" y="1845314"/>
            <a:ext cx="3404616" cy="230832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Different models for care and support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“Hub &amp; Spoke” residential and community services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Independence with options of community support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Flexibility in staffing models, recruitment &amp; retention</a:t>
            </a:r>
          </a:p>
        </p:txBody>
      </p:sp>
      <p:cxnSp>
        <p:nvCxnSpPr>
          <p:cNvPr id="9" name="Straight Arrow Connector 8">
            <a:extLst>
              <a:ext uri="{FF2B5EF4-FFF2-40B4-BE49-F238E27FC236}">
                <a16:creationId xmlns:a16="http://schemas.microsoft.com/office/drawing/2014/main" id="{1FA28B52-E9E9-B8C1-EEA8-37C0970AF936}"/>
              </a:ext>
            </a:extLst>
          </p:cNvPr>
          <p:cNvCxnSpPr>
            <a:cxnSpLocks/>
            <a:endCxn id="7" idx="2"/>
          </p:cNvCxnSpPr>
          <p:nvPr/>
        </p:nvCxnSpPr>
        <p:spPr>
          <a:xfrm flipV="1">
            <a:off x="7560860" y="4153638"/>
            <a:ext cx="2127265" cy="414616"/>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4E1540FB-E9B7-E184-A768-591FF69615C0}"/>
              </a:ext>
            </a:extLst>
          </p:cNvPr>
          <p:cNvSpPr txBox="1"/>
          <p:nvPr/>
        </p:nvSpPr>
        <p:spPr>
          <a:xfrm>
            <a:off x="121161" y="1782260"/>
            <a:ext cx="4178805" cy="2062103"/>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Market intervention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Ensuring continuity of care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In-house capacity and capability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800" b="1" i="1" u="none" strike="noStrike" kern="1200" cap="none" spc="0" normalizeH="0" baseline="0" noProof="0">
                <a:ln>
                  <a:noFill/>
                </a:ln>
                <a:solidFill>
                  <a:prstClr val="white"/>
                </a:solidFill>
                <a:effectLst/>
                <a:uLnTx/>
                <a:uFillTx/>
                <a:latin typeface="Calibri" panose="020F0502020204030204"/>
                <a:ea typeface="+mn-ea"/>
                <a:cs typeface="+mn-cs"/>
              </a:rPr>
              <a:t>Eliminate profit from childrens residential care</a:t>
            </a:r>
          </a:p>
        </p:txBody>
      </p:sp>
      <p:sp>
        <p:nvSpPr>
          <p:cNvPr id="13" name="TextBox 12">
            <a:extLst>
              <a:ext uri="{FF2B5EF4-FFF2-40B4-BE49-F238E27FC236}">
                <a16:creationId xmlns:a16="http://schemas.microsoft.com/office/drawing/2014/main" id="{00B3B472-D246-6D1E-EA37-E5B90B7F82F2}"/>
              </a:ext>
            </a:extLst>
          </p:cNvPr>
          <p:cNvSpPr txBox="1"/>
          <p:nvPr/>
        </p:nvSpPr>
        <p:spPr>
          <a:xfrm>
            <a:off x="1594377" y="6083896"/>
            <a:ext cx="8299903"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effectLst/>
                <a:uLnTx/>
                <a:uFillTx/>
                <a:latin typeface="Calibri" panose="020F0502020204030204"/>
                <a:ea typeface="+mn-ea"/>
                <a:cs typeface="+mn-cs"/>
              </a:rPr>
              <a:t>IRCF “Health and Social Care Hubs”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effectLst/>
              <a:uLnTx/>
              <a:uFillTx/>
              <a:latin typeface="Calibri" panose="020F0502020204030204"/>
              <a:ea typeface="+mn-ea"/>
              <a:cs typeface="+mn-cs"/>
            </a:endParaRPr>
          </a:p>
        </p:txBody>
      </p:sp>
      <p:cxnSp>
        <p:nvCxnSpPr>
          <p:cNvPr id="8" name="Straight Arrow Connector 7">
            <a:extLst>
              <a:ext uri="{FF2B5EF4-FFF2-40B4-BE49-F238E27FC236}">
                <a16:creationId xmlns:a16="http://schemas.microsoft.com/office/drawing/2014/main" id="{BD66DCCF-CB86-98F3-4D26-36F63D73D85E}"/>
              </a:ext>
            </a:extLst>
          </p:cNvPr>
          <p:cNvCxnSpPr>
            <a:cxnSpLocks/>
            <a:endCxn id="13" idx="0"/>
          </p:cNvCxnSpPr>
          <p:nvPr/>
        </p:nvCxnSpPr>
        <p:spPr>
          <a:xfrm>
            <a:off x="5744329" y="5503783"/>
            <a:ext cx="0" cy="580113"/>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A9F28B82-193A-E81D-EDE4-CC890AE48A32}"/>
              </a:ext>
            </a:extLst>
          </p:cNvPr>
          <p:cNvCxnSpPr>
            <a:cxnSpLocks/>
          </p:cNvCxnSpPr>
          <p:nvPr/>
        </p:nvCxnSpPr>
        <p:spPr>
          <a:xfrm flipH="1" flipV="1">
            <a:off x="2615184" y="3784306"/>
            <a:ext cx="1105208" cy="583430"/>
          </a:xfrm>
          <a:prstGeom prst="straightConnector1">
            <a:avLst/>
          </a:prstGeom>
          <a:ln>
            <a:solidFill>
              <a:srgbClr val="FFC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2784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0D56DA0-E9FB-132A-5634-6EA92ED66C38}"/>
              </a:ext>
            </a:extLst>
          </p:cNvPr>
          <p:cNvSpPr txBox="1"/>
          <p:nvPr/>
        </p:nvSpPr>
        <p:spPr>
          <a:xfrm>
            <a:off x="8942831" y="173736"/>
            <a:ext cx="2404873" cy="954107"/>
          </a:xfrm>
          <a:prstGeom prst="rect">
            <a:avLst/>
          </a:prstGeom>
          <a:noFill/>
        </p:spPr>
        <p:txBody>
          <a:bodyPr wrap="square" rtlCol="0">
            <a:spAutoFit/>
          </a:bodyPr>
          <a:lstStyle/>
          <a:p>
            <a:pPr algn="ctr"/>
            <a:r>
              <a:rPr lang="en-GB" sz="1600" b="1" dirty="0" err="1">
                <a:solidFill>
                  <a:srgbClr val="A82A7E"/>
                </a:solidFill>
              </a:rPr>
              <a:t>Strwythur</a:t>
            </a:r>
            <a:r>
              <a:rPr lang="en-GB" sz="1600" b="1" dirty="0">
                <a:solidFill>
                  <a:srgbClr val="A82A7E"/>
                </a:solidFill>
              </a:rPr>
              <a:t> </a:t>
            </a:r>
            <a:r>
              <a:rPr lang="en-GB" sz="1600" b="1" dirty="0" err="1">
                <a:solidFill>
                  <a:srgbClr val="A82A7E"/>
                </a:solidFill>
              </a:rPr>
              <a:t>Tîm</a:t>
            </a:r>
            <a:r>
              <a:rPr lang="en-GB" sz="1600" b="1" dirty="0">
                <a:solidFill>
                  <a:srgbClr val="A82A7E"/>
                </a:solidFill>
              </a:rPr>
              <a:t> / </a:t>
            </a:r>
            <a:r>
              <a:rPr lang="en-US" sz="1600" b="1" dirty="0">
                <a:solidFill>
                  <a:srgbClr val="A82A7E"/>
                </a:solidFill>
                <a:ea typeface="Calibri" panose="020F0502020204030204" pitchFamily="34" charset="0"/>
              </a:rPr>
              <a:t>Team Structure</a:t>
            </a:r>
            <a:endParaRPr lang="en-US" sz="1600" b="1" dirty="0">
              <a:solidFill>
                <a:srgbClr val="A82A7E"/>
              </a:solidFill>
              <a:effectLst/>
              <a:ea typeface="Calibri" panose="020F0502020204030204" pitchFamily="34" charset="0"/>
            </a:endParaRPr>
          </a:p>
          <a:p>
            <a:r>
              <a:rPr lang="en-US" sz="2400" dirty="0">
                <a:effectLst/>
                <a:latin typeface="Calibri" panose="020F0502020204030204" pitchFamily="34" charset="0"/>
                <a:ea typeface="Calibri" panose="020F0502020204030204" pitchFamily="34" charset="0"/>
              </a:rPr>
              <a:t> </a:t>
            </a:r>
            <a:endParaRPr lang="en-GB" sz="2400" dirty="0"/>
          </a:p>
        </p:txBody>
      </p:sp>
      <p:sp>
        <p:nvSpPr>
          <p:cNvPr id="6" name="Rectangle: Rounded Corners 5">
            <a:extLst>
              <a:ext uri="{FF2B5EF4-FFF2-40B4-BE49-F238E27FC236}">
                <a16:creationId xmlns:a16="http://schemas.microsoft.com/office/drawing/2014/main" id="{12AFB9A9-BF19-C488-1CAA-0FF8F1F2567F}"/>
              </a:ext>
            </a:extLst>
          </p:cNvPr>
          <p:cNvSpPr/>
          <p:nvPr/>
        </p:nvSpPr>
        <p:spPr>
          <a:xfrm>
            <a:off x="1056867" y="1427250"/>
            <a:ext cx="2684207" cy="1120878"/>
          </a:xfrm>
          <a:prstGeom prst="roundRect">
            <a:avLst/>
          </a:prstGeom>
          <a:solidFill>
            <a:srgbClr val="A3006D"/>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GB"/>
              <a:t>Regional Partnerships Programme Manager</a:t>
            </a:r>
            <a:endParaRPr lang="en-GB" sz="1400"/>
          </a:p>
        </p:txBody>
      </p:sp>
      <p:sp>
        <p:nvSpPr>
          <p:cNvPr id="3" name="Rectangle: Rounded Corners 2">
            <a:extLst>
              <a:ext uri="{FF2B5EF4-FFF2-40B4-BE49-F238E27FC236}">
                <a16:creationId xmlns:a16="http://schemas.microsoft.com/office/drawing/2014/main" id="{A19F8377-40E3-6AC4-63D2-4BA235FEFEC8}"/>
              </a:ext>
            </a:extLst>
          </p:cNvPr>
          <p:cNvSpPr/>
          <p:nvPr/>
        </p:nvSpPr>
        <p:spPr>
          <a:xfrm>
            <a:off x="8412677" y="1402866"/>
            <a:ext cx="2684207" cy="1120878"/>
          </a:xfrm>
          <a:prstGeom prst="roundRect">
            <a:avLst/>
          </a:prstGeom>
          <a:solidFill>
            <a:srgbClr val="A3006D"/>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GB"/>
              <a:t>Head of Capital Planning (HDUHB)</a:t>
            </a:r>
          </a:p>
          <a:p>
            <a:pPr algn="ctr"/>
            <a:endParaRPr lang="en-GB" sz="1400"/>
          </a:p>
          <a:p>
            <a:pPr algn="ctr"/>
            <a:r>
              <a:rPr lang="en-GB" sz="1400"/>
              <a:t>Chair of HCF/IRCF Operational Capital Group</a:t>
            </a:r>
          </a:p>
        </p:txBody>
      </p:sp>
      <p:sp>
        <p:nvSpPr>
          <p:cNvPr id="9" name="Rectangle: Rounded Corners 8">
            <a:extLst>
              <a:ext uri="{FF2B5EF4-FFF2-40B4-BE49-F238E27FC236}">
                <a16:creationId xmlns:a16="http://schemas.microsoft.com/office/drawing/2014/main" id="{B7F33EBF-E559-D2C6-17BC-B209C19B19DC}"/>
              </a:ext>
            </a:extLst>
          </p:cNvPr>
          <p:cNvSpPr/>
          <p:nvPr/>
        </p:nvSpPr>
        <p:spPr>
          <a:xfrm>
            <a:off x="4992624" y="393978"/>
            <a:ext cx="1636777" cy="2129766"/>
          </a:xfrm>
          <a:prstGeom prst="roundRect">
            <a:avLst/>
          </a:prstGeom>
          <a:solidFill>
            <a:srgbClr val="A3006D"/>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GB"/>
              <a:t>Director of Communities (CCC)</a:t>
            </a:r>
          </a:p>
          <a:p>
            <a:pPr algn="ctr"/>
            <a:endParaRPr lang="en-GB" sz="1400"/>
          </a:p>
          <a:p>
            <a:pPr algn="ctr"/>
            <a:r>
              <a:rPr lang="en-GB" sz="1400"/>
              <a:t>Co-Chair of Strategic Capital (Programme) Board</a:t>
            </a:r>
          </a:p>
        </p:txBody>
      </p:sp>
      <p:sp>
        <p:nvSpPr>
          <p:cNvPr id="12" name="Rectangle: Rounded Corners 11">
            <a:extLst>
              <a:ext uri="{FF2B5EF4-FFF2-40B4-BE49-F238E27FC236}">
                <a16:creationId xmlns:a16="http://schemas.microsoft.com/office/drawing/2014/main" id="{D453DA54-C8B0-1496-418C-F3BEDAA7B8BB}"/>
              </a:ext>
            </a:extLst>
          </p:cNvPr>
          <p:cNvSpPr/>
          <p:nvPr/>
        </p:nvSpPr>
        <p:spPr>
          <a:xfrm>
            <a:off x="6810954" y="367332"/>
            <a:ext cx="1420170" cy="2129766"/>
          </a:xfrm>
          <a:prstGeom prst="roundRect">
            <a:avLst/>
          </a:prstGeom>
          <a:solidFill>
            <a:srgbClr val="A3006D"/>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GB" sz="1600"/>
              <a:t>Exec. Director of Strategy &amp; Planning (HDUHB)</a:t>
            </a:r>
          </a:p>
          <a:p>
            <a:pPr algn="ctr"/>
            <a:r>
              <a:rPr lang="en-GB" sz="1200"/>
              <a:t>Co-Chair of Strategic Capital (Programme) Board</a:t>
            </a:r>
          </a:p>
          <a:p>
            <a:pPr algn="ctr"/>
            <a:endParaRPr lang="en-GB" sz="1200"/>
          </a:p>
        </p:txBody>
      </p:sp>
      <p:cxnSp>
        <p:nvCxnSpPr>
          <p:cNvPr id="16" name="Straight Connector 15">
            <a:extLst>
              <a:ext uri="{FF2B5EF4-FFF2-40B4-BE49-F238E27FC236}">
                <a16:creationId xmlns:a16="http://schemas.microsoft.com/office/drawing/2014/main" id="{65D11CFF-ADE8-8C50-2C4B-E91E6B83C7D3}"/>
              </a:ext>
            </a:extLst>
          </p:cNvPr>
          <p:cNvCxnSpPr>
            <a:cxnSpLocks/>
            <a:endCxn id="9" idx="2"/>
          </p:cNvCxnSpPr>
          <p:nvPr/>
        </p:nvCxnSpPr>
        <p:spPr>
          <a:xfrm flipV="1">
            <a:off x="3779322" y="2523744"/>
            <a:ext cx="2031691" cy="866025"/>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85C2FC8-42C3-096F-2AB2-3616895F383E}"/>
              </a:ext>
            </a:extLst>
          </p:cNvPr>
          <p:cNvCxnSpPr>
            <a:cxnSpLocks/>
            <a:endCxn id="12" idx="2"/>
          </p:cNvCxnSpPr>
          <p:nvPr/>
        </p:nvCxnSpPr>
        <p:spPr>
          <a:xfrm flipV="1">
            <a:off x="3779322" y="2497098"/>
            <a:ext cx="3741717" cy="892671"/>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51565E2-58B2-687D-7188-E29EE429EC8D}"/>
              </a:ext>
            </a:extLst>
          </p:cNvPr>
          <p:cNvCxnSpPr>
            <a:cxnSpLocks/>
            <a:endCxn id="3" idx="2"/>
          </p:cNvCxnSpPr>
          <p:nvPr/>
        </p:nvCxnSpPr>
        <p:spPr>
          <a:xfrm flipV="1">
            <a:off x="3779322" y="2523744"/>
            <a:ext cx="5975459" cy="866025"/>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0F613DB9-0A00-74ED-61BA-C9B0A84E54B6}"/>
              </a:ext>
            </a:extLst>
          </p:cNvPr>
          <p:cNvSpPr txBox="1"/>
          <p:nvPr/>
        </p:nvSpPr>
        <p:spPr>
          <a:xfrm>
            <a:off x="5102352" y="3310128"/>
            <a:ext cx="5994532" cy="2031325"/>
          </a:xfrm>
          <a:prstGeom prst="rect">
            <a:avLst/>
          </a:prstGeom>
          <a:noFill/>
        </p:spPr>
        <p:txBody>
          <a:bodyPr wrap="square" rtlCol="0">
            <a:spAutoFit/>
          </a:bodyPr>
          <a:lstStyle/>
          <a:p>
            <a:r>
              <a:rPr lang="en-GB"/>
              <a:t>The team will also report professionally to the programme SRO’s / Chairs of the Strategic Capital Board as well as the Head of Capital Planning at HDUHB who Chairs the Operational Capital Group.</a:t>
            </a:r>
          </a:p>
          <a:p>
            <a:endParaRPr lang="en-GB"/>
          </a:p>
          <a:p>
            <a:r>
              <a:rPr lang="en-GB"/>
              <a:t>Both forums are core components of the capital programme governance structure</a:t>
            </a:r>
          </a:p>
        </p:txBody>
      </p:sp>
      <p:sp>
        <p:nvSpPr>
          <p:cNvPr id="8" name="Rectangle: Rounded Corners 7">
            <a:extLst>
              <a:ext uri="{FF2B5EF4-FFF2-40B4-BE49-F238E27FC236}">
                <a16:creationId xmlns:a16="http://schemas.microsoft.com/office/drawing/2014/main" id="{ABBA4057-8F86-CAB5-2A33-4E42927ED79B}"/>
              </a:ext>
            </a:extLst>
          </p:cNvPr>
          <p:cNvSpPr/>
          <p:nvPr/>
        </p:nvSpPr>
        <p:spPr>
          <a:xfrm>
            <a:off x="1058589" y="2951251"/>
            <a:ext cx="2684207" cy="1120878"/>
          </a:xfrm>
          <a:prstGeom prst="roundRect">
            <a:avLst/>
          </a:prstGeom>
          <a:solidFill>
            <a:srgbClr val="D682B5"/>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GB"/>
              <a:t>Capital Programme Manager (1.0 WTE)</a:t>
            </a:r>
            <a:endParaRPr lang="en-GB" sz="1400"/>
          </a:p>
        </p:txBody>
      </p:sp>
      <p:sp>
        <p:nvSpPr>
          <p:cNvPr id="10" name="Rectangle: Rounded Corners 9">
            <a:extLst>
              <a:ext uri="{FF2B5EF4-FFF2-40B4-BE49-F238E27FC236}">
                <a16:creationId xmlns:a16="http://schemas.microsoft.com/office/drawing/2014/main" id="{54848604-6723-1D33-A90A-AF51BC7FBFEC}"/>
              </a:ext>
            </a:extLst>
          </p:cNvPr>
          <p:cNvSpPr/>
          <p:nvPr/>
        </p:nvSpPr>
        <p:spPr>
          <a:xfrm>
            <a:off x="1057408" y="4454287"/>
            <a:ext cx="2684205" cy="1120878"/>
          </a:xfrm>
          <a:prstGeom prst="roundRect">
            <a:avLst/>
          </a:prstGeom>
          <a:solidFill>
            <a:srgbClr val="D682B5"/>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GB" sz="1600"/>
              <a:t>Capital Project Leads </a:t>
            </a:r>
          </a:p>
          <a:p>
            <a:pPr algn="ctr"/>
            <a:r>
              <a:rPr lang="en-GB" sz="1600"/>
              <a:t>(2.8 WTE)</a:t>
            </a:r>
          </a:p>
        </p:txBody>
      </p:sp>
      <p:sp>
        <p:nvSpPr>
          <p:cNvPr id="11" name="Rectangle: Rounded Corners 10">
            <a:extLst>
              <a:ext uri="{FF2B5EF4-FFF2-40B4-BE49-F238E27FC236}">
                <a16:creationId xmlns:a16="http://schemas.microsoft.com/office/drawing/2014/main" id="{8B451679-1536-2AB2-E430-20CFC773F6FA}"/>
              </a:ext>
            </a:extLst>
          </p:cNvPr>
          <p:cNvSpPr/>
          <p:nvPr/>
        </p:nvSpPr>
        <p:spPr>
          <a:xfrm>
            <a:off x="164642" y="2810257"/>
            <a:ext cx="4334256" cy="2999232"/>
          </a:xfrm>
          <a:prstGeom prst="roundRect">
            <a:avLst/>
          </a:prstGeom>
          <a:noFill/>
          <a:ln w="28575">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 name="Straight Connector 13">
            <a:extLst>
              <a:ext uri="{FF2B5EF4-FFF2-40B4-BE49-F238E27FC236}">
                <a16:creationId xmlns:a16="http://schemas.microsoft.com/office/drawing/2014/main" id="{4977D344-A6E6-EABA-73CC-DD9859F19583}"/>
              </a:ext>
            </a:extLst>
          </p:cNvPr>
          <p:cNvCxnSpPr>
            <a:cxnSpLocks/>
            <a:stCxn id="8" idx="2"/>
            <a:endCxn id="10" idx="0"/>
          </p:cNvCxnSpPr>
          <p:nvPr/>
        </p:nvCxnSpPr>
        <p:spPr>
          <a:xfrm flipH="1">
            <a:off x="2399511" y="4072129"/>
            <a:ext cx="1182" cy="38215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9E25C92-8C20-4384-2943-BFF6D0ED2253}"/>
              </a:ext>
            </a:extLst>
          </p:cNvPr>
          <p:cNvCxnSpPr>
            <a:stCxn id="6" idx="2"/>
            <a:endCxn id="8" idx="0"/>
          </p:cNvCxnSpPr>
          <p:nvPr/>
        </p:nvCxnSpPr>
        <p:spPr>
          <a:xfrm>
            <a:off x="2398971" y="2548128"/>
            <a:ext cx="1722" cy="4031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8467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0DCDA94-087F-261B-D29A-5FB49CDEB42C}"/>
              </a:ext>
            </a:extLst>
          </p:cNvPr>
          <p:cNvSpPr txBox="1"/>
          <p:nvPr/>
        </p:nvSpPr>
        <p:spPr>
          <a:xfrm>
            <a:off x="452729" y="434989"/>
            <a:ext cx="10937704" cy="65556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b="1" dirty="0" err="1">
                <a:solidFill>
                  <a:prstClr val="white"/>
                </a:solidFill>
                <a:latin typeface="Calibri" panose="020F0502020204030204"/>
              </a:rPr>
              <a:t>Llywodraeth</a:t>
            </a:r>
            <a:r>
              <a:rPr lang="en-GB" sz="2800" b="1" dirty="0">
                <a:solidFill>
                  <a:prstClr val="white"/>
                </a:solidFill>
                <a:latin typeface="Calibri" panose="020F0502020204030204"/>
              </a:rPr>
              <a:t> Cymru </a:t>
            </a:r>
            <a:r>
              <a:rPr lang="en-GB" sz="2800" b="1" dirty="0" err="1">
                <a:solidFill>
                  <a:prstClr val="white"/>
                </a:solidFill>
                <a:latin typeface="Calibri" panose="020F0502020204030204"/>
              </a:rPr>
              <a:t>yn</a:t>
            </a:r>
            <a:r>
              <a:rPr lang="en-GB" sz="2800" b="1" dirty="0">
                <a:solidFill>
                  <a:prstClr val="white"/>
                </a:solidFill>
                <a:latin typeface="Calibri" panose="020F0502020204030204"/>
              </a:rPr>
              <a:t> </a:t>
            </a:r>
            <a:r>
              <a:rPr lang="en-GB" sz="2800" b="1" dirty="0" err="1">
                <a:solidFill>
                  <a:prstClr val="white"/>
                </a:solidFill>
                <a:latin typeface="Calibri" panose="020F0502020204030204"/>
              </a:rPr>
              <a:t>Dileu</a:t>
            </a:r>
            <a:r>
              <a:rPr lang="en-GB" sz="2800" b="1" dirty="0">
                <a:solidFill>
                  <a:prstClr val="white"/>
                </a:solidFill>
                <a:latin typeface="Calibri" panose="020F0502020204030204"/>
              </a:rPr>
              <a:t> </a:t>
            </a:r>
            <a:r>
              <a:rPr lang="en-GB" sz="2800" b="1" dirty="0" err="1">
                <a:solidFill>
                  <a:prstClr val="white"/>
                </a:solidFill>
                <a:latin typeface="Calibri" panose="020F0502020204030204"/>
              </a:rPr>
              <a:t>Ymateb</a:t>
            </a:r>
            <a:endParaRPr lang="en-GB" sz="2800" b="1" dirty="0">
              <a:solidFill>
                <a:prstClr val="white"/>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b="1" dirty="0">
                <a:solidFill>
                  <a:schemeClr val="tx1">
                    <a:lumMod val="65000"/>
                  </a:schemeClr>
                </a:solidFill>
                <a:latin typeface="Calibri" panose="020F0502020204030204"/>
              </a:rPr>
              <a:t>Welsh Government Eliminate Response (Capital)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4400" b="1"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pitchFamily="34" charset="0"/>
            </a:endParaRPr>
          </a:p>
          <a:p>
            <a:pPr marR="0" lvl="0" algn="l"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rgbClr val="BDBCBC"/>
                </a:solidFill>
                <a:effectLst/>
                <a:uLnTx/>
                <a:uFillTx/>
                <a:latin typeface="Calibri" panose="020F0502020204030204" pitchFamily="34" charset="0"/>
                <a:ea typeface="+mn-ea"/>
                <a:cs typeface="Calibri" panose="020F0502020204030204" pitchFamily="34" charset="0"/>
              </a:rPr>
              <a:t>September 2024  - </a:t>
            </a:r>
            <a:r>
              <a:rPr lang="en-US" sz="2000" dirty="0">
                <a:solidFill>
                  <a:srgbClr val="BDBCBC"/>
                </a:solidFill>
                <a:latin typeface="Calibri" panose="020F0502020204030204" pitchFamily="34" charset="0"/>
                <a:cs typeface="Calibri" panose="020F0502020204030204" pitchFamily="34" charset="0"/>
              </a:rPr>
              <a:t>RPB collated a r</a:t>
            </a:r>
            <a:r>
              <a:rPr kumimoji="0" lang="en-US" sz="2000" b="0" i="0" u="none" strike="noStrike" kern="1200" cap="none" spc="0" normalizeH="0" baseline="0" noProof="0" dirty="0" err="1">
                <a:ln>
                  <a:noFill/>
                </a:ln>
                <a:solidFill>
                  <a:srgbClr val="BDBCBC"/>
                </a:solidFill>
                <a:effectLst/>
                <a:uLnTx/>
                <a:uFillTx/>
                <a:latin typeface="Calibri" panose="020F0502020204030204" pitchFamily="34" charset="0"/>
                <a:ea typeface="+mn-ea"/>
                <a:cs typeface="Calibri" panose="020F0502020204030204" pitchFamily="34" charset="0"/>
              </a:rPr>
              <a:t>esponse</a:t>
            </a:r>
            <a:r>
              <a:rPr kumimoji="0" lang="en-US" sz="2000" b="0" i="0" u="none" strike="noStrike" kern="1200" cap="none" spc="0" normalizeH="0" baseline="0" noProof="0" dirty="0">
                <a:ln>
                  <a:noFill/>
                </a:ln>
                <a:solidFill>
                  <a:srgbClr val="BDBCBC"/>
                </a:solidFill>
                <a:effectLst/>
                <a:uLnTx/>
                <a:uFillTx/>
                <a:latin typeface="Calibri" panose="020F0502020204030204" pitchFamily="34" charset="0"/>
                <a:ea typeface="+mn-ea"/>
                <a:cs typeface="Calibri" panose="020F0502020204030204" pitchFamily="34" charset="0"/>
              </a:rPr>
              <a:t> to Welsh Government/Albert Hearney (Chief Social Care </a:t>
            </a:r>
            <a:r>
              <a:rPr lang="en-US" sz="2000" dirty="0">
                <a:solidFill>
                  <a:srgbClr val="BDBCBC"/>
                </a:solidFill>
                <a:latin typeface="Calibri" panose="020F0502020204030204" pitchFamily="34" charset="0"/>
                <a:cs typeface="Calibri" panose="020F0502020204030204" pitchFamily="34" charset="0"/>
              </a:rPr>
              <a:t>Officer Wales) </a:t>
            </a:r>
            <a:r>
              <a:rPr kumimoji="0" lang="en-US" sz="2000" b="0" i="0" u="none" strike="noStrike" kern="1200" cap="none" spc="0" normalizeH="0" baseline="0" noProof="0" dirty="0">
                <a:ln>
                  <a:noFill/>
                </a:ln>
                <a:solidFill>
                  <a:srgbClr val="BDBCBC"/>
                </a:solidFill>
                <a:effectLst/>
                <a:uLnTx/>
                <a:uFillTx/>
                <a:latin typeface="Calibri" panose="020F0502020204030204" pitchFamily="34" charset="0"/>
                <a:ea typeface="+mn-ea"/>
                <a:cs typeface="Calibri" panose="020F0502020204030204" pitchFamily="34" charset="0"/>
              </a:rPr>
              <a:t>to demonstrate how the </a:t>
            </a:r>
            <a:r>
              <a:rPr lang="en-US" sz="2000" dirty="0">
                <a:solidFill>
                  <a:srgbClr val="BDBCBC"/>
                </a:solidFill>
                <a:latin typeface="Calibri" panose="020F0502020204030204" pitchFamily="34" charset="0"/>
                <a:cs typeface="Calibri" panose="020F0502020204030204" pitchFamily="34" charset="0"/>
              </a:rPr>
              <a:t>West Wales region</a:t>
            </a:r>
            <a:r>
              <a:rPr kumimoji="0" lang="en-US" sz="2000" b="0" i="0" u="none" strike="noStrike" kern="1200" cap="none" spc="0" normalizeH="0" baseline="0" noProof="0" dirty="0">
                <a:ln>
                  <a:noFill/>
                </a:ln>
                <a:solidFill>
                  <a:srgbClr val="BDBCBC"/>
                </a:solidFill>
                <a:effectLst/>
                <a:uLnTx/>
                <a:uFillTx/>
                <a:latin typeface="Calibri" panose="020F0502020204030204" pitchFamily="34" charset="0"/>
                <a:ea typeface="+mn-ea"/>
                <a:cs typeface="Calibri" panose="020F0502020204030204" pitchFamily="34" charset="0"/>
              </a:rPr>
              <a:t> proposes to </a:t>
            </a:r>
            <a:r>
              <a:rPr lang="en-US" sz="2000" dirty="0">
                <a:solidFill>
                  <a:srgbClr val="BDBCBC"/>
                </a:solidFill>
                <a:latin typeface="Calibri" panose="020F0502020204030204" pitchFamily="34" charset="0"/>
                <a:cs typeface="Calibri" panose="020F0502020204030204" pitchFamily="34" charset="0"/>
              </a:rPr>
              <a:t>m</a:t>
            </a:r>
            <a:r>
              <a:rPr kumimoji="0" lang="en-US" sz="2000" b="0" i="0" u="none" strike="noStrike" kern="1200" cap="none" spc="0" normalizeH="0" baseline="0" noProof="0" dirty="0" err="1">
                <a:ln>
                  <a:noFill/>
                </a:ln>
                <a:solidFill>
                  <a:srgbClr val="BDBCBC"/>
                </a:solidFill>
                <a:effectLst/>
                <a:uLnTx/>
                <a:uFillTx/>
                <a:latin typeface="Calibri" panose="020F0502020204030204" pitchFamily="34" charset="0"/>
                <a:ea typeface="+mn-ea"/>
                <a:cs typeface="Calibri" panose="020F0502020204030204" pitchFamily="34" charset="0"/>
              </a:rPr>
              <a:t>aximise</a:t>
            </a:r>
            <a:r>
              <a:rPr kumimoji="0" lang="en-US" sz="2000" b="0" i="0" u="none" strike="noStrike" kern="1200" cap="none" spc="0" normalizeH="0" baseline="0" noProof="0" dirty="0">
                <a:ln>
                  <a:noFill/>
                </a:ln>
                <a:solidFill>
                  <a:srgbClr val="BDBCBC"/>
                </a:solidFill>
                <a:effectLst/>
                <a:uLnTx/>
                <a:uFillTx/>
                <a:latin typeface="Calibri" panose="020F0502020204030204" pitchFamily="34" charset="0"/>
                <a:ea typeface="+mn-ea"/>
                <a:cs typeface="Calibri" panose="020F0502020204030204" pitchFamily="34" charset="0"/>
              </a:rPr>
              <a:t> the opportunities/take advantage of capital funding available to support </a:t>
            </a:r>
            <a:r>
              <a:rPr lang="en-US" sz="2000" dirty="0">
                <a:solidFill>
                  <a:srgbClr val="BDBCBC"/>
                </a:solidFill>
                <a:latin typeface="Calibri" panose="020F0502020204030204" pitchFamily="34" charset="0"/>
                <a:cs typeface="Calibri" panose="020F0502020204030204" pitchFamily="34" charset="0"/>
              </a:rPr>
              <a:t>eliminate profit from care of children </a:t>
            </a:r>
            <a:r>
              <a:rPr kumimoji="0" lang="en-US" sz="2000" b="0" i="0" u="none" strike="noStrike" kern="1200" cap="none" spc="0" normalizeH="0" baseline="0" noProof="0" dirty="0">
                <a:ln>
                  <a:noFill/>
                </a:ln>
                <a:solidFill>
                  <a:srgbClr val="BDBCBC"/>
                </a:solidFill>
                <a:effectLst/>
                <a:uLnTx/>
                <a:uFillTx/>
                <a:latin typeface="Calibri" panose="020F0502020204030204" pitchFamily="34" charset="0"/>
                <a:ea typeface="+mn-ea"/>
                <a:cs typeface="Calibri" panose="020F0502020204030204" pitchFamily="34" charset="0"/>
              </a:rPr>
              <a:t>e.g., HCF Objective 2, IRCF  Priority 3.</a:t>
            </a:r>
          </a:p>
          <a:p>
            <a:pPr marR="0" lvl="0" algn="l" defTabSz="914400" rtl="0" eaLnBrk="1" fontAlgn="auto" latinLnBrk="0" hangingPunct="1">
              <a:lnSpc>
                <a:spcPct val="100000"/>
              </a:lnSpc>
              <a:spcBef>
                <a:spcPts val="0"/>
              </a:spcBef>
              <a:spcAft>
                <a:spcPts val="0"/>
              </a:spcAft>
              <a:buClrTx/>
              <a:buSzTx/>
              <a:tabLst/>
              <a:defRPr/>
            </a:pPr>
            <a:endParaRPr lang="en-US" sz="2000" dirty="0">
              <a:solidFill>
                <a:srgbClr val="BDBCBC"/>
              </a:solidFill>
              <a:latin typeface="Calibri" panose="020F0502020204030204" pitchFamily="34" charset="0"/>
              <a:cs typeface="Calibri" panose="020F0502020204030204" pitchFamily="34" charset="0"/>
            </a:endParaRPr>
          </a:p>
          <a:p>
            <a:pPr marR="0" lvl="0" algn="l"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rgbClr val="BDBCBC"/>
                </a:solidFill>
                <a:effectLst/>
                <a:uLnTx/>
                <a:uFillTx/>
                <a:latin typeface="Calibri" panose="020F0502020204030204" pitchFamily="34" charset="0"/>
                <a:ea typeface="+mn-ea"/>
                <a:cs typeface="Calibri" panose="020F0502020204030204" pitchFamily="34" charset="0"/>
              </a:rPr>
              <a:t> </a:t>
            </a:r>
            <a:r>
              <a:rPr lang="en-US" sz="2000" dirty="0">
                <a:solidFill>
                  <a:srgbClr val="BDBCBC"/>
                </a:solidFill>
                <a:latin typeface="Calibri" panose="020F0502020204030204" pitchFamily="34" charset="0"/>
                <a:cs typeface="Calibri" panose="020F0502020204030204" pitchFamily="34" charset="0"/>
              </a:rPr>
              <a:t>Broadly response compiled covered the following:</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srgbClr val="BDBCBC"/>
                </a:solidFill>
                <a:latin typeface="Calibri" panose="020F0502020204030204" pitchFamily="34" charset="0"/>
                <a:cs typeface="Calibri" panose="020F0502020204030204" pitchFamily="34" charset="0"/>
              </a:rPr>
              <a:t>Refreshing of 10 Year Strategic Capital Plan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srgbClr val="BDBCBC"/>
                </a:solidFill>
                <a:latin typeface="Calibri" panose="020F0502020204030204" pitchFamily="34" charset="0"/>
                <a:cs typeface="Calibri" panose="020F0502020204030204" pitchFamily="34" charset="0"/>
              </a:rPr>
              <a:t>Pipeline of projects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srgbClr val="BDBCBC"/>
                </a:solidFill>
                <a:latin typeface="Calibri" panose="020F0502020204030204" pitchFamily="34" charset="0"/>
                <a:cs typeface="Calibri" panose="020F0502020204030204" pitchFamily="34" charset="0"/>
              </a:rPr>
              <a:t>Appetite of Social Enterprises in delivering registered social care (Cwmpas/PCC)</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srgbClr val="BDBCBC"/>
                </a:solidFill>
                <a:latin typeface="Calibri" panose="020F0502020204030204" pitchFamily="34" charset="0"/>
                <a:cs typeface="Calibri" panose="020F0502020204030204" pitchFamily="34" charset="0"/>
              </a:rPr>
              <a:t>Programme issues/areas of clarity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srgbClr val="BDBCBC"/>
                </a:solidFill>
                <a:latin typeface="Calibri" panose="020F0502020204030204" pitchFamily="34" charset="0"/>
                <a:cs typeface="Calibri" panose="020F0502020204030204" pitchFamily="34" charset="0"/>
              </a:rPr>
              <a:t>Revenue Funding Risks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srgbClr val="BDBCBC"/>
                </a:solidFill>
                <a:latin typeface="Calibri" panose="020F0502020204030204" pitchFamily="34" charset="0"/>
                <a:cs typeface="Calibri" panose="020F0502020204030204" pitchFamily="34" charset="0"/>
              </a:rPr>
              <a:t>Importance of Revenue and intrinsic link with capital projects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srgbClr val="BDBCBC"/>
                </a:solidFill>
                <a:latin typeface="Calibri" panose="020F0502020204030204" pitchFamily="34" charset="0"/>
                <a:cs typeface="Calibri" panose="020F0502020204030204" pitchFamily="34" charset="0"/>
              </a:rPr>
              <a:t>Further Assurance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000" dirty="0">
              <a:solidFill>
                <a:srgbClr val="BDBCBC"/>
              </a:solidFill>
              <a:latin typeface="Calibri" panose="020F0502020204030204" pitchFamily="34" charset="0"/>
              <a:cs typeface="Calibri" panose="020F050202020403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000" dirty="0">
              <a:solidFill>
                <a:srgbClr val="BDBCBC"/>
              </a:solidFill>
              <a:latin typeface="Calibri" panose="020F0502020204030204" pitchFamily="34" charset="0"/>
              <a:cs typeface="Calibri" panose="020F0502020204030204" pitchFamily="34" charset="0"/>
            </a:endParaRPr>
          </a:p>
          <a:p>
            <a:pPr marR="0" lvl="0" algn="l" defTabSz="914400" rtl="0" eaLnBrk="1" fontAlgn="auto" latinLnBrk="0" hangingPunct="1">
              <a:lnSpc>
                <a:spcPct val="100000"/>
              </a:lnSpc>
              <a:spcBef>
                <a:spcPts val="0"/>
              </a:spcBef>
              <a:spcAft>
                <a:spcPts val="0"/>
              </a:spcAft>
              <a:buClrTx/>
              <a:buSzTx/>
              <a:tabLst/>
              <a:defRPr/>
            </a:pPr>
            <a:endParaRPr lang="en-US" sz="2000" dirty="0">
              <a:solidFill>
                <a:srgbClr val="BDBCBC"/>
              </a:solidFill>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1AFDC0CB-5D9B-9202-DC5D-2979BDD267A7}"/>
              </a:ext>
            </a:extLst>
          </p:cNvPr>
          <p:cNvSpPr txBox="1"/>
          <p:nvPr/>
        </p:nvSpPr>
        <p:spPr>
          <a:xfrm>
            <a:off x="8860536" y="111823"/>
            <a:ext cx="2630481"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A3006D"/>
                </a:solidFill>
                <a:effectLst/>
                <a:uLnTx/>
                <a:uFillTx/>
                <a:latin typeface="Calibri" panose="020F0502020204030204" pitchFamily="34" charset="0"/>
                <a:ea typeface="Calibri" panose="020F0502020204030204" pitchFamily="34" charset="0"/>
                <a:cs typeface="+mn-cs"/>
              </a:rPr>
              <a:t>Agenda </a:t>
            </a:r>
            <a:r>
              <a:rPr kumimoji="0" lang="en-US" b="1" i="0" u="none" strike="noStrike" kern="1200" cap="none" spc="0" normalizeH="0" baseline="0" noProof="0" err="1">
                <a:ln>
                  <a:noFill/>
                </a:ln>
                <a:solidFill>
                  <a:srgbClr val="A3006D"/>
                </a:solidFill>
                <a:effectLst/>
                <a:uLnTx/>
                <a:uFillTx/>
                <a:latin typeface="Calibri" panose="020F0502020204030204" pitchFamily="34" charset="0"/>
                <a:ea typeface="Calibri" panose="020F0502020204030204" pitchFamily="34" charset="0"/>
                <a:cs typeface="+mn-cs"/>
              </a:rPr>
              <a:t>Dileu</a:t>
            </a:r>
            <a:r>
              <a:rPr kumimoji="0" lang="en-US" b="1" i="0" u="none" strike="noStrike" kern="1200" cap="none" spc="0" normalizeH="0" baseline="0" noProof="0">
                <a:ln>
                  <a:noFill/>
                </a:ln>
                <a:solidFill>
                  <a:srgbClr val="A3006D"/>
                </a:solidFill>
                <a:effectLst/>
                <a:uLnTx/>
                <a:uFillTx/>
                <a:latin typeface="Calibri" panose="020F0502020204030204" pitchFamily="34" charset="0"/>
                <a:ea typeface="Calibri" panose="020F0502020204030204" pitchFamily="34" charset="0"/>
                <a:cs typeface="+mn-cs"/>
              </a:rPr>
              <a:t>/Eliminate Agenda</a:t>
            </a:r>
          </a:p>
        </p:txBody>
      </p:sp>
    </p:spTree>
    <p:extLst>
      <p:ext uri="{BB962C8B-B14F-4D97-AF65-F5344CB8AC3E}">
        <p14:creationId xmlns:p14="http://schemas.microsoft.com/office/powerpoint/2010/main" val="24197397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0DCDA94-087F-261B-D29A-5FB49CDEB42C}"/>
              </a:ext>
            </a:extLst>
          </p:cNvPr>
          <p:cNvSpPr txBox="1"/>
          <p:nvPr/>
        </p:nvSpPr>
        <p:spPr>
          <a:xfrm>
            <a:off x="216867" y="195297"/>
            <a:ext cx="7929605"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b="1" err="1">
                <a:solidFill>
                  <a:prstClr val="white"/>
                </a:solidFill>
                <a:latin typeface="Calibri" panose="020F0502020204030204"/>
              </a:rPr>
              <a:t>Cronfa</a:t>
            </a:r>
            <a:r>
              <a:rPr lang="en-GB" sz="2800" b="1">
                <a:solidFill>
                  <a:prstClr val="white"/>
                </a:solidFill>
                <a:latin typeface="Calibri" panose="020F0502020204030204"/>
              </a:rPr>
              <a:t> Tai â </a:t>
            </a:r>
            <a:r>
              <a:rPr lang="en-GB" sz="2800" b="1" err="1">
                <a:solidFill>
                  <a:prstClr val="white"/>
                </a:solidFill>
                <a:latin typeface="Calibri" panose="020F0502020204030204"/>
              </a:rPr>
              <a:t>Gofal</a:t>
            </a:r>
            <a:r>
              <a:rPr lang="en-GB" sz="2800" b="1">
                <a:solidFill>
                  <a:prstClr val="white"/>
                </a:solidFill>
                <a:latin typeface="Calibri" panose="020F0502020204030204"/>
              </a:rPr>
              <a:t> (CTG)</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b="1">
                <a:solidFill>
                  <a:schemeClr val="tx1">
                    <a:lumMod val="65000"/>
                  </a:schemeClr>
                </a:solidFill>
                <a:latin typeface="Calibri" panose="020F0502020204030204"/>
              </a:rPr>
              <a:t>Housing with Care Fund (HCF)</a:t>
            </a:r>
            <a:endParaRPr kumimoji="0" lang="en-US" sz="2800" b="0" i="0" u="none" strike="noStrike" kern="1200" cap="none" spc="0" normalizeH="0" baseline="0" noProof="0">
              <a:ln>
                <a:noFill/>
              </a:ln>
              <a:solidFill>
                <a:schemeClr val="tx1">
                  <a:lumMod val="65000"/>
                </a:schemeClr>
              </a:solidFill>
              <a:effectLst/>
              <a:uLnTx/>
              <a:uFillTx/>
              <a:latin typeface="Calibri" panose="020F0502020204030204" pitchFamily="34" charset="0"/>
              <a:ea typeface="+mn-ea"/>
              <a:cs typeface="Calibri" panose="020F0502020204030204" pitchFamily="34" charset="0"/>
            </a:endParaRPr>
          </a:p>
        </p:txBody>
      </p:sp>
      <p:sp>
        <p:nvSpPr>
          <p:cNvPr id="7" name="TextBox 6">
            <a:extLst>
              <a:ext uri="{FF2B5EF4-FFF2-40B4-BE49-F238E27FC236}">
                <a16:creationId xmlns:a16="http://schemas.microsoft.com/office/drawing/2014/main" id="{D1727527-39AC-3C77-4513-881A3BC057F7}"/>
              </a:ext>
            </a:extLst>
          </p:cNvPr>
          <p:cNvSpPr txBox="1"/>
          <p:nvPr/>
        </p:nvSpPr>
        <p:spPr>
          <a:xfrm>
            <a:off x="8912408" y="0"/>
            <a:ext cx="2517592"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err="1">
                <a:ln>
                  <a:noFill/>
                </a:ln>
                <a:solidFill>
                  <a:srgbClr val="A3006D"/>
                </a:solidFill>
                <a:effectLst/>
                <a:uLnTx/>
                <a:uFillTx/>
                <a:latin typeface="Calibri" panose="020F0502020204030204" pitchFamily="34" charset="0"/>
                <a:ea typeface="Calibri" panose="020F0502020204030204" pitchFamily="34" charset="0"/>
                <a:cs typeface="+mn-cs"/>
              </a:rPr>
              <a:t>Gronfa</a:t>
            </a:r>
            <a:r>
              <a:rPr kumimoji="0" lang="en-US" b="1" i="0" u="none" strike="noStrike" kern="1200" cap="none" spc="0" normalizeH="0" baseline="0" noProof="0">
                <a:ln>
                  <a:noFill/>
                </a:ln>
                <a:solidFill>
                  <a:srgbClr val="A3006D"/>
                </a:solidFill>
                <a:effectLst/>
                <a:uLnTx/>
                <a:uFillTx/>
                <a:latin typeface="Calibri" panose="020F0502020204030204" pitchFamily="34" charset="0"/>
                <a:ea typeface="Calibri" panose="020F0502020204030204" pitchFamily="34" charset="0"/>
                <a:cs typeface="+mn-cs"/>
              </a:rPr>
              <a:t> Tai â </a:t>
            </a:r>
            <a:r>
              <a:rPr kumimoji="0" lang="en-US" b="1" i="0" u="none" strike="noStrike" kern="1200" cap="none" spc="0" normalizeH="0" baseline="0" noProof="0" err="1">
                <a:ln>
                  <a:noFill/>
                </a:ln>
                <a:solidFill>
                  <a:srgbClr val="A3006D"/>
                </a:solidFill>
                <a:effectLst/>
                <a:uLnTx/>
                <a:uFillTx/>
                <a:latin typeface="Calibri" panose="020F0502020204030204" pitchFamily="34" charset="0"/>
                <a:ea typeface="Calibri" panose="020F0502020204030204" pitchFamily="34" charset="0"/>
                <a:cs typeface="+mn-cs"/>
              </a:rPr>
              <a:t>Gofal</a:t>
            </a:r>
            <a:r>
              <a:rPr kumimoji="0" lang="en-US" b="1" i="0" u="none" strike="noStrike" kern="1200" cap="none" spc="0" normalizeH="0" baseline="0" noProof="0">
                <a:ln>
                  <a:noFill/>
                </a:ln>
                <a:solidFill>
                  <a:srgbClr val="A3006D"/>
                </a:solidFill>
                <a:effectLst/>
                <a:uLnTx/>
                <a:uFillTx/>
                <a:latin typeface="Calibri" panose="020F0502020204030204" pitchFamily="34" charset="0"/>
                <a:ea typeface="Calibri" panose="020F0502020204030204" pitchFamily="34" charset="0"/>
                <a:cs typeface="+mn-cs"/>
              </a:rPr>
              <a:t>/ Housing with Care Fund</a:t>
            </a:r>
            <a:r>
              <a:rPr kumimoji="0" lang="en-US" sz="2400" b="0" i="0" u="none" strike="noStrike" kern="120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mn-cs"/>
              </a:rPr>
              <a:t> </a:t>
            </a:r>
            <a:endParaRPr kumimoji="0" lang="en-GB"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85F8F5D7-562B-63FE-7CAA-E622E2543439}"/>
              </a:ext>
            </a:extLst>
          </p:cNvPr>
          <p:cNvSpPr txBox="1"/>
          <p:nvPr/>
        </p:nvSpPr>
        <p:spPr>
          <a:xfrm>
            <a:off x="319871" y="2413729"/>
            <a:ext cx="5776129" cy="4401205"/>
          </a:xfrm>
          <a:prstGeom prst="rect">
            <a:avLst/>
          </a:prstGeom>
          <a:noFill/>
        </p:spPr>
        <p:txBody>
          <a:bodyPr wrap="square" rtlCol="0">
            <a:spAutoFit/>
          </a:bodyPr>
          <a:lstStyle/>
          <a:p>
            <a:endParaRPr lang="en-GB" dirty="0"/>
          </a:p>
          <a:p>
            <a:pPr marL="285750" indent="-285750">
              <a:buFont typeface="Arial" panose="020B0604020202020204" pitchFamily="34" charset="0"/>
              <a:buChar char="•"/>
            </a:pPr>
            <a:r>
              <a:rPr lang="en-GB" dirty="0"/>
              <a:t>Application Process</a:t>
            </a:r>
          </a:p>
          <a:p>
            <a:pPr marL="742950" lvl="1" indent="-285750">
              <a:buFont typeface="Arial" panose="020B0604020202020204" pitchFamily="34" charset="0"/>
              <a:buChar char="•"/>
            </a:pPr>
            <a:r>
              <a:rPr lang="en-GB" sz="1400" dirty="0"/>
              <a:t>Schemes are subject to a 2 or 3 stage application process</a:t>
            </a:r>
          </a:p>
          <a:p>
            <a:pPr marL="742950" lvl="1" indent="-285750">
              <a:buFont typeface="Arial" panose="020B0604020202020204" pitchFamily="34" charset="0"/>
              <a:buChar char="•"/>
            </a:pPr>
            <a:r>
              <a:rPr lang="en-GB" sz="1400" b="1" dirty="0"/>
              <a:t>In Principle – </a:t>
            </a:r>
            <a:r>
              <a:rPr lang="en-GB" sz="1400" dirty="0"/>
              <a:t>Project description, principles, and estimated costs</a:t>
            </a:r>
          </a:p>
          <a:p>
            <a:pPr marL="742950" lvl="1" indent="-285750">
              <a:buFont typeface="Arial" panose="020B0604020202020204" pitchFamily="34" charset="0"/>
              <a:buChar char="•"/>
            </a:pPr>
            <a:r>
              <a:rPr lang="en-GB" sz="1400" b="1" dirty="0"/>
              <a:t>Acquisition Application </a:t>
            </a:r>
            <a:r>
              <a:rPr lang="en-GB" sz="1400" dirty="0"/>
              <a:t>– Property valuation, evidence of title</a:t>
            </a:r>
            <a:r>
              <a:rPr lang="en-GB" sz="1400" b="1" dirty="0"/>
              <a:t> </a:t>
            </a:r>
          </a:p>
          <a:p>
            <a:pPr marL="742950" lvl="1" indent="-285750">
              <a:buFont typeface="Arial" panose="020B0604020202020204" pitchFamily="34" charset="0"/>
              <a:buChar char="•"/>
            </a:pPr>
            <a:r>
              <a:rPr lang="en-GB" sz="1400" b="1" dirty="0"/>
              <a:t>Construction application </a:t>
            </a:r>
            <a:r>
              <a:rPr lang="en-GB" sz="1400" dirty="0"/>
              <a:t>– Construction contract awarded, planning consent in places</a:t>
            </a:r>
          </a:p>
          <a:p>
            <a:pPr marL="742950" lvl="1" indent="-285750">
              <a:buFont typeface="Arial" panose="020B0604020202020204" pitchFamily="34" charset="0"/>
              <a:buChar char="•"/>
            </a:pPr>
            <a:r>
              <a:rPr lang="en-GB" sz="1400" dirty="0"/>
              <a:t>Technical Scrutiny on projects over £750k </a:t>
            </a:r>
          </a:p>
          <a:p>
            <a:pPr marL="742950" lvl="1" indent="-285750">
              <a:buFont typeface="Arial" panose="020B0604020202020204" pitchFamily="34" charset="0"/>
              <a:buChar char="•"/>
            </a:pPr>
            <a:r>
              <a:rPr lang="en-GB" sz="1400" dirty="0"/>
              <a:t>Business Case requirement for high value schemes over £2million</a:t>
            </a:r>
          </a:p>
          <a:p>
            <a:endParaRPr lang="en-GB" dirty="0"/>
          </a:p>
          <a:p>
            <a:pPr marL="285750" indent="-285750">
              <a:buFont typeface="Arial" panose="020B0604020202020204" pitchFamily="34" charset="0"/>
              <a:buChar char="•"/>
            </a:pPr>
            <a:r>
              <a:rPr lang="en-GB" dirty="0"/>
              <a:t>Regional Governance and Sign Offs</a:t>
            </a:r>
          </a:p>
          <a:p>
            <a:pPr marL="742950" lvl="1" indent="-285750">
              <a:buFont typeface="Arial" panose="020B0604020202020204" pitchFamily="34" charset="0"/>
              <a:buChar char="•"/>
            </a:pPr>
            <a:r>
              <a:rPr lang="en-GB" sz="1400" dirty="0"/>
              <a:t>Capital Investment Plan</a:t>
            </a:r>
          </a:p>
          <a:p>
            <a:pPr marL="742950" lvl="1" indent="-285750">
              <a:buFont typeface="Arial" panose="020B0604020202020204" pitchFamily="34" charset="0"/>
              <a:buChar char="•"/>
            </a:pPr>
            <a:r>
              <a:rPr lang="en-GB" sz="1400" dirty="0"/>
              <a:t>Operational Capital Group</a:t>
            </a:r>
          </a:p>
          <a:p>
            <a:pPr marL="742950" lvl="1" indent="-285750">
              <a:buFont typeface="Arial" panose="020B0604020202020204" pitchFamily="34" charset="0"/>
              <a:buChar char="•"/>
            </a:pPr>
            <a:r>
              <a:rPr lang="en-GB" sz="1400" dirty="0"/>
              <a:t>Strategic Capital Board</a:t>
            </a:r>
          </a:p>
          <a:p>
            <a:pPr marL="742950" lvl="1" indent="-285750">
              <a:buFont typeface="Arial" panose="020B0604020202020204" pitchFamily="34" charset="0"/>
              <a:buChar char="•"/>
            </a:pPr>
            <a:r>
              <a:rPr lang="en-GB" sz="1400" dirty="0"/>
              <a:t>WG Application</a:t>
            </a:r>
          </a:p>
          <a:p>
            <a:endParaRPr lang="en-GB" dirty="0"/>
          </a:p>
          <a:p>
            <a:endParaRPr lang="en-GB" dirty="0"/>
          </a:p>
          <a:p>
            <a:endParaRPr lang="en-GB" dirty="0"/>
          </a:p>
        </p:txBody>
      </p:sp>
      <p:sp>
        <p:nvSpPr>
          <p:cNvPr id="4" name="TextBox 3">
            <a:extLst>
              <a:ext uri="{FF2B5EF4-FFF2-40B4-BE49-F238E27FC236}">
                <a16:creationId xmlns:a16="http://schemas.microsoft.com/office/drawing/2014/main" id="{296780AD-5413-CFA0-8E2D-880B4AE34321}"/>
              </a:ext>
            </a:extLst>
          </p:cNvPr>
          <p:cNvSpPr txBox="1"/>
          <p:nvPr/>
        </p:nvSpPr>
        <p:spPr>
          <a:xfrm>
            <a:off x="384048" y="913337"/>
            <a:ext cx="11969496" cy="1415772"/>
          </a:xfrm>
          <a:prstGeom prst="rect">
            <a:avLst/>
          </a:prstGeom>
          <a:noFill/>
        </p:spPr>
        <p:txBody>
          <a:bodyPr wrap="square" rtlCol="0">
            <a:spAutoFit/>
          </a:bodyPr>
          <a:lstStyle/>
          <a:p>
            <a:pPr marL="285750" indent="-285750">
              <a:buFont typeface="Arial" panose="020B0604020202020204" pitchFamily="34" charset="0"/>
              <a:buChar char="•"/>
            </a:pPr>
            <a:endParaRPr lang="en-GB" dirty="0"/>
          </a:p>
          <a:p>
            <a:endParaRPr lang="en-GB" dirty="0"/>
          </a:p>
          <a:p>
            <a:r>
              <a:rPr lang="en-GB" b="1" i="1" dirty="0"/>
              <a:t>Aim - ‘to increase the stock of housing to meet the needs of people with care and support needs’</a:t>
            </a:r>
          </a:p>
          <a:p>
            <a:pPr marL="742950" lvl="1" indent="-285750">
              <a:buFont typeface="Arial" panose="020B0604020202020204" pitchFamily="34" charset="0"/>
              <a:buChar char="•"/>
            </a:pPr>
            <a:endParaRPr lang="en-GB" sz="1400" b="1" i="1" dirty="0"/>
          </a:p>
          <a:p>
            <a:pPr lvl="1"/>
            <a:r>
              <a:rPr lang="en-GB" b="1" i="1" dirty="0"/>
              <a:t>-  Objective 2 – Intermediate Care &amp; Accommodation </a:t>
            </a:r>
          </a:p>
        </p:txBody>
      </p:sp>
    </p:spTree>
    <p:extLst>
      <p:ext uri="{BB962C8B-B14F-4D97-AF65-F5344CB8AC3E}">
        <p14:creationId xmlns:p14="http://schemas.microsoft.com/office/powerpoint/2010/main" val="20183388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0DCDA94-087F-261B-D29A-5FB49CDEB42C}"/>
              </a:ext>
            </a:extLst>
          </p:cNvPr>
          <p:cNvSpPr txBox="1"/>
          <p:nvPr/>
        </p:nvSpPr>
        <p:spPr>
          <a:xfrm>
            <a:off x="216866" y="195297"/>
            <a:ext cx="8625381"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b="1" err="1">
                <a:solidFill>
                  <a:prstClr val="white"/>
                </a:solidFill>
                <a:latin typeface="Calibri" panose="020F0502020204030204"/>
              </a:rPr>
              <a:t>Llety</a:t>
            </a:r>
            <a:r>
              <a:rPr lang="en-GB" sz="2400" b="1">
                <a:solidFill>
                  <a:prstClr val="white"/>
                </a:solidFill>
                <a:latin typeface="Calibri" panose="020F0502020204030204"/>
              </a:rPr>
              <a:t> </a:t>
            </a:r>
            <a:r>
              <a:rPr lang="en-GB" sz="2400" b="1" err="1">
                <a:solidFill>
                  <a:prstClr val="white"/>
                </a:solidFill>
                <a:latin typeface="Calibri" panose="020F0502020204030204"/>
              </a:rPr>
              <a:t>preswyl</a:t>
            </a:r>
            <a:r>
              <a:rPr lang="en-GB" sz="2400" b="1">
                <a:solidFill>
                  <a:prstClr val="white"/>
                </a:solidFill>
                <a:latin typeface="Calibri" panose="020F0502020204030204"/>
              </a:rPr>
              <a:t> </a:t>
            </a:r>
            <a:r>
              <a:rPr lang="en-GB" sz="2400" b="1" err="1">
                <a:solidFill>
                  <a:prstClr val="white"/>
                </a:solidFill>
                <a:latin typeface="Calibri" panose="020F0502020204030204"/>
              </a:rPr>
              <a:t>i</a:t>
            </a:r>
            <a:r>
              <a:rPr lang="en-GB" sz="2400" b="1">
                <a:solidFill>
                  <a:prstClr val="white"/>
                </a:solidFill>
                <a:latin typeface="Calibri" panose="020F0502020204030204"/>
              </a:rPr>
              <a:t> </a:t>
            </a:r>
            <a:r>
              <a:rPr lang="en-GB" sz="2400" b="1" err="1">
                <a:solidFill>
                  <a:prstClr val="white"/>
                </a:solidFill>
                <a:latin typeface="Calibri" panose="020F0502020204030204"/>
              </a:rPr>
              <a:t>blant</a:t>
            </a:r>
            <a:r>
              <a:rPr lang="en-GB" sz="2400" b="1">
                <a:solidFill>
                  <a:prstClr val="white"/>
                </a:solidFill>
                <a:latin typeface="Calibri" panose="020F0502020204030204"/>
              </a:rPr>
              <a:t> </a:t>
            </a:r>
            <a:r>
              <a:rPr lang="en-GB" sz="2400" b="1" err="1">
                <a:solidFill>
                  <a:prstClr val="white"/>
                </a:solidFill>
                <a:latin typeface="Calibri" panose="020F0502020204030204"/>
              </a:rPr>
              <a:t>wedi'i</a:t>
            </a:r>
            <a:r>
              <a:rPr lang="en-GB" sz="2400" b="1">
                <a:solidFill>
                  <a:prstClr val="white"/>
                </a:solidFill>
                <a:latin typeface="Calibri" panose="020F0502020204030204"/>
              </a:rPr>
              <a:t> </a:t>
            </a:r>
            <a:r>
              <a:rPr lang="en-GB" sz="2400" b="1" err="1">
                <a:solidFill>
                  <a:prstClr val="white"/>
                </a:solidFill>
                <a:latin typeface="Calibri" panose="020F0502020204030204"/>
              </a:rPr>
              <a:t>ddarparu</a:t>
            </a:r>
            <a:r>
              <a:rPr lang="en-GB" sz="2400" b="1">
                <a:solidFill>
                  <a:prstClr val="white"/>
                </a:solidFill>
                <a:latin typeface="Calibri" panose="020F0502020204030204"/>
              </a:rPr>
              <a:t> </a:t>
            </a:r>
            <a:r>
              <a:rPr lang="en-GB" sz="2400" b="1" err="1">
                <a:solidFill>
                  <a:prstClr val="white"/>
                </a:solidFill>
                <a:latin typeface="Calibri" panose="020F0502020204030204"/>
              </a:rPr>
              <a:t>drwy</a:t>
            </a:r>
            <a:r>
              <a:rPr lang="en-GB" sz="2400" b="1">
                <a:solidFill>
                  <a:prstClr val="white"/>
                </a:solidFill>
                <a:latin typeface="Calibri" panose="020F0502020204030204"/>
              </a:rPr>
              <a:t> HCF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2400" b="1">
                <a:solidFill>
                  <a:schemeClr val="tx1">
                    <a:lumMod val="65000"/>
                  </a:schemeClr>
                </a:solidFill>
                <a:latin typeface="Calibri" panose="020F0502020204030204"/>
              </a:rPr>
              <a:t>Residential Children's Accommodation Delivered via HCF </a:t>
            </a:r>
          </a:p>
          <a:p>
            <a:pPr marR="0" lvl="0" algn="l" defTabSz="914400" rtl="0" eaLnBrk="1" fontAlgn="auto" latinLnBrk="0" hangingPunct="1">
              <a:lnSpc>
                <a:spcPct val="100000"/>
              </a:lnSpc>
              <a:spcBef>
                <a:spcPts val="0"/>
              </a:spcBef>
              <a:spcAft>
                <a:spcPts val="0"/>
              </a:spcAft>
              <a:buClrTx/>
              <a:buSzTx/>
              <a:tabLst/>
              <a:defRPr/>
            </a:pPr>
            <a:endParaRPr kumimoji="0" lang="en-US" sz="1600" b="0" i="0" u="none" strike="noStrike" kern="1200" cap="none" spc="0" normalizeH="0" baseline="0" noProof="0">
              <a:ln>
                <a:noFill/>
              </a:ln>
              <a:solidFill>
                <a:srgbClr val="BDBCBC"/>
              </a:solidFill>
              <a:effectLst/>
              <a:uLnTx/>
              <a:uFillTx/>
              <a:latin typeface="Calibri" panose="020F0502020204030204" pitchFamily="34" charset="0"/>
              <a:ea typeface="+mn-ea"/>
              <a:cs typeface="Calibri" panose="020F0502020204030204" pitchFamily="34" charset="0"/>
            </a:endParaRPr>
          </a:p>
        </p:txBody>
      </p:sp>
      <p:graphicFrame>
        <p:nvGraphicFramePr>
          <p:cNvPr id="6" name="Table 5">
            <a:extLst>
              <a:ext uri="{FF2B5EF4-FFF2-40B4-BE49-F238E27FC236}">
                <a16:creationId xmlns:a16="http://schemas.microsoft.com/office/drawing/2014/main" id="{D5BAED1D-8387-2D29-C317-FCEED5CC32AF}"/>
              </a:ext>
            </a:extLst>
          </p:cNvPr>
          <p:cNvGraphicFramePr>
            <a:graphicFrameLocks noGrp="1"/>
          </p:cNvGraphicFramePr>
          <p:nvPr>
            <p:extLst>
              <p:ext uri="{D42A27DB-BD31-4B8C-83A1-F6EECF244321}">
                <p14:modId xmlns:p14="http://schemas.microsoft.com/office/powerpoint/2010/main" val="2134443176"/>
              </p:ext>
            </p:extLst>
          </p:nvPr>
        </p:nvGraphicFramePr>
        <p:xfrm>
          <a:off x="348348" y="1663327"/>
          <a:ext cx="11495304" cy="2595880"/>
        </p:xfrm>
        <a:graphic>
          <a:graphicData uri="http://schemas.openxmlformats.org/drawingml/2006/table">
            <a:tbl>
              <a:tblPr firstRow="1" bandRow="1">
                <a:tableStyleId>{5C22544A-7EE6-4342-B048-85BDC9FD1C3A}</a:tableStyleId>
              </a:tblPr>
              <a:tblGrid>
                <a:gridCol w="2209483">
                  <a:extLst>
                    <a:ext uri="{9D8B030D-6E8A-4147-A177-3AD203B41FA5}">
                      <a16:colId xmlns:a16="http://schemas.microsoft.com/office/drawing/2014/main" val="2547669865"/>
                    </a:ext>
                  </a:extLst>
                </a:gridCol>
                <a:gridCol w="1510869">
                  <a:extLst>
                    <a:ext uri="{9D8B030D-6E8A-4147-A177-3AD203B41FA5}">
                      <a16:colId xmlns:a16="http://schemas.microsoft.com/office/drawing/2014/main" val="1058616530"/>
                    </a:ext>
                  </a:extLst>
                </a:gridCol>
                <a:gridCol w="2651146">
                  <a:extLst>
                    <a:ext uri="{9D8B030D-6E8A-4147-A177-3AD203B41FA5}">
                      <a16:colId xmlns:a16="http://schemas.microsoft.com/office/drawing/2014/main" val="2462365438"/>
                    </a:ext>
                  </a:extLst>
                </a:gridCol>
                <a:gridCol w="836204">
                  <a:extLst>
                    <a:ext uri="{9D8B030D-6E8A-4147-A177-3AD203B41FA5}">
                      <a16:colId xmlns:a16="http://schemas.microsoft.com/office/drawing/2014/main" val="3190172590"/>
                    </a:ext>
                  </a:extLst>
                </a:gridCol>
                <a:gridCol w="655661">
                  <a:extLst>
                    <a:ext uri="{9D8B030D-6E8A-4147-A177-3AD203B41FA5}">
                      <a16:colId xmlns:a16="http://schemas.microsoft.com/office/drawing/2014/main" val="2073589529"/>
                    </a:ext>
                  </a:extLst>
                </a:gridCol>
                <a:gridCol w="3631941">
                  <a:extLst>
                    <a:ext uri="{9D8B030D-6E8A-4147-A177-3AD203B41FA5}">
                      <a16:colId xmlns:a16="http://schemas.microsoft.com/office/drawing/2014/main" val="1218414951"/>
                    </a:ext>
                  </a:extLst>
                </a:gridCol>
              </a:tblGrid>
              <a:tr h="370840">
                <a:tc>
                  <a:txBody>
                    <a:bodyPr/>
                    <a:lstStyle/>
                    <a:p>
                      <a:pPr algn="ctr"/>
                      <a:r>
                        <a:rPr lang="en-GB" sz="1400" dirty="0"/>
                        <a:t>Scheme</a:t>
                      </a:r>
                    </a:p>
                  </a:txBody>
                  <a:tcPr>
                    <a:solidFill>
                      <a:srgbClr val="CC0099"/>
                    </a:solidFill>
                  </a:tcPr>
                </a:tc>
                <a:tc>
                  <a:txBody>
                    <a:bodyPr/>
                    <a:lstStyle/>
                    <a:p>
                      <a:pPr algn="ctr"/>
                      <a:r>
                        <a:rPr lang="en-GB" sz="1400" dirty="0"/>
                        <a:t>Locality</a:t>
                      </a:r>
                    </a:p>
                  </a:txBody>
                  <a:tcPr>
                    <a:solidFill>
                      <a:srgbClr val="CC0099"/>
                    </a:solidFill>
                  </a:tcPr>
                </a:tc>
                <a:tc>
                  <a:txBody>
                    <a:bodyPr/>
                    <a:lstStyle/>
                    <a:p>
                      <a:pPr algn="ctr"/>
                      <a:r>
                        <a:rPr lang="en-GB" sz="1400" dirty="0"/>
                        <a:t>Lead Body</a:t>
                      </a:r>
                    </a:p>
                  </a:txBody>
                  <a:tcPr>
                    <a:solidFill>
                      <a:srgbClr val="CC0099"/>
                    </a:solidFill>
                  </a:tcPr>
                </a:tc>
                <a:tc>
                  <a:txBody>
                    <a:bodyPr/>
                    <a:lstStyle/>
                    <a:p>
                      <a:pPr algn="ctr"/>
                      <a:r>
                        <a:rPr lang="en-GB" sz="1400" dirty="0"/>
                        <a:t>Funding</a:t>
                      </a:r>
                    </a:p>
                  </a:txBody>
                  <a:tcPr>
                    <a:solidFill>
                      <a:srgbClr val="CC0099"/>
                    </a:solidFill>
                  </a:tcPr>
                </a:tc>
                <a:tc>
                  <a:txBody>
                    <a:bodyPr/>
                    <a:lstStyle/>
                    <a:p>
                      <a:pPr algn="ctr"/>
                      <a:r>
                        <a:rPr lang="en-GB" sz="1400" dirty="0"/>
                        <a:t>Units</a:t>
                      </a:r>
                    </a:p>
                  </a:txBody>
                  <a:tcPr>
                    <a:solidFill>
                      <a:srgbClr val="CC0099"/>
                    </a:solidFill>
                  </a:tcPr>
                </a:tc>
                <a:tc>
                  <a:txBody>
                    <a:bodyPr/>
                    <a:lstStyle/>
                    <a:p>
                      <a:pPr algn="ctr"/>
                      <a:r>
                        <a:rPr lang="en-GB" sz="1400" dirty="0"/>
                        <a:t>Status</a:t>
                      </a:r>
                    </a:p>
                  </a:txBody>
                  <a:tcPr>
                    <a:solidFill>
                      <a:srgbClr val="CC0099"/>
                    </a:solidFill>
                  </a:tcPr>
                </a:tc>
                <a:extLst>
                  <a:ext uri="{0D108BD9-81ED-4DB2-BD59-A6C34878D82A}">
                    <a16:rowId xmlns:a16="http://schemas.microsoft.com/office/drawing/2014/main" val="827990559"/>
                  </a:ext>
                </a:extLst>
              </a:tr>
              <a:tr h="370840">
                <a:tc>
                  <a:txBody>
                    <a:bodyPr/>
                    <a:lstStyle/>
                    <a:p>
                      <a:pPr algn="ctr"/>
                      <a:r>
                        <a:rPr lang="en-GB" sz="1400" dirty="0"/>
                        <a:t>Hafan</a:t>
                      </a:r>
                    </a:p>
                  </a:txBody>
                  <a:tcPr>
                    <a:solidFill>
                      <a:schemeClr val="tx1">
                        <a:lumMod val="75000"/>
                      </a:schemeClr>
                    </a:solidFill>
                  </a:tcPr>
                </a:tc>
                <a:tc>
                  <a:txBody>
                    <a:bodyPr/>
                    <a:lstStyle/>
                    <a:p>
                      <a:pPr algn="ctr"/>
                      <a:r>
                        <a:rPr lang="en-GB" sz="1400" dirty="0"/>
                        <a:t>Carmarthenshire</a:t>
                      </a:r>
                    </a:p>
                  </a:txBody>
                  <a:tcPr>
                    <a:solidFill>
                      <a:schemeClr val="tx1">
                        <a:lumMod val="75000"/>
                      </a:schemeClr>
                    </a:solidFill>
                  </a:tcPr>
                </a:tc>
                <a:tc>
                  <a:txBody>
                    <a:bodyPr/>
                    <a:lstStyle/>
                    <a:p>
                      <a:pPr algn="ctr"/>
                      <a:r>
                        <a:rPr lang="en-GB" sz="1400" dirty="0"/>
                        <a:t>Carmarthenshire County Council </a:t>
                      </a:r>
                    </a:p>
                  </a:txBody>
                  <a:tcPr>
                    <a:solidFill>
                      <a:schemeClr val="tx1">
                        <a:lumMod val="75000"/>
                      </a:schemeClr>
                    </a:solidFill>
                  </a:tcPr>
                </a:tc>
                <a:tc>
                  <a:txBody>
                    <a:bodyPr/>
                    <a:lstStyle/>
                    <a:p>
                      <a:pPr algn="ctr"/>
                      <a:r>
                        <a:rPr lang="en-GB" sz="1400" dirty="0"/>
                        <a:t>HCF</a:t>
                      </a:r>
                    </a:p>
                  </a:txBody>
                  <a:tcPr>
                    <a:solidFill>
                      <a:schemeClr val="tx1">
                        <a:lumMod val="75000"/>
                      </a:schemeClr>
                    </a:solidFill>
                  </a:tcPr>
                </a:tc>
                <a:tc>
                  <a:txBody>
                    <a:bodyPr/>
                    <a:lstStyle/>
                    <a:p>
                      <a:pPr algn="ctr"/>
                      <a:r>
                        <a:rPr lang="en-GB" sz="1400" dirty="0"/>
                        <a:t>4</a:t>
                      </a:r>
                    </a:p>
                  </a:txBody>
                  <a:tcPr>
                    <a:solidFill>
                      <a:schemeClr val="tx1">
                        <a:lumMod val="75000"/>
                      </a:schemeClr>
                    </a:solidFill>
                  </a:tcPr>
                </a:tc>
                <a:tc>
                  <a:txBody>
                    <a:bodyPr/>
                    <a:lstStyle/>
                    <a:p>
                      <a:pPr algn="ctr"/>
                      <a:r>
                        <a:rPr lang="en-GB" sz="1400" dirty="0"/>
                        <a:t>Opened</a:t>
                      </a:r>
                    </a:p>
                  </a:txBody>
                  <a:tcPr>
                    <a:solidFill>
                      <a:schemeClr val="tx1">
                        <a:lumMod val="75000"/>
                      </a:schemeClr>
                    </a:solidFill>
                  </a:tcPr>
                </a:tc>
                <a:extLst>
                  <a:ext uri="{0D108BD9-81ED-4DB2-BD59-A6C34878D82A}">
                    <a16:rowId xmlns:a16="http://schemas.microsoft.com/office/drawing/2014/main" val="2460317545"/>
                  </a:ext>
                </a:extLst>
              </a:tr>
              <a:tr h="370840">
                <a:tc>
                  <a:txBody>
                    <a:bodyPr/>
                    <a:lstStyle/>
                    <a:p>
                      <a:pPr algn="ctr"/>
                      <a:r>
                        <a:rPr lang="en-GB" sz="1400" dirty="0"/>
                        <a:t>West Lodge</a:t>
                      </a:r>
                    </a:p>
                  </a:txBody>
                  <a:tcPr>
                    <a:solidFill>
                      <a:schemeClr val="tx1"/>
                    </a:solidFill>
                  </a:tcPr>
                </a:tc>
                <a:tc>
                  <a:txBody>
                    <a:bodyPr/>
                    <a:lstStyle/>
                    <a:p>
                      <a:pPr algn="ctr"/>
                      <a:r>
                        <a:rPr lang="en-GB" sz="1400" dirty="0"/>
                        <a:t>Pembrokeshire</a:t>
                      </a:r>
                    </a:p>
                  </a:txBody>
                  <a:tcPr>
                    <a:solidFill>
                      <a:schemeClr val="tx1"/>
                    </a:solidFill>
                  </a:tcPr>
                </a:tc>
                <a:tc>
                  <a:txBody>
                    <a:bodyPr/>
                    <a:lstStyle/>
                    <a:p>
                      <a:pPr algn="ctr"/>
                      <a:r>
                        <a:rPr lang="en-GB" sz="1400" dirty="0"/>
                        <a:t>Pembrokeshire County Council</a:t>
                      </a:r>
                    </a:p>
                  </a:txBody>
                  <a:tcPr>
                    <a:solidFill>
                      <a:schemeClr val="tx1"/>
                    </a:solidFill>
                  </a:tcPr>
                </a:tc>
                <a:tc>
                  <a:txBody>
                    <a:bodyPr/>
                    <a:lstStyle/>
                    <a:p>
                      <a:pPr algn="ctr"/>
                      <a:r>
                        <a:rPr lang="en-GB" sz="1400"/>
                        <a:t>HCF</a:t>
                      </a:r>
                    </a:p>
                  </a:txBody>
                  <a:tcPr>
                    <a:solidFill>
                      <a:schemeClr val="tx1"/>
                    </a:solidFill>
                  </a:tcPr>
                </a:tc>
                <a:tc>
                  <a:txBody>
                    <a:bodyPr/>
                    <a:lstStyle/>
                    <a:p>
                      <a:pPr algn="ctr"/>
                      <a:r>
                        <a:rPr lang="en-GB" sz="1400" dirty="0"/>
                        <a:t>4</a:t>
                      </a:r>
                    </a:p>
                  </a:txBody>
                  <a:tcPr>
                    <a:solidFill>
                      <a:schemeClr val="tx1"/>
                    </a:solidFill>
                  </a:tcPr>
                </a:tc>
                <a:tc>
                  <a:txBody>
                    <a:bodyPr/>
                    <a:lstStyle/>
                    <a:p>
                      <a:pPr algn="ctr"/>
                      <a:r>
                        <a:rPr lang="en-GB" sz="1400" dirty="0"/>
                        <a:t>Opened</a:t>
                      </a:r>
                    </a:p>
                  </a:txBody>
                  <a:tcPr>
                    <a:solidFill>
                      <a:schemeClr val="tx1"/>
                    </a:solidFill>
                  </a:tcPr>
                </a:tc>
                <a:extLst>
                  <a:ext uri="{0D108BD9-81ED-4DB2-BD59-A6C34878D82A}">
                    <a16:rowId xmlns:a16="http://schemas.microsoft.com/office/drawing/2014/main" val="3058799451"/>
                  </a:ext>
                </a:extLst>
              </a:tr>
              <a:tr h="370840">
                <a:tc>
                  <a:txBody>
                    <a:bodyPr/>
                    <a:lstStyle/>
                    <a:p>
                      <a:pPr algn="ctr"/>
                      <a:r>
                        <a:rPr lang="en-GB" sz="1400"/>
                        <a:t>Sycharth</a:t>
                      </a:r>
                    </a:p>
                  </a:txBody>
                  <a:tcPr>
                    <a:solidFill>
                      <a:schemeClr val="tx1">
                        <a:lumMod val="75000"/>
                      </a:schemeClr>
                    </a:solidFill>
                  </a:tcPr>
                </a:tc>
                <a:tc>
                  <a:txBody>
                    <a:bodyPr/>
                    <a:lstStyle/>
                    <a:p>
                      <a:pPr algn="ctr"/>
                      <a:r>
                        <a:rPr lang="en-GB" sz="1400"/>
                        <a:t>Ceredigion</a:t>
                      </a:r>
                    </a:p>
                  </a:txBody>
                  <a:tcPr>
                    <a:solidFill>
                      <a:schemeClr val="tx1">
                        <a:lumMod val="75000"/>
                      </a:schemeClr>
                    </a:solidFill>
                  </a:tcPr>
                </a:tc>
                <a:tc>
                  <a:txBody>
                    <a:bodyPr/>
                    <a:lstStyle/>
                    <a:p>
                      <a:pPr algn="ctr"/>
                      <a:r>
                        <a:rPr lang="en-GB" sz="1400" dirty="0"/>
                        <a:t>Ceredigion County Council </a:t>
                      </a:r>
                    </a:p>
                  </a:txBody>
                  <a:tcPr>
                    <a:solidFill>
                      <a:schemeClr val="tx1">
                        <a:lumMod val="75000"/>
                      </a:schemeClr>
                    </a:solidFill>
                  </a:tcPr>
                </a:tc>
                <a:tc>
                  <a:txBody>
                    <a:bodyPr/>
                    <a:lstStyle/>
                    <a:p>
                      <a:pPr algn="ctr"/>
                      <a:r>
                        <a:rPr lang="en-GB" sz="1400"/>
                        <a:t>HCF</a:t>
                      </a:r>
                    </a:p>
                  </a:txBody>
                  <a:tcPr>
                    <a:solidFill>
                      <a:schemeClr val="tx1">
                        <a:lumMod val="75000"/>
                      </a:schemeClr>
                    </a:solidFill>
                  </a:tcPr>
                </a:tc>
                <a:tc>
                  <a:txBody>
                    <a:bodyPr/>
                    <a:lstStyle/>
                    <a:p>
                      <a:pPr algn="ctr"/>
                      <a:r>
                        <a:rPr lang="en-GB" sz="1400" dirty="0"/>
                        <a:t>3</a:t>
                      </a:r>
                    </a:p>
                  </a:txBody>
                  <a:tcPr>
                    <a:solidFill>
                      <a:schemeClr val="tx1">
                        <a:lumMod val="75000"/>
                      </a:schemeClr>
                    </a:solidFill>
                  </a:tcPr>
                </a:tc>
                <a:tc>
                  <a:txBody>
                    <a:bodyPr/>
                    <a:lstStyle/>
                    <a:p>
                      <a:pPr algn="ctr"/>
                      <a:r>
                        <a:rPr lang="en-GB" sz="1400" dirty="0"/>
                        <a:t>Construction Completed - Awaiting Registration </a:t>
                      </a:r>
                    </a:p>
                  </a:txBody>
                  <a:tcPr>
                    <a:solidFill>
                      <a:schemeClr val="tx1">
                        <a:lumMod val="75000"/>
                      </a:schemeClr>
                    </a:solidFill>
                  </a:tcPr>
                </a:tc>
                <a:extLst>
                  <a:ext uri="{0D108BD9-81ED-4DB2-BD59-A6C34878D82A}">
                    <a16:rowId xmlns:a16="http://schemas.microsoft.com/office/drawing/2014/main" val="1919621563"/>
                  </a:ext>
                </a:extLst>
              </a:tr>
              <a:tr h="370840">
                <a:tc>
                  <a:txBody>
                    <a:bodyPr/>
                    <a:lstStyle/>
                    <a:p>
                      <a:pPr algn="ctr"/>
                      <a:r>
                        <a:rPr lang="en-GB" sz="1400" dirty="0"/>
                        <a:t>Through Age Bungalow</a:t>
                      </a:r>
                    </a:p>
                  </a:txBody>
                  <a:tcP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t>Ceredigion</a:t>
                      </a:r>
                    </a:p>
                  </a:txBody>
                  <a:tcP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t>Ceredigion County Council</a:t>
                      </a:r>
                    </a:p>
                  </a:txBody>
                  <a:tcPr>
                    <a:solidFill>
                      <a:schemeClr val="tx1"/>
                    </a:solidFill>
                  </a:tcPr>
                </a:tc>
                <a:tc>
                  <a:txBody>
                    <a:bodyPr/>
                    <a:lstStyle/>
                    <a:p>
                      <a:pPr algn="ctr"/>
                      <a:r>
                        <a:rPr lang="en-GB" sz="1400"/>
                        <a:t>HCF</a:t>
                      </a:r>
                    </a:p>
                  </a:txBody>
                  <a:tcPr>
                    <a:solidFill>
                      <a:schemeClr val="tx1"/>
                    </a:solidFill>
                  </a:tcPr>
                </a:tc>
                <a:tc>
                  <a:txBody>
                    <a:bodyPr/>
                    <a:lstStyle/>
                    <a:p>
                      <a:pPr algn="ctr"/>
                      <a:r>
                        <a:rPr lang="en-GB" sz="1400" dirty="0"/>
                        <a:t>2</a:t>
                      </a:r>
                    </a:p>
                  </a:txBody>
                  <a:tcPr>
                    <a:solidFill>
                      <a:schemeClr val="tx1"/>
                    </a:solidFill>
                  </a:tcPr>
                </a:tc>
                <a:tc>
                  <a:txBody>
                    <a:bodyPr/>
                    <a:lstStyle/>
                    <a:p>
                      <a:pPr algn="ctr"/>
                      <a:r>
                        <a:rPr lang="en-GB" sz="1400" dirty="0"/>
                        <a:t>Construction Completed - Awaiting Registration </a:t>
                      </a:r>
                    </a:p>
                  </a:txBody>
                  <a:tcPr>
                    <a:solidFill>
                      <a:schemeClr val="tx1"/>
                    </a:solidFill>
                  </a:tcPr>
                </a:tc>
                <a:extLst>
                  <a:ext uri="{0D108BD9-81ED-4DB2-BD59-A6C34878D82A}">
                    <a16:rowId xmlns:a16="http://schemas.microsoft.com/office/drawing/2014/main" val="2866000235"/>
                  </a:ext>
                </a:extLst>
              </a:tr>
              <a:tr h="370840">
                <a:tc>
                  <a:txBody>
                    <a:bodyPr/>
                    <a:lstStyle/>
                    <a:p>
                      <a:pPr algn="ctr"/>
                      <a:r>
                        <a:rPr lang="en-GB" sz="1400"/>
                        <a:t>Ty’n Y Fron</a:t>
                      </a:r>
                    </a:p>
                  </a:txBody>
                  <a:tcPr>
                    <a:solidFill>
                      <a:schemeClr val="tx1">
                        <a:lumMod val="75000"/>
                      </a:schemeClr>
                    </a:solidFill>
                  </a:tcPr>
                </a:tc>
                <a:tc>
                  <a:txBody>
                    <a:bodyPr/>
                    <a:lstStyle/>
                    <a:p>
                      <a:pPr algn="ctr"/>
                      <a:r>
                        <a:rPr lang="en-GB" sz="1400"/>
                        <a:t>Ceredigion</a:t>
                      </a:r>
                    </a:p>
                  </a:txBody>
                  <a:tcPr>
                    <a:solidFill>
                      <a:schemeClr val="tx1">
                        <a:lumMod val="75000"/>
                      </a:schemeClr>
                    </a:solidFill>
                  </a:tcPr>
                </a:tc>
                <a:tc>
                  <a:txBody>
                    <a:bodyPr/>
                    <a:lstStyle/>
                    <a:p>
                      <a:pPr algn="ctr"/>
                      <a:r>
                        <a:rPr lang="en-GB" sz="1400"/>
                        <a:t>Ceredigion County Council </a:t>
                      </a:r>
                    </a:p>
                  </a:txBody>
                  <a:tcPr>
                    <a:solidFill>
                      <a:schemeClr val="tx1">
                        <a:lumMod val="75000"/>
                      </a:schemeClr>
                    </a:solidFill>
                  </a:tcPr>
                </a:tc>
                <a:tc>
                  <a:txBody>
                    <a:bodyPr/>
                    <a:lstStyle/>
                    <a:p>
                      <a:pPr algn="ctr"/>
                      <a:r>
                        <a:rPr lang="en-GB" sz="1400"/>
                        <a:t>HCF</a:t>
                      </a:r>
                    </a:p>
                  </a:txBody>
                  <a:tcPr>
                    <a:solidFill>
                      <a:schemeClr val="tx1">
                        <a:lumMod val="75000"/>
                      </a:schemeClr>
                    </a:solidFill>
                  </a:tcPr>
                </a:tc>
                <a:tc>
                  <a:txBody>
                    <a:bodyPr/>
                    <a:lstStyle/>
                    <a:p>
                      <a:pPr algn="ctr"/>
                      <a:r>
                        <a:rPr lang="en-GB" sz="1400"/>
                        <a:t>2</a:t>
                      </a:r>
                    </a:p>
                  </a:txBody>
                  <a:tcPr>
                    <a:solidFill>
                      <a:schemeClr val="tx1">
                        <a:lumMod val="75000"/>
                      </a:schemeClr>
                    </a:solidFill>
                  </a:tcPr>
                </a:tc>
                <a:tc>
                  <a:txBody>
                    <a:bodyPr/>
                    <a:lstStyle/>
                    <a:p>
                      <a:pPr algn="ctr"/>
                      <a:r>
                        <a:rPr lang="en-GB" sz="1400" dirty="0"/>
                        <a:t>Construction Set to complete Q4 2024/25</a:t>
                      </a:r>
                    </a:p>
                  </a:txBody>
                  <a:tcPr>
                    <a:solidFill>
                      <a:schemeClr val="tx1">
                        <a:lumMod val="75000"/>
                      </a:schemeClr>
                    </a:solidFill>
                  </a:tcPr>
                </a:tc>
                <a:extLst>
                  <a:ext uri="{0D108BD9-81ED-4DB2-BD59-A6C34878D82A}">
                    <a16:rowId xmlns:a16="http://schemas.microsoft.com/office/drawing/2014/main" val="1470160641"/>
                  </a:ext>
                </a:extLst>
              </a:tr>
              <a:tr h="370840">
                <a:tc>
                  <a:txBody>
                    <a:bodyPr/>
                    <a:lstStyle/>
                    <a:p>
                      <a:pPr algn="ctr"/>
                      <a:r>
                        <a:rPr lang="en-GB" sz="1400" dirty="0"/>
                        <a:t>Ty Hydref</a:t>
                      </a:r>
                    </a:p>
                  </a:txBody>
                  <a:tcPr>
                    <a:solidFill>
                      <a:schemeClr val="tx1"/>
                    </a:solidFill>
                  </a:tcPr>
                </a:tc>
                <a:tc>
                  <a:txBody>
                    <a:bodyPr/>
                    <a:lstStyle/>
                    <a:p>
                      <a:pPr algn="ctr"/>
                      <a:r>
                        <a:rPr lang="en-GB" sz="1400" dirty="0"/>
                        <a:t>Pembrokeshire</a:t>
                      </a:r>
                    </a:p>
                  </a:txBody>
                  <a:tcPr>
                    <a:solidFill>
                      <a:schemeClr val="tx1"/>
                    </a:solidFill>
                  </a:tcPr>
                </a:tc>
                <a:tc>
                  <a:txBody>
                    <a:bodyPr/>
                    <a:lstStyle/>
                    <a:p>
                      <a:pPr algn="ctr"/>
                      <a:r>
                        <a:rPr lang="en-GB" sz="1400" dirty="0"/>
                        <a:t>Action for Children</a:t>
                      </a:r>
                    </a:p>
                  </a:txBody>
                  <a:tcPr>
                    <a:solidFill>
                      <a:schemeClr val="tx1"/>
                    </a:solidFill>
                  </a:tcPr>
                </a:tc>
                <a:tc>
                  <a:txBody>
                    <a:bodyPr/>
                    <a:lstStyle/>
                    <a:p>
                      <a:pPr algn="ctr"/>
                      <a:r>
                        <a:rPr lang="en-GB" sz="1400" dirty="0"/>
                        <a:t>HCF</a:t>
                      </a:r>
                    </a:p>
                  </a:txBody>
                  <a:tcPr>
                    <a:solidFill>
                      <a:schemeClr val="tx1"/>
                    </a:solidFill>
                  </a:tcPr>
                </a:tc>
                <a:tc>
                  <a:txBody>
                    <a:bodyPr/>
                    <a:lstStyle/>
                    <a:p>
                      <a:pPr algn="ctr"/>
                      <a:r>
                        <a:rPr lang="en-GB" sz="1400" dirty="0"/>
                        <a:t>4</a:t>
                      </a:r>
                    </a:p>
                  </a:txBody>
                  <a:tcPr>
                    <a:solidFill>
                      <a:schemeClr val="tx1"/>
                    </a:solidFill>
                  </a:tcPr>
                </a:tc>
                <a:tc>
                  <a:txBody>
                    <a:bodyPr/>
                    <a:lstStyle/>
                    <a:p>
                      <a:pPr algn="ctr"/>
                      <a:r>
                        <a:rPr lang="en-GB" sz="1400" dirty="0"/>
                        <a:t>Construction Completed - Awaiting Registration </a:t>
                      </a:r>
                    </a:p>
                  </a:txBody>
                  <a:tcPr>
                    <a:solidFill>
                      <a:schemeClr val="tx1"/>
                    </a:solidFill>
                  </a:tcPr>
                </a:tc>
                <a:extLst>
                  <a:ext uri="{0D108BD9-81ED-4DB2-BD59-A6C34878D82A}">
                    <a16:rowId xmlns:a16="http://schemas.microsoft.com/office/drawing/2014/main" val="2287758754"/>
                  </a:ext>
                </a:extLst>
              </a:tr>
            </a:tbl>
          </a:graphicData>
        </a:graphic>
      </p:graphicFrame>
      <p:sp>
        <p:nvSpPr>
          <p:cNvPr id="7" name="TextBox 6">
            <a:extLst>
              <a:ext uri="{FF2B5EF4-FFF2-40B4-BE49-F238E27FC236}">
                <a16:creationId xmlns:a16="http://schemas.microsoft.com/office/drawing/2014/main" id="{D1727527-39AC-3C77-4513-881A3BC057F7}"/>
              </a:ext>
            </a:extLst>
          </p:cNvPr>
          <p:cNvSpPr txBox="1"/>
          <p:nvPr/>
        </p:nvSpPr>
        <p:spPr>
          <a:xfrm>
            <a:off x="8985560" y="47515"/>
            <a:ext cx="2404873"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err="1">
                <a:ln>
                  <a:noFill/>
                </a:ln>
                <a:solidFill>
                  <a:srgbClr val="A3006D"/>
                </a:solidFill>
                <a:effectLst/>
                <a:uLnTx/>
                <a:uFillTx/>
                <a:latin typeface="Calibri" panose="020F0502020204030204" pitchFamily="34" charset="0"/>
                <a:ea typeface="Calibri" panose="020F0502020204030204" pitchFamily="34" charset="0"/>
                <a:cs typeface="+mn-cs"/>
              </a:rPr>
              <a:t>Prosiectau</a:t>
            </a:r>
            <a:r>
              <a:rPr kumimoji="0" lang="en-US" b="1" i="0" u="none" strike="noStrike" kern="1200" cap="none" spc="0" normalizeH="0" baseline="0" noProof="0">
                <a:ln>
                  <a:noFill/>
                </a:ln>
                <a:solidFill>
                  <a:srgbClr val="A3006D"/>
                </a:solidFill>
                <a:effectLst/>
                <a:uLnTx/>
                <a:uFillTx/>
                <a:latin typeface="Calibri" panose="020F0502020204030204" pitchFamily="34" charset="0"/>
                <a:ea typeface="Calibri" panose="020F0502020204030204" pitchFamily="34" charset="0"/>
                <a:cs typeface="+mn-cs"/>
              </a:rPr>
              <a:t> </a:t>
            </a:r>
            <a:r>
              <a:rPr lang="en-US" b="1">
                <a:solidFill>
                  <a:srgbClr val="A3006D"/>
                </a:solidFill>
                <a:latin typeface="Calibri" panose="020F0502020204030204" pitchFamily="34" charset="0"/>
                <a:ea typeface="Calibri" panose="020F0502020204030204" pitchFamily="34" charset="0"/>
              </a:rPr>
              <a:t>C</a:t>
            </a:r>
            <a:r>
              <a:rPr kumimoji="0" lang="en-US" b="1" i="0" u="none" strike="noStrike" kern="1200" cap="none" spc="0" normalizeH="0" baseline="0" noProof="0" err="1">
                <a:ln>
                  <a:noFill/>
                </a:ln>
                <a:solidFill>
                  <a:srgbClr val="A3006D"/>
                </a:solidFill>
                <a:effectLst/>
                <a:uLnTx/>
                <a:uFillTx/>
                <a:latin typeface="Calibri" panose="020F0502020204030204" pitchFamily="34" charset="0"/>
                <a:ea typeface="Calibri" panose="020F0502020204030204" pitchFamily="34" charset="0"/>
                <a:cs typeface="+mn-cs"/>
              </a:rPr>
              <a:t>yfredol</a:t>
            </a:r>
            <a:r>
              <a:rPr kumimoji="0" lang="en-US" b="1" i="0" u="none" strike="noStrike" kern="1200" cap="none" spc="0" normalizeH="0" baseline="0" noProof="0">
                <a:ln>
                  <a:noFill/>
                </a:ln>
                <a:solidFill>
                  <a:srgbClr val="A3006D"/>
                </a:solidFill>
                <a:effectLst/>
                <a:uLnTx/>
                <a:uFillTx/>
                <a:latin typeface="Calibri" panose="020F0502020204030204" pitchFamily="34" charset="0"/>
                <a:ea typeface="Calibri" panose="020F0502020204030204" pitchFamily="34" charset="0"/>
                <a:cs typeface="+mn-cs"/>
              </a:rPr>
              <a:t> / Current Projects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mn-cs"/>
              </a:rPr>
              <a:t> </a:t>
            </a:r>
            <a:endParaRPr kumimoji="0" lang="en-GB"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89828DA5-A65A-43BF-230E-5B3A627972D6}"/>
              </a:ext>
            </a:extLst>
          </p:cNvPr>
          <p:cNvSpPr txBox="1"/>
          <p:nvPr/>
        </p:nvSpPr>
        <p:spPr>
          <a:xfrm>
            <a:off x="2653932" y="4551579"/>
            <a:ext cx="9189720" cy="307777"/>
          </a:xfrm>
          <a:prstGeom prst="rect">
            <a:avLst/>
          </a:prstGeom>
          <a:noFill/>
        </p:spPr>
        <p:txBody>
          <a:bodyPr wrap="square" rtlCol="0">
            <a:spAutoFit/>
          </a:bodyPr>
          <a:lstStyle/>
          <a:p>
            <a:r>
              <a:rPr lang="en-GB" sz="1400" i="1" dirty="0"/>
              <a:t>The total investment has been in the region of £ 4.7 million</a:t>
            </a:r>
          </a:p>
        </p:txBody>
      </p:sp>
    </p:spTree>
    <p:extLst>
      <p:ext uri="{BB962C8B-B14F-4D97-AF65-F5344CB8AC3E}">
        <p14:creationId xmlns:p14="http://schemas.microsoft.com/office/powerpoint/2010/main" val="21937919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0DCDA94-087F-261B-D29A-5FB49CDEB42C}"/>
              </a:ext>
            </a:extLst>
          </p:cNvPr>
          <p:cNvSpPr txBox="1"/>
          <p:nvPr/>
        </p:nvSpPr>
        <p:spPr>
          <a:xfrm>
            <a:off x="180291" y="132056"/>
            <a:ext cx="919230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b="1" err="1"/>
              <a:t>Gronfa</a:t>
            </a:r>
            <a:r>
              <a:rPr lang="en-GB" sz="2800" b="1"/>
              <a:t> </a:t>
            </a:r>
            <a:r>
              <a:rPr lang="en-GB" sz="2800" b="1" err="1"/>
              <a:t>Gyfalaf</a:t>
            </a:r>
            <a:r>
              <a:rPr lang="en-GB" sz="2800" b="1"/>
              <a:t> </a:t>
            </a:r>
            <a:r>
              <a:rPr lang="en-GB" sz="2800" b="1" err="1"/>
              <a:t>Integreiddio</a:t>
            </a:r>
            <a:r>
              <a:rPr lang="en-GB" sz="2800" b="1"/>
              <a:t> ac </a:t>
            </a:r>
            <a:r>
              <a:rPr lang="en-GB" sz="2800" b="1" err="1"/>
              <a:t>Ailgydbwyso</a:t>
            </a:r>
            <a:r>
              <a:rPr lang="en-GB" sz="2800" b="1"/>
              <a:t> (CGIA)</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b="1">
                <a:solidFill>
                  <a:schemeClr val="tx1">
                    <a:lumMod val="65000"/>
                  </a:schemeClr>
                </a:solidFill>
                <a:latin typeface="Calibri" panose="020F0502020204030204"/>
              </a:rPr>
              <a:t>Integration &amp; Rebalancing Capital Fund (IRCF)</a:t>
            </a:r>
          </a:p>
          <a:p>
            <a:pPr marR="0" lvl="0" algn="l" defTabSz="914400" rtl="0" eaLnBrk="1" fontAlgn="auto" latinLnBrk="0" hangingPunct="1">
              <a:lnSpc>
                <a:spcPct val="100000"/>
              </a:lnSpc>
              <a:spcBef>
                <a:spcPts val="0"/>
              </a:spcBef>
              <a:spcAft>
                <a:spcPts val="0"/>
              </a:spcAft>
              <a:buClrTx/>
              <a:buSzTx/>
              <a:tabLst/>
              <a:defRPr/>
            </a:pPr>
            <a:endParaRPr kumimoji="0" lang="en-US" sz="1600" b="0" i="0" u="none" strike="noStrike" kern="1200" cap="none" spc="0" normalizeH="0" baseline="0" noProof="0">
              <a:ln>
                <a:noFill/>
              </a:ln>
              <a:solidFill>
                <a:srgbClr val="BDBCBC"/>
              </a:solidFill>
              <a:effectLst/>
              <a:uLnTx/>
              <a:uFillTx/>
              <a:latin typeface="Calibri" panose="020F0502020204030204" pitchFamily="34" charset="0"/>
              <a:ea typeface="+mn-ea"/>
              <a:cs typeface="Calibri" panose="020F0502020204030204" pitchFamily="34" charset="0"/>
            </a:endParaRPr>
          </a:p>
        </p:txBody>
      </p:sp>
      <p:sp>
        <p:nvSpPr>
          <p:cNvPr id="7" name="TextBox 6">
            <a:extLst>
              <a:ext uri="{FF2B5EF4-FFF2-40B4-BE49-F238E27FC236}">
                <a16:creationId xmlns:a16="http://schemas.microsoft.com/office/drawing/2014/main" id="{D1727527-39AC-3C77-4513-881A3BC057F7}"/>
              </a:ext>
            </a:extLst>
          </p:cNvPr>
          <p:cNvSpPr txBox="1"/>
          <p:nvPr/>
        </p:nvSpPr>
        <p:spPr>
          <a:xfrm>
            <a:off x="8756960" y="178223"/>
            <a:ext cx="285592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A3006D"/>
                </a:solidFill>
                <a:effectLst/>
                <a:uLnTx/>
                <a:uFillTx/>
                <a:latin typeface="Calibri" panose="020F0502020204030204" pitchFamily="34" charset="0"/>
                <a:ea typeface="Calibri" panose="020F0502020204030204" pitchFamily="34" charset="0"/>
                <a:cs typeface="+mn-cs"/>
              </a:rPr>
              <a:t>CGIA/IRCF</a:t>
            </a:r>
          </a:p>
        </p:txBody>
      </p:sp>
      <p:sp>
        <p:nvSpPr>
          <p:cNvPr id="2" name="TextBox 1">
            <a:extLst>
              <a:ext uri="{FF2B5EF4-FFF2-40B4-BE49-F238E27FC236}">
                <a16:creationId xmlns:a16="http://schemas.microsoft.com/office/drawing/2014/main" id="{94E59083-7860-5F9E-7E8C-0344BB70C8A9}"/>
              </a:ext>
            </a:extLst>
          </p:cNvPr>
          <p:cNvSpPr txBox="1"/>
          <p:nvPr/>
        </p:nvSpPr>
        <p:spPr>
          <a:xfrm>
            <a:off x="159414" y="1361108"/>
            <a:ext cx="12032586" cy="4640758"/>
          </a:xfrm>
          <a:prstGeom prst="rect">
            <a:avLst/>
          </a:prstGeom>
          <a:noFill/>
        </p:spPr>
        <p:txBody>
          <a:bodyPr wrap="square" rtlCol="0">
            <a:spAutoFit/>
          </a:bodyPr>
          <a:lstStyle/>
          <a:p>
            <a:pPr marL="285750" indent="-285750">
              <a:buFont typeface="Arial" panose="020B0604020202020204" pitchFamily="34" charset="0"/>
              <a:buChar char="•"/>
            </a:pPr>
            <a:r>
              <a:rPr lang="en-GB" b="1" i="1" dirty="0"/>
              <a:t>Priority 3 – T</a:t>
            </a:r>
            <a:r>
              <a:rPr lang="en-GB" b="1" i="1" dirty="0">
                <a:effectLst/>
                <a:ea typeface="Times New Roman" panose="02020603050405020304" pitchFamily="18" charset="0"/>
                <a:cs typeface="Aptos" panose="020B0004020202020204" pitchFamily="34" charset="0"/>
              </a:rPr>
              <a:t>argeting eliminating profit from the provision of children’s residential care</a:t>
            </a:r>
          </a:p>
          <a:p>
            <a:r>
              <a:rPr lang="en-GB" dirty="0"/>
              <a:t>	</a:t>
            </a:r>
            <a:r>
              <a:rPr lang="en-GB" sz="1400" dirty="0"/>
              <a:t>The fund can provide incentives to support a change of business model in children’s residential care towards a not-for-profit model. e.g. support for 	local authorities to bring 	existing for-profit provision of children’s residential care under local government management, </a:t>
            </a:r>
          </a:p>
          <a:p>
            <a:endParaRPr lang="en-GB" sz="1200" dirty="0"/>
          </a:p>
          <a:p>
            <a:pPr marL="285750" indent="-285750">
              <a:buFont typeface="Arial" panose="020B0604020202020204" pitchFamily="34" charset="0"/>
              <a:buChar char="•"/>
            </a:pPr>
            <a:r>
              <a:rPr lang="en-GB" dirty="0"/>
              <a:t>Application Process  - Initial Application, BJC &lt;£5 Million, SOC/OBC/FBC &gt;£5million </a:t>
            </a:r>
          </a:p>
          <a:p>
            <a:pPr marL="1257300" lvl="2" indent="-342900" algn="just">
              <a:lnSpc>
                <a:spcPct val="105000"/>
              </a:lnSpc>
              <a:buFont typeface="Wingdings" panose="05000000000000000000" pitchFamily="2" charset="2"/>
              <a:buChar char=""/>
            </a:pPr>
            <a:r>
              <a:rPr lang="en-GB" sz="1400" dirty="0">
                <a:effectLst/>
                <a:ea typeface="Times New Roman" panose="02020603050405020304" pitchFamily="18" charset="0"/>
              </a:rPr>
              <a:t>Any IRCF scheme must undertaken Capital PMO prioritisation process in first instance </a:t>
            </a:r>
          </a:p>
          <a:p>
            <a:pPr marL="1257300" lvl="2" indent="-342900" algn="just">
              <a:lnSpc>
                <a:spcPct val="105000"/>
              </a:lnSpc>
              <a:buFont typeface="Wingdings" panose="05000000000000000000" pitchFamily="2" charset="2"/>
              <a:buChar char=""/>
            </a:pPr>
            <a:r>
              <a:rPr lang="en-GB" sz="1400" dirty="0">
                <a:effectLst/>
                <a:ea typeface="Times New Roman" panose="02020603050405020304" pitchFamily="18" charset="0"/>
              </a:rPr>
              <a:t>Property acquisitions undertaken at market value with evidence of an independent valuation.</a:t>
            </a:r>
          </a:p>
          <a:p>
            <a:pPr marL="1257300" lvl="2" indent="-342900" algn="just">
              <a:lnSpc>
                <a:spcPct val="105000"/>
              </a:lnSpc>
              <a:buFont typeface="Wingdings" panose="05000000000000000000" pitchFamily="2" charset="2"/>
              <a:buChar char=""/>
            </a:pPr>
            <a:r>
              <a:rPr lang="en-GB" sz="1400" dirty="0">
                <a:effectLst/>
                <a:ea typeface="Times New Roman" panose="02020603050405020304" pitchFamily="18" charset="0"/>
              </a:rPr>
              <a:t>Confirmation of any initial building surveys undertaken to establish a benchmark for necessary works and potential indicative refurbishment costs. If none have been completed this should be stated with an assessment of the risk of proceeding with acquisition without this information.</a:t>
            </a:r>
          </a:p>
          <a:p>
            <a:pPr marL="1257300" lvl="2" indent="-342900" algn="just">
              <a:lnSpc>
                <a:spcPct val="105000"/>
              </a:lnSpc>
              <a:buFont typeface="Wingdings" panose="05000000000000000000" pitchFamily="2" charset="2"/>
              <a:buChar char=""/>
            </a:pPr>
            <a:r>
              <a:rPr lang="en-GB" sz="1400" dirty="0">
                <a:effectLst/>
                <a:ea typeface="Times New Roman" panose="02020603050405020304" pitchFamily="18" charset="0"/>
              </a:rPr>
              <a:t>Highlight any foreseen delivery risks.</a:t>
            </a:r>
          </a:p>
          <a:p>
            <a:pPr marL="1257300" lvl="2" indent="-342900" algn="just">
              <a:lnSpc>
                <a:spcPct val="105000"/>
              </a:lnSpc>
              <a:spcAft>
                <a:spcPts val="800"/>
              </a:spcAft>
              <a:buFont typeface="Wingdings" panose="05000000000000000000" pitchFamily="2" charset="2"/>
              <a:buChar char=""/>
            </a:pPr>
            <a:r>
              <a:rPr lang="en-GB" sz="1400" dirty="0">
                <a:effectLst/>
                <a:ea typeface="Times New Roman" panose="02020603050405020304" pitchFamily="18" charset="0"/>
              </a:rPr>
              <a:t>If available, outline of proposed staffing and service provision plan, as a minimum, confirmation that revenue funding is available to support the running costs of the facility should be provided</a:t>
            </a:r>
            <a:endParaRPr lang="en-GB" sz="2400" dirty="0"/>
          </a:p>
          <a:p>
            <a:pPr marL="285750" indent="-285750">
              <a:buFont typeface="Arial" panose="020B0604020202020204" pitchFamily="34" charset="0"/>
              <a:buChar char="•"/>
            </a:pPr>
            <a:r>
              <a:rPr lang="en-GB" dirty="0"/>
              <a:t>Regional Governance and Sign Offs (Same Process as HCF)</a:t>
            </a:r>
          </a:p>
          <a:p>
            <a:endParaRPr lang="en-GB" sz="2000" dirty="0"/>
          </a:p>
          <a:p>
            <a:pPr marL="285750" indent="-285750">
              <a:buFont typeface="Arial" panose="020B0604020202020204" pitchFamily="34" charset="0"/>
              <a:buChar char="•"/>
            </a:pPr>
            <a:r>
              <a:rPr lang="en-GB" dirty="0"/>
              <a:t>Scrutiny &amp; Panel Timeframes </a:t>
            </a:r>
            <a:endParaRPr lang="en-GB" sz="2000" dirty="0"/>
          </a:p>
          <a:p>
            <a:pPr marL="1200150" lvl="2" indent="-285750">
              <a:buFont typeface="Wingdings" panose="05000000000000000000" pitchFamily="2" charset="2"/>
              <a:buChar char="Ø"/>
            </a:pPr>
            <a:r>
              <a:rPr lang="en-GB" sz="1400" dirty="0"/>
              <a:t>Monthly IRCF WG Panels, Up to 120 days from submission of application to panel date</a:t>
            </a:r>
          </a:p>
          <a:p>
            <a:pPr marL="285750" indent="-285750">
              <a:buFont typeface="Arial" panose="020B0604020202020204" pitchFamily="34" charset="0"/>
              <a:buChar char="•"/>
            </a:pPr>
            <a:endParaRPr lang="en-GB" sz="2000" dirty="0"/>
          </a:p>
          <a:p>
            <a:endParaRPr lang="en-GB" dirty="0"/>
          </a:p>
        </p:txBody>
      </p:sp>
    </p:spTree>
    <p:extLst>
      <p:ext uri="{BB962C8B-B14F-4D97-AF65-F5344CB8AC3E}">
        <p14:creationId xmlns:p14="http://schemas.microsoft.com/office/powerpoint/2010/main" val="10593627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1727527-39AC-3C77-4513-881A3BC057F7}"/>
              </a:ext>
            </a:extLst>
          </p:cNvPr>
          <p:cNvSpPr txBox="1"/>
          <p:nvPr/>
        </p:nvSpPr>
        <p:spPr>
          <a:xfrm>
            <a:off x="8766104" y="132056"/>
            <a:ext cx="285592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solidFill>
                  <a:srgbClr val="A3006D"/>
                </a:solidFill>
                <a:latin typeface="Calibri" panose="020F0502020204030204" pitchFamily="34" charset="0"/>
                <a:ea typeface="Calibri" panose="020F0502020204030204" pitchFamily="34" charset="0"/>
              </a:rPr>
              <a:t>G</a:t>
            </a:r>
            <a:r>
              <a:rPr kumimoji="0" lang="en-US" b="1" i="0" u="none" strike="noStrike" kern="1200" cap="none" spc="0" normalizeH="0" baseline="0" noProof="0" dirty="0" err="1">
                <a:ln>
                  <a:noFill/>
                </a:ln>
                <a:solidFill>
                  <a:srgbClr val="A3006D"/>
                </a:solidFill>
                <a:effectLst/>
                <a:uLnTx/>
                <a:uFillTx/>
                <a:latin typeface="Calibri" panose="020F0502020204030204" pitchFamily="34" charset="0"/>
                <a:ea typeface="Calibri" panose="020F0502020204030204" pitchFamily="34" charset="0"/>
                <a:cs typeface="+mn-cs"/>
              </a:rPr>
              <a:t>wersi</a:t>
            </a:r>
            <a:r>
              <a:rPr kumimoji="0" lang="en-US" b="1" i="0" u="none" strike="noStrike" kern="1200" cap="none" spc="0" normalizeH="0" baseline="0" noProof="0" dirty="0">
                <a:ln>
                  <a:noFill/>
                </a:ln>
                <a:solidFill>
                  <a:srgbClr val="A3006D"/>
                </a:solidFill>
                <a:effectLst/>
                <a:uLnTx/>
                <a:uFillTx/>
                <a:latin typeface="Calibri" panose="020F0502020204030204" pitchFamily="34" charset="0"/>
                <a:ea typeface="Calibri" panose="020F0502020204030204" pitchFamily="34" charset="0"/>
                <a:cs typeface="+mn-cs"/>
              </a:rPr>
              <a:t> a </a:t>
            </a:r>
            <a:r>
              <a:rPr kumimoji="0" lang="en-US" b="1" i="0" u="none" strike="noStrike" kern="1200" cap="none" spc="0" normalizeH="0" baseline="0" noProof="0" dirty="0" err="1">
                <a:ln>
                  <a:noFill/>
                </a:ln>
                <a:solidFill>
                  <a:srgbClr val="A3006D"/>
                </a:solidFill>
                <a:effectLst/>
                <a:uLnTx/>
                <a:uFillTx/>
                <a:latin typeface="Calibri" panose="020F0502020204030204" pitchFamily="34" charset="0"/>
                <a:ea typeface="Calibri" panose="020F0502020204030204" pitchFamily="34" charset="0"/>
                <a:cs typeface="+mn-cs"/>
              </a:rPr>
              <a:t>ddysgwyd</a:t>
            </a:r>
            <a:r>
              <a:rPr kumimoji="0" lang="en-US" b="1" i="0" u="none" strike="noStrike" kern="1200" cap="none" spc="0" normalizeH="0" baseline="0" noProof="0" dirty="0">
                <a:ln>
                  <a:noFill/>
                </a:ln>
                <a:solidFill>
                  <a:srgbClr val="A3006D"/>
                </a:solidFill>
                <a:effectLst/>
                <a:uLnTx/>
                <a:uFillTx/>
                <a:latin typeface="Calibri" panose="020F0502020204030204" pitchFamily="34" charset="0"/>
                <a:ea typeface="Calibri" panose="020F0502020204030204" pitchFamily="34" charset="0"/>
                <a:cs typeface="+mn-cs"/>
              </a:rPr>
              <a:t>/ Lessons Learnt</a:t>
            </a:r>
          </a:p>
        </p:txBody>
      </p:sp>
      <p:sp>
        <p:nvSpPr>
          <p:cNvPr id="2" name="TextBox 1">
            <a:extLst>
              <a:ext uri="{FF2B5EF4-FFF2-40B4-BE49-F238E27FC236}">
                <a16:creationId xmlns:a16="http://schemas.microsoft.com/office/drawing/2014/main" id="{94E59083-7860-5F9E-7E8C-0344BB70C8A9}"/>
              </a:ext>
            </a:extLst>
          </p:cNvPr>
          <p:cNvSpPr txBox="1"/>
          <p:nvPr/>
        </p:nvSpPr>
        <p:spPr>
          <a:xfrm>
            <a:off x="576072" y="894258"/>
            <a:ext cx="10235184" cy="69034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b="1" dirty="0" err="1">
                <a:solidFill>
                  <a:prstClr val="white"/>
                </a:solidFill>
                <a:latin typeface="Calibri" panose="020F0502020204030204"/>
              </a:rPr>
              <a:t>Gwersi</a:t>
            </a:r>
            <a:r>
              <a:rPr lang="en-GB" sz="2800" b="1" dirty="0">
                <a:solidFill>
                  <a:prstClr val="white"/>
                </a:solidFill>
                <a:latin typeface="Calibri" panose="020F0502020204030204"/>
              </a:rPr>
              <a:t> a </a:t>
            </a:r>
            <a:r>
              <a:rPr lang="en-GB" sz="2800" b="1" dirty="0" err="1">
                <a:solidFill>
                  <a:prstClr val="white"/>
                </a:solidFill>
                <a:latin typeface="Calibri" panose="020F0502020204030204"/>
              </a:rPr>
              <a:t>ddysgwyd</a:t>
            </a:r>
            <a:endParaRPr lang="en-GB" sz="2800" b="1" dirty="0">
              <a:solidFill>
                <a:prstClr val="white"/>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b="1" dirty="0">
                <a:solidFill>
                  <a:schemeClr val="tx1">
                    <a:lumMod val="65000"/>
                  </a:schemeClr>
                </a:solidFill>
                <a:latin typeface="Calibri" panose="020F0502020204030204"/>
                <a:cs typeface="Calibri" panose="020F0502020204030204" pitchFamily="34" charset="0"/>
              </a:rPr>
              <a:t>Lessons Learnt</a:t>
            </a:r>
            <a:endParaRPr kumimoji="0" lang="en-GB" sz="4400" b="1"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pitchFamily="34" charset="0"/>
            </a:endParaRPr>
          </a:p>
          <a:p>
            <a:pPr marL="1257300" lvl="2" indent="-342900" algn="just">
              <a:lnSpc>
                <a:spcPct val="105000"/>
              </a:lnSpc>
              <a:buFont typeface="Wingdings" panose="05000000000000000000" pitchFamily="2" charset="2"/>
              <a:buChar char=""/>
            </a:pPr>
            <a:endParaRPr lang="en-GB" sz="1200" dirty="0">
              <a:ea typeface="Times New Roman" panose="02020603050405020304" pitchFamily="18" charset="0"/>
            </a:endParaRPr>
          </a:p>
          <a:p>
            <a:pPr marL="1257300" lvl="2" indent="-342900" algn="just">
              <a:lnSpc>
                <a:spcPct val="105000"/>
              </a:lnSpc>
              <a:buFont typeface="Wingdings" panose="05000000000000000000" pitchFamily="2" charset="2"/>
              <a:buChar char=""/>
            </a:pPr>
            <a:r>
              <a:rPr lang="en-GB" sz="2000" dirty="0">
                <a:ea typeface="Times New Roman" panose="02020603050405020304" pitchFamily="18" charset="0"/>
              </a:rPr>
              <a:t>Early engagement with RPB vital to ensure intentions of grant applicant are known, various approvals and stages are undertaken for compliance and that sufficient time and resource is allocated to programme in projected target panel dates </a:t>
            </a:r>
          </a:p>
          <a:p>
            <a:pPr lvl="2" algn="just">
              <a:lnSpc>
                <a:spcPct val="105000"/>
              </a:lnSpc>
            </a:pPr>
            <a:endParaRPr lang="en-GB" sz="2000" dirty="0">
              <a:ea typeface="Times New Roman" panose="02020603050405020304" pitchFamily="18" charset="0"/>
            </a:endParaRPr>
          </a:p>
          <a:p>
            <a:pPr marL="1257300" lvl="2" indent="-342900" algn="just">
              <a:lnSpc>
                <a:spcPct val="105000"/>
              </a:lnSpc>
              <a:buFont typeface="Wingdings" panose="05000000000000000000" pitchFamily="2" charset="2"/>
              <a:buChar char=""/>
            </a:pPr>
            <a:r>
              <a:rPr lang="en-GB" sz="2000" dirty="0">
                <a:effectLst/>
                <a:ea typeface="Times New Roman" panose="02020603050405020304" pitchFamily="18" charset="0"/>
              </a:rPr>
              <a:t>Drivers for any project must be clear; any proposals need to be driven  by a service strategy</a:t>
            </a:r>
          </a:p>
          <a:p>
            <a:pPr lvl="2" algn="just">
              <a:lnSpc>
                <a:spcPct val="105000"/>
              </a:lnSpc>
            </a:pPr>
            <a:endParaRPr lang="en-GB" sz="2000" dirty="0">
              <a:effectLst/>
              <a:ea typeface="Times New Roman" panose="02020603050405020304" pitchFamily="18" charset="0"/>
            </a:endParaRPr>
          </a:p>
          <a:p>
            <a:pPr marL="1085850" lvl="2" indent="-171450" algn="just">
              <a:lnSpc>
                <a:spcPct val="105000"/>
              </a:lnSpc>
              <a:buFont typeface="Wingdings" panose="05000000000000000000" pitchFamily="2" charset="2"/>
              <a:buChar char="Ø"/>
            </a:pPr>
            <a:r>
              <a:rPr lang="en-GB" sz="2000" dirty="0">
                <a:effectLst/>
                <a:ea typeface="Calibri" panose="020F0502020204030204" pitchFamily="34" charset="0"/>
                <a:cs typeface="Times New Roman" panose="02020603050405020304" pitchFamily="18" charset="0"/>
              </a:rPr>
              <a:t>    Where joint applications (IRCF/HCF) are received, the IRCF scrutiny process will be followed</a:t>
            </a:r>
          </a:p>
          <a:p>
            <a:pPr lvl="2" algn="just">
              <a:lnSpc>
                <a:spcPct val="105000"/>
              </a:lnSpc>
            </a:pPr>
            <a:r>
              <a:rPr lang="en-GB" sz="2000" dirty="0">
                <a:effectLst/>
                <a:ea typeface="Calibri" panose="020F0502020204030204" pitchFamily="34" charset="0"/>
                <a:cs typeface="Times New Roman" panose="02020603050405020304" pitchFamily="18" charset="0"/>
              </a:rPr>
              <a:t> </a:t>
            </a:r>
            <a:endParaRPr lang="en-GB" sz="2000" dirty="0">
              <a:ea typeface="Calibri" panose="020F0502020204030204" pitchFamily="34" charset="0"/>
              <a:cs typeface="Times New Roman" panose="02020603050405020304" pitchFamily="18" charset="0"/>
            </a:endParaRPr>
          </a:p>
          <a:p>
            <a:pPr marL="1085850" lvl="2" indent="-171450" algn="just">
              <a:lnSpc>
                <a:spcPct val="105000"/>
              </a:lnSpc>
              <a:buFont typeface="Wingdings" panose="05000000000000000000" pitchFamily="2" charset="2"/>
              <a:buChar char="Ø"/>
            </a:pPr>
            <a:r>
              <a:rPr lang="en-GB" sz="2000" dirty="0">
                <a:effectLst/>
                <a:ea typeface="Calibri" panose="020F0502020204030204" pitchFamily="34" charset="0"/>
                <a:cs typeface="Times New Roman" panose="02020603050405020304" pitchFamily="18" charset="0"/>
              </a:rPr>
              <a:t>    No set intervention rate for HCF Objective 2 or IRCF Priority 3</a:t>
            </a:r>
          </a:p>
          <a:p>
            <a:pPr marL="1085850" lvl="2" indent="-171450" algn="just">
              <a:lnSpc>
                <a:spcPct val="105000"/>
              </a:lnSpc>
              <a:buFont typeface="Wingdings" panose="05000000000000000000" pitchFamily="2" charset="2"/>
              <a:buChar char="Ø"/>
            </a:pPr>
            <a:endParaRPr lang="en-GB" dirty="0">
              <a:ea typeface="Calibri" panose="020F0502020204030204" pitchFamily="34" charset="0"/>
              <a:cs typeface="Times New Roman" panose="02020603050405020304" pitchFamily="18" charset="0"/>
            </a:endParaRPr>
          </a:p>
          <a:p>
            <a:pPr lvl="2" algn="just">
              <a:lnSpc>
                <a:spcPct val="105000"/>
              </a:lnSpc>
            </a:pPr>
            <a:endParaRPr lang="en-GB" dirty="0">
              <a:effectLst/>
              <a:ea typeface="Calibri" panose="020F0502020204030204" pitchFamily="34" charset="0"/>
              <a:cs typeface="Times New Roman" panose="02020603050405020304" pitchFamily="18" charset="0"/>
            </a:endParaRPr>
          </a:p>
          <a:p>
            <a:pPr marL="1085850" lvl="2" indent="-171450" algn="just">
              <a:lnSpc>
                <a:spcPct val="105000"/>
              </a:lnSpc>
              <a:buFont typeface="Wingdings" panose="05000000000000000000" pitchFamily="2" charset="2"/>
              <a:buChar char="Ø"/>
            </a:pPr>
            <a:endParaRPr lang="en-GB" dirty="0">
              <a:ea typeface="Calibri" panose="020F0502020204030204" pitchFamily="34" charset="0"/>
              <a:cs typeface="Times New Roman" panose="02020603050405020304" pitchFamily="18" charset="0"/>
            </a:endParaRPr>
          </a:p>
          <a:p>
            <a:pPr marL="1085850" lvl="2" indent="-171450" algn="just">
              <a:lnSpc>
                <a:spcPct val="105000"/>
              </a:lnSpc>
              <a:buFont typeface="Wingdings" panose="05000000000000000000" pitchFamily="2" charset="2"/>
              <a:buChar char="Ø"/>
            </a:pPr>
            <a:endParaRPr lang="en-GB" dirty="0">
              <a:effectLst/>
              <a:ea typeface="Calibri" panose="020F0502020204030204" pitchFamily="34" charset="0"/>
              <a:cs typeface="Times New Roman" panose="02020603050405020304" pitchFamily="18" charset="0"/>
            </a:endParaRPr>
          </a:p>
          <a:p>
            <a:pPr marL="1085850" lvl="2" indent="-171450" algn="just">
              <a:lnSpc>
                <a:spcPct val="105000"/>
              </a:lnSpc>
              <a:buFont typeface="Wingdings" panose="05000000000000000000" pitchFamily="2" charset="2"/>
              <a:buChar char="Ø"/>
            </a:pPr>
            <a:endParaRPr lang="en-GB" sz="1600" dirty="0">
              <a:latin typeface="Times New Roman" panose="02020603050405020304" pitchFamily="18" charset="0"/>
              <a:ea typeface="Calibri" panose="020F0502020204030204" pitchFamily="34" charset="0"/>
              <a:cs typeface="Times New Roman" panose="02020603050405020304" pitchFamily="18" charset="0"/>
            </a:endParaRPr>
          </a:p>
          <a:p>
            <a:pPr marL="1085850" lvl="2" indent="-171450" algn="just">
              <a:lnSpc>
                <a:spcPct val="105000"/>
              </a:lnSpc>
              <a:buFont typeface="Wingdings" panose="05000000000000000000" pitchFamily="2" charset="2"/>
              <a:buChar char="Ø"/>
            </a:pPr>
            <a:endParaRPr lang="en-GB" sz="1600" dirty="0">
              <a:effectLst/>
              <a:latin typeface="Times New Roman" panose="02020603050405020304" pitchFamily="18" charset="0"/>
              <a:ea typeface="Times New Roman" panose="02020603050405020304" pitchFamily="18" charset="0"/>
            </a:endParaRPr>
          </a:p>
          <a:p>
            <a:pPr marL="285750" indent="-285750">
              <a:buFont typeface="Arial" panose="020B0604020202020204" pitchFamily="34" charset="0"/>
              <a:buChar char="•"/>
            </a:pPr>
            <a:endParaRPr lang="en-GB" sz="2000" dirty="0"/>
          </a:p>
          <a:p>
            <a:endParaRPr lang="en-GB" dirty="0"/>
          </a:p>
        </p:txBody>
      </p:sp>
    </p:spTree>
    <p:extLst>
      <p:ext uri="{BB962C8B-B14F-4D97-AF65-F5344CB8AC3E}">
        <p14:creationId xmlns:p14="http://schemas.microsoft.com/office/powerpoint/2010/main" val="20700200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1727527-39AC-3C77-4513-881A3BC057F7}"/>
              </a:ext>
            </a:extLst>
          </p:cNvPr>
          <p:cNvSpPr txBox="1"/>
          <p:nvPr/>
        </p:nvSpPr>
        <p:spPr>
          <a:xfrm>
            <a:off x="8897112" y="111523"/>
            <a:ext cx="2566473"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err="1">
                <a:ln>
                  <a:noFill/>
                </a:ln>
                <a:solidFill>
                  <a:srgbClr val="A3006D"/>
                </a:solidFill>
                <a:effectLst/>
                <a:uLnTx/>
                <a:uFillTx/>
                <a:latin typeface="Calibri" panose="020F0502020204030204" pitchFamily="34" charset="0"/>
                <a:ea typeface="Calibri" panose="020F0502020204030204" pitchFamily="34" charset="0"/>
                <a:cs typeface="+mn-cs"/>
              </a:rPr>
              <a:t>Cynlluniau</a:t>
            </a:r>
            <a:r>
              <a:rPr kumimoji="0" lang="en-US" b="1" i="0" u="none" strike="noStrike" kern="1200" cap="none" spc="0" normalizeH="0" baseline="0" noProof="0" dirty="0">
                <a:ln>
                  <a:noFill/>
                </a:ln>
                <a:solidFill>
                  <a:srgbClr val="A3006D"/>
                </a:solidFill>
                <a:effectLst/>
                <a:uLnTx/>
                <a:uFillTx/>
                <a:latin typeface="Calibri" panose="020F0502020204030204" pitchFamily="34" charset="0"/>
                <a:ea typeface="Calibri" panose="020F0502020204030204" pitchFamily="34" charset="0"/>
                <a:cs typeface="+mn-cs"/>
              </a:rPr>
              <a:t> </a:t>
            </a:r>
            <a:r>
              <a:rPr kumimoji="0" lang="en-US" b="1" i="0" u="none" strike="noStrike" kern="1200" cap="none" spc="0" normalizeH="0" baseline="0" noProof="0" dirty="0" err="1">
                <a:ln>
                  <a:noFill/>
                </a:ln>
                <a:solidFill>
                  <a:srgbClr val="A3006D"/>
                </a:solidFill>
                <a:effectLst/>
                <a:uLnTx/>
                <a:uFillTx/>
                <a:latin typeface="Calibri" panose="020F0502020204030204" pitchFamily="34" charset="0"/>
                <a:ea typeface="Calibri" panose="020F0502020204030204" pitchFamily="34" charset="0"/>
                <a:cs typeface="+mn-cs"/>
              </a:rPr>
              <a:t>yn</a:t>
            </a:r>
            <a:r>
              <a:rPr kumimoji="0" lang="en-US" b="1" i="0" u="none" strike="noStrike" kern="1200" cap="none" spc="0" normalizeH="0" baseline="0" noProof="0" dirty="0">
                <a:ln>
                  <a:noFill/>
                </a:ln>
                <a:solidFill>
                  <a:srgbClr val="A3006D"/>
                </a:solidFill>
                <a:effectLst/>
                <a:uLnTx/>
                <a:uFillTx/>
                <a:latin typeface="Calibri" panose="020F0502020204030204" pitchFamily="34" charset="0"/>
                <a:ea typeface="Calibri" panose="020F0502020204030204" pitchFamily="34" charset="0"/>
                <a:cs typeface="+mn-cs"/>
              </a:rPr>
              <a:t> y </a:t>
            </a:r>
            <a:r>
              <a:rPr kumimoji="0" lang="en-US" b="1" i="0" u="none" strike="noStrike" kern="1200" cap="none" spc="0" normalizeH="0" baseline="0" noProof="0" dirty="0" err="1">
                <a:ln>
                  <a:noFill/>
                </a:ln>
                <a:solidFill>
                  <a:srgbClr val="A3006D"/>
                </a:solidFill>
                <a:effectLst/>
                <a:uLnTx/>
                <a:uFillTx/>
                <a:latin typeface="Calibri" panose="020F0502020204030204" pitchFamily="34" charset="0"/>
                <a:ea typeface="Calibri" panose="020F0502020204030204" pitchFamily="34" charset="0"/>
                <a:cs typeface="+mn-cs"/>
              </a:rPr>
              <a:t>dyfodol</a:t>
            </a:r>
            <a:r>
              <a:rPr kumimoji="0" lang="en-US" b="1" i="0" u="none" strike="noStrike" kern="1200" cap="none" spc="0" normalizeH="0" baseline="0" noProof="0" dirty="0">
                <a:ln>
                  <a:noFill/>
                </a:ln>
                <a:solidFill>
                  <a:srgbClr val="A3006D"/>
                </a:solidFill>
                <a:effectLst/>
                <a:uLnTx/>
                <a:uFillTx/>
                <a:latin typeface="Calibri" panose="020F0502020204030204" pitchFamily="34" charset="0"/>
                <a:ea typeface="Calibri" panose="020F0502020204030204" pitchFamily="34" charset="0"/>
                <a:cs typeface="+mn-cs"/>
              </a:rPr>
              <a:t>/ Future Plans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rPr>
              <a:t> </a:t>
            </a:r>
            <a:endParaRPr kumimoji="0" lang="en-GB"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44F73686-C8E7-B120-36FA-6CB5D8918E84}"/>
              </a:ext>
            </a:extLst>
          </p:cNvPr>
          <p:cNvSpPr txBox="1"/>
          <p:nvPr/>
        </p:nvSpPr>
        <p:spPr>
          <a:xfrm>
            <a:off x="443585" y="610136"/>
            <a:ext cx="10937704" cy="58785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b="1" dirty="0" err="1">
                <a:solidFill>
                  <a:prstClr val="white"/>
                </a:solidFill>
                <a:latin typeface="Calibri" panose="020F0502020204030204"/>
              </a:rPr>
              <a:t>Edrych</a:t>
            </a:r>
            <a:r>
              <a:rPr lang="en-GB" sz="2800" b="1" dirty="0">
                <a:solidFill>
                  <a:prstClr val="white"/>
                </a:solidFill>
                <a:latin typeface="Calibri" panose="020F0502020204030204"/>
              </a:rPr>
              <a:t> </a:t>
            </a:r>
            <a:r>
              <a:rPr lang="en-GB" sz="2800" b="1" dirty="0" err="1">
                <a:solidFill>
                  <a:prstClr val="white"/>
                </a:solidFill>
                <a:latin typeface="Calibri" panose="020F0502020204030204"/>
              </a:rPr>
              <a:t>Ymlaen</a:t>
            </a:r>
            <a:endParaRPr lang="en-GB" sz="2800" b="1" dirty="0">
              <a:solidFill>
                <a:prstClr val="white"/>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b="1" dirty="0">
                <a:solidFill>
                  <a:schemeClr val="tx1">
                    <a:lumMod val="65000"/>
                  </a:schemeClr>
                </a:solidFill>
                <a:latin typeface="Calibri" panose="020F0502020204030204"/>
                <a:cs typeface="Calibri" panose="020F0502020204030204" pitchFamily="34" charset="0"/>
              </a:rPr>
              <a:t>Looking Forward</a:t>
            </a:r>
            <a:endParaRPr kumimoji="0" lang="en-GB" sz="4400" b="1"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pitchFamily="34" charset="0"/>
            </a:endParaRPr>
          </a:p>
          <a:p>
            <a:pPr marR="0" lvl="0" algn="l" defTabSz="914400" rtl="0" eaLnBrk="1" fontAlgn="auto" latinLnBrk="0" hangingPunct="1">
              <a:lnSpc>
                <a:spcPct val="100000"/>
              </a:lnSpc>
              <a:spcBef>
                <a:spcPts val="0"/>
              </a:spcBef>
              <a:spcAft>
                <a:spcPts val="0"/>
              </a:spcAft>
              <a:buClrTx/>
              <a:buSzTx/>
              <a:tabLst/>
              <a:defRPr/>
            </a:pPr>
            <a:endParaRPr lang="en-US" sz="2000" dirty="0">
              <a:solidFill>
                <a:srgbClr val="BDBCBC"/>
              </a:solidFill>
              <a:latin typeface="Calibri" panose="020F0502020204030204" pitchFamily="34" charset="0"/>
              <a:cs typeface="Calibri" panose="020F050202020403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en-US" sz="2000" dirty="0">
                <a:solidFill>
                  <a:srgbClr val="BDBCBC"/>
                </a:solidFill>
                <a:latin typeface="Calibri" panose="020F0502020204030204" pitchFamily="34" charset="0"/>
                <a:cs typeface="Calibri" panose="020F0502020204030204" pitchFamily="34" charset="0"/>
              </a:rPr>
              <a:t>Eliminate Agenda is a key regional priority for West Wales and will continue to be for the next 12 months, over 60% of our spend for 2023/24 was against childrens accommodation. </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lang="en-US" sz="2000" dirty="0">
              <a:solidFill>
                <a:srgbClr val="BDBCBC"/>
              </a:solidFill>
              <a:latin typeface="Calibri" panose="020F0502020204030204" pitchFamily="34" charset="0"/>
              <a:cs typeface="Calibri" panose="020F050202020403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en-US" sz="2000" dirty="0">
                <a:solidFill>
                  <a:srgbClr val="BDBCBC"/>
                </a:solidFill>
                <a:latin typeface="Calibri" panose="020F0502020204030204" pitchFamily="34" charset="0"/>
                <a:cs typeface="Calibri" panose="020F0502020204030204" pitchFamily="34" charset="0"/>
              </a:rPr>
              <a:t>Indicative figure of £8million HCF monies available 25/26 to contribute to the development of childrens accommodation across West Wales.</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lang="en-US" sz="2000" dirty="0">
              <a:solidFill>
                <a:srgbClr val="BDBCBC"/>
              </a:solidFill>
              <a:latin typeface="Calibri" panose="020F0502020204030204" pitchFamily="34" charset="0"/>
              <a:cs typeface="Calibri" panose="020F050202020403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en-US" sz="2000" dirty="0">
                <a:solidFill>
                  <a:srgbClr val="BDBCBC"/>
                </a:solidFill>
                <a:latin typeface="Calibri" panose="020F0502020204030204" pitchFamily="34" charset="0"/>
                <a:cs typeface="Calibri" panose="020F0502020204030204" pitchFamily="34" charset="0"/>
              </a:rPr>
              <a:t>RPB is led to believe there is limited IRCF funding available nationally, therefore ensure prompt engagement with the PMO team.</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lang="en-US" sz="2000" dirty="0">
              <a:solidFill>
                <a:srgbClr val="BDBCBC"/>
              </a:solidFill>
              <a:latin typeface="Calibri" panose="020F0502020204030204" pitchFamily="34" charset="0"/>
              <a:cs typeface="Calibri" panose="020F050202020403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en-US" sz="2000" dirty="0">
                <a:solidFill>
                  <a:srgbClr val="BDBCBC"/>
                </a:solidFill>
                <a:latin typeface="Calibri" panose="020F0502020204030204" pitchFamily="34" charset="0"/>
                <a:cs typeface="Calibri" panose="020F0502020204030204" pitchFamily="34" charset="0"/>
              </a:rPr>
              <a:t>Welsh Government are seeking confirmation of the next round of seeking investment during </a:t>
            </a:r>
            <a:r>
              <a:rPr lang="en-US" sz="2000" dirty="0" err="1">
                <a:solidFill>
                  <a:srgbClr val="BDBCBC"/>
                </a:solidFill>
                <a:latin typeface="Calibri" panose="020F0502020204030204" pitchFamily="34" charset="0"/>
                <a:cs typeface="Calibri" panose="020F0502020204030204" pitchFamily="34" charset="0"/>
              </a:rPr>
              <a:t>thenext</a:t>
            </a:r>
            <a:r>
              <a:rPr lang="en-US" sz="2000" dirty="0">
                <a:solidFill>
                  <a:srgbClr val="BDBCBC"/>
                </a:solidFill>
                <a:latin typeface="Calibri" panose="020F0502020204030204" pitchFamily="34" charset="0"/>
                <a:cs typeface="Calibri" panose="020F0502020204030204" pitchFamily="34" charset="0"/>
              </a:rPr>
              <a:t> financial year.</a:t>
            </a:r>
          </a:p>
          <a:p>
            <a:pPr marL="342900" marR="0" lvl="0" indent="-342900" algn="l" defTabSz="914400" rtl="0" eaLnBrk="1" fontAlgn="auto" latinLnBrk="0" hangingPunct="1">
              <a:lnSpc>
                <a:spcPct val="100000"/>
              </a:lnSpc>
              <a:spcBef>
                <a:spcPts val="0"/>
              </a:spcBef>
              <a:spcAft>
                <a:spcPts val="0"/>
              </a:spcAft>
              <a:buClrTx/>
              <a:buSzTx/>
              <a:buFontTx/>
              <a:buChar char="-"/>
              <a:tabLst/>
              <a:defRPr/>
            </a:pPr>
            <a:endParaRPr lang="en-US" sz="2000" dirty="0">
              <a:solidFill>
                <a:srgbClr val="BDBCBC"/>
              </a:solidFill>
              <a:latin typeface="Calibri" panose="020F0502020204030204" pitchFamily="34" charset="0"/>
              <a:cs typeface="Calibri" panose="020F0502020204030204" pitchFamily="34" charset="0"/>
            </a:endParaRPr>
          </a:p>
          <a:p>
            <a:pPr marL="342900" marR="0" lvl="0" indent="-342900" algn="l" defTabSz="914400" rtl="0" eaLnBrk="1" fontAlgn="auto" latinLnBrk="0" hangingPunct="1">
              <a:lnSpc>
                <a:spcPct val="100000"/>
              </a:lnSpc>
              <a:spcBef>
                <a:spcPts val="0"/>
              </a:spcBef>
              <a:spcAft>
                <a:spcPts val="0"/>
              </a:spcAft>
              <a:buClrTx/>
              <a:buSzTx/>
              <a:buFontTx/>
              <a:buChar char="-"/>
              <a:tabLst/>
              <a:defRPr/>
            </a:pPr>
            <a:endParaRPr lang="en-US" sz="2000" dirty="0">
              <a:solidFill>
                <a:srgbClr val="BDBCBC"/>
              </a:solidFill>
              <a:latin typeface="Calibri" panose="020F0502020204030204" pitchFamily="34" charset="0"/>
              <a:cs typeface="Calibri" panose="020F050202020403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000" dirty="0">
              <a:solidFill>
                <a:srgbClr val="BDBCBC"/>
              </a:solidFill>
              <a:latin typeface="Calibri" panose="020F0502020204030204" pitchFamily="34" charset="0"/>
              <a:cs typeface="Calibri" panose="020F0502020204030204" pitchFamily="34" charset="0"/>
            </a:endParaRPr>
          </a:p>
          <a:p>
            <a:pPr marR="0" lvl="0" algn="l" defTabSz="914400" rtl="0" eaLnBrk="1" fontAlgn="auto" latinLnBrk="0" hangingPunct="1">
              <a:lnSpc>
                <a:spcPct val="100000"/>
              </a:lnSpc>
              <a:spcBef>
                <a:spcPts val="0"/>
              </a:spcBef>
              <a:spcAft>
                <a:spcPts val="0"/>
              </a:spcAft>
              <a:buClrTx/>
              <a:buSzTx/>
              <a:tabLst/>
              <a:defRPr/>
            </a:pPr>
            <a:endParaRPr lang="en-US" sz="2000" dirty="0">
              <a:solidFill>
                <a:srgbClr val="BDBCBC"/>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079396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0DCDA94-087F-261B-D29A-5FB49CDEB42C}"/>
              </a:ext>
            </a:extLst>
          </p:cNvPr>
          <p:cNvSpPr txBox="1"/>
          <p:nvPr/>
        </p:nvSpPr>
        <p:spPr>
          <a:xfrm>
            <a:off x="1369011" y="1987521"/>
            <a:ext cx="10170717" cy="3416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3600" b="1" err="1">
                <a:solidFill>
                  <a:prstClr val="white"/>
                </a:solidFill>
                <a:latin typeface="Calibri" panose="020F0502020204030204"/>
              </a:rPr>
              <a:t>Unrhyw</a:t>
            </a:r>
            <a:r>
              <a:rPr lang="en-GB" sz="3600" b="1">
                <a:solidFill>
                  <a:prstClr val="white"/>
                </a:solidFill>
                <a:latin typeface="Calibri" panose="020F0502020204030204"/>
              </a:rPr>
              <a:t> </a:t>
            </a:r>
            <a:r>
              <a:rPr lang="en-GB" sz="3600" b="1" err="1">
                <a:solidFill>
                  <a:prstClr val="white"/>
                </a:solidFill>
                <a:latin typeface="Calibri" panose="020F0502020204030204"/>
              </a:rPr>
              <a:t>gwestinynau</a:t>
            </a:r>
            <a:r>
              <a:rPr lang="en-GB" sz="3600" b="1">
                <a:solidFill>
                  <a:prstClr val="white"/>
                </a:solidFill>
                <a:latin typeface="Calibri" panose="020F0502020204030204"/>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3600" b="1" err="1">
                <a:latin typeface="Calibri" panose="020F0502020204030204"/>
              </a:rPr>
              <a:t>Ebost</a:t>
            </a:r>
            <a:r>
              <a:rPr lang="en-GB" sz="3600" b="1">
                <a:latin typeface="Calibri" panose="020F0502020204030204"/>
              </a:rPr>
              <a:t> – </a:t>
            </a:r>
            <a:r>
              <a:rPr lang="en-GB" sz="3600" b="1">
                <a:solidFill>
                  <a:schemeClr val="tx1">
                    <a:lumMod val="65000"/>
                  </a:schemeClr>
                </a:solidFill>
                <a:latin typeface="Calibri" panose="020F0502020204030204"/>
                <a:hlinkClick r:id="rId2"/>
              </a:rPr>
              <a:t>WWCapitalPMO@sirgar.gov.uk</a:t>
            </a:r>
            <a:r>
              <a:rPr lang="en-GB" sz="3600" b="1">
                <a:solidFill>
                  <a:schemeClr val="tx1">
                    <a:lumMod val="65000"/>
                  </a:schemeClr>
                </a:solidFill>
                <a:latin typeface="Calibri" panose="020F0502020204030204"/>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3600" b="1">
              <a:solidFill>
                <a:schemeClr val="tx1">
                  <a:lumMod val="65000"/>
                </a:schemeClr>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3600" b="1">
                <a:solidFill>
                  <a:schemeClr val="tx1">
                    <a:lumMod val="65000"/>
                  </a:schemeClr>
                </a:solidFill>
                <a:latin typeface="Calibri" panose="020F0502020204030204"/>
              </a:rPr>
              <a:t>Any Questions?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3600" b="1">
                <a:solidFill>
                  <a:schemeClr val="tx1">
                    <a:lumMod val="65000"/>
                  </a:schemeClr>
                </a:solidFill>
                <a:latin typeface="Calibri" panose="020F0502020204030204"/>
              </a:rPr>
              <a:t>Email – </a:t>
            </a:r>
            <a:r>
              <a:rPr lang="en-GB" sz="3600" b="1">
                <a:solidFill>
                  <a:schemeClr val="tx1">
                    <a:lumMod val="65000"/>
                  </a:schemeClr>
                </a:solidFill>
                <a:latin typeface="Calibri" panose="020F0502020204030204"/>
                <a:hlinkClick r:id="rId3"/>
              </a:rPr>
              <a:t>WWCapitalPMO@carmarthenshire.gov.uk</a:t>
            </a:r>
            <a:r>
              <a:rPr lang="en-GB" sz="3600" b="1">
                <a:solidFill>
                  <a:schemeClr val="tx1">
                    <a:lumMod val="65000"/>
                  </a:schemeClr>
                </a:solidFill>
                <a:latin typeface="Calibri" panose="020F0502020204030204"/>
              </a:rPr>
              <a:t> </a:t>
            </a:r>
          </a:p>
          <a:p>
            <a:pPr>
              <a:defRPr/>
            </a:pPr>
            <a:r>
              <a:rPr lang="en-GB" sz="3600" b="1">
                <a:solidFill>
                  <a:prstClr val="white"/>
                </a:solidFill>
                <a:latin typeface="Calibri" panose="020F0502020204030204"/>
                <a:hlinkClick r:id="rId4"/>
              </a:rPr>
              <a:t> </a:t>
            </a:r>
            <a:endParaRPr kumimoji="0" lang="en-US" sz="1600" b="0" i="0" u="none" strike="noStrike" kern="1200" cap="none" spc="0" normalizeH="0" baseline="0" noProof="0">
              <a:ln>
                <a:noFill/>
              </a:ln>
              <a:solidFill>
                <a:srgbClr val="BDBCBC"/>
              </a:solidFill>
              <a:effectLst/>
              <a:uLnTx/>
              <a:uFillTx/>
              <a:latin typeface="Calibri" panose="020F0502020204030204" pitchFamily="34" charset="0"/>
              <a:ea typeface="+mn-ea"/>
              <a:cs typeface="Calibri" panose="020F0502020204030204" pitchFamily="34" charset="0"/>
            </a:endParaRPr>
          </a:p>
        </p:txBody>
      </p:sp>
      <p:sp>
        <p:nvSpPr>
          <p:cNvPr id="7" name="TextBox 6">
            <a:extLst>
              <a:ext uri="{FF2B5EF4-FFF2-40B4-BE49-F238E27FC236}">
                <a16:creationId xmlns:a16="http://schemas.microsoft.com/office/drawing/2014/main" id="{D1727527-39AC-3C77-4513-881A3BC057F7}"/>
              </a:ext>
            </a:extLst>
          </p:cNvPr>
          <p:cNvSpPr txBox="1"/>
          <p:nvPr/>
        </p:nvSpPr>
        <p:spPr>
          <a:xfrm>
            <a:off x="8985560" y="47515"/>
            <a:ext cx="2404873"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a:solidFill>
                  <a:srgbClr val="A3006D"/>
                </a:solidFill>
                <a:latin typeface="Calibri" panose="020F0502020204030204" pitchFamily="34" charset="0"/>
                <a:ea typeface="Calibri" panose="020F0502020204030204" pitchFamily="34" charset="0"/>
              </a:rPr>
              <a:t>Any Questions/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err="1">
                <a:ln>
                  <a:noFill/>
                </a:ln>
                <a:solidFill>
                  <a:srgbClr val="A3006D"/>
                </a:solidFill>
                <a:effectLst/>
                <a:uLnTx/>
                <a:uFillTx/>
                <a:latin typeface="Calibri" panose="020F0502020204030204" pitchFamily="34" charset="0"/>
                <a:ea typeface="Calibri" panose="020F0502020204030204" pitchFamily="34" charset="0"/>
                <a:cs typeface="+mn-cs"/>
              </a:rPr>
              <a:t>Unrhyw</a:t>
            </a:r>
            <a:r>
              <a:rPr kumimoji="0" lang="en-US" b="1" i="0" u="none" strike="noStrike" kern="1200" cap="none" spc="0" normalizeH="0" baseline="0" noProof="0">
                <a:ln>
                  <a:noFill/>
                </a:ln>
                <a:solidFill>
                  <a:srgbClr val="A3006D"/>
                </a:solidFill>
                <a:effectLst/>
                <a:uLnTx/>
                <a:uFillTx/>
                <a:latin typeface="Calibri" panose="020F0502020204030204" pitchFamily="34" charset="0"/>
                <a:ea typeface="Calibri" panose="020F0502020204030204" pitchFamily="34" charset="0"/>
                <a:cs typeface="+mn-cs"/>
              </a:rPr>
              <a:t> </a:t>
            </a:r>
            <a:r>
              <a:rPr kumimoji="0" lang="en-US" b="1" i="0" u="none" strike="noStrike" kern="1200" cap="none" spc="0" normalizeH="0" baseline="0" noProof="0" err="1">
                <a:ln>
                  <a:noFill/>
                </a:ln>
                <a:solidFill>
                  <a:srgbClr val="A3006D"/>
                </a:solidFill>
                <a:effectLst/>
                <a:uLnTx/>
                <a:uFillTx/>
                <a:latin typeface="Calibri" panose="020F0502020204030204" pitchFamily="34" charset="0"/>
                <a:ea typeface="Calibri" panose="020F0502020204030204" pitchFamily="34" charset="0"/>
                <a:cs typeface="+mn-cs"/>
              </a:rPr>
              <a:t>gwestiynau</a:t>
            </a:r>
            <a:r>
              <a:rPr kumimoji="0" lang="en-US" sz="2400" b="0" i="0" u="none" strike="noStrike" kern="120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mn-cs"/>
              </a:rPr>
              <a:t> </a:t>
            </a:r>
            <a:endParaRPr kumimoji="0" lang="en-GB"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6092183"/>
      </p:ext>
    </p:extLst>
  </p:cSld>
  <p:clrMapOvr>
    <a:masterClrMapping/>
  </p:clrMapOvr>
</p:sld>
</file>

<file path=ppt/theme/theme1.xml><?xml version="1.0" encoding="utf-8"?>
<a:theme xmlns:a="http://schemas.openxmlformats.org/drawingml/2006/main" name="2_Blank_head&amp;Foo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LengthInSeconds xmlns="6cc4e000-dc91-4563-b7fb-7173de09eec8" xsi:nil="true"/>
    <SharedWithUsers xmlns="275d379e-caaa-4af4-9836-c7ad0847b636">
      <UserInfo>
        <DisplayName/>
        <AccountId xsi:nil="true"/>
        <AccountType/>
      </UserInfo>
    </SharedWithUsers>
    <lcf76f155ced4ddcb4097134ff3c332f xmlns="6cc4e000-dc91-4563-b7fb-7173de09eec8">
      <Terms xmlns="http://schemas.microsoft.com/office/infopath/2007/PartnerControls"/>
    </lcf76f155ced4ddcb4097134ff3c332f>
    <TaxCatchAll xmlns="275d379e-caaa-4af4-9836-c7ad0847b636"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9A22F843F47DC49B00199FB92148A87" ma:contentTypeVersion="14" ma:contentTypeDescription="Create a new document." ma:contentTypeScope="" ma:versionID="486f9bb3baef1b00fffa52b0832d406f">
  <xsd:schema xmlns:xsd="http://www.w3.org/2001/XMLSchema" xmlns:xs="http://www.w3.org/2001/XMLSchema" xmlns:p="http://schemas.microsoft.com/office/2006/metadata/properties" xmlns:ns2="6cc4e000-dc91-4563-b7fb-7173de09eec8" xmlns:ns3="275d379e-caaa-4af4-9836-c7ad0847b636" targetNamespace="http://schemas.microsoft.com/office/2006/metadata/properties" ma:root="true" ma:fieldsID="1a15a3f56b1e0c81fc3eb17f66982c7c" ns2:_="" ns3:_="">
    <xsd:import namespace="6cc4e000-dc91-4563-b7fb-7173de09eec8"/>
    <xsd:import namespace="275d379e-caaa-4af4-9836-c7ad0847b63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bjectDetectorVersions" minOccurs="0"/>
                <xsd:element ref="ns2:MediaServiceGenerationTime" minOccurs="0"/>
                <xsd:element ref="ns2:MediaServiceEventHashCode" minOccurs="0"/>
                <xsd:element ref="ns2:MediaServiceOCR"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cc4e000-dc91-4563-b7fb-7173de09eec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4b820720-3cae-4e0f-87a0-a0b1591a738f"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75d379e-caaa-4af4-9836-c7ad0847b63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c3f4d648-a5ce-4f0f-b863-9d463000bfa1}" ma:internalName="TaxCatchAll" ma:showField="CatchAllData" ma:web="275d379e-caaa-4af4-9836-c7ad0847b63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BD279FA-86D1-430A-8F89-0C975E645A2B}">
  <ds:schemaRefs>
    <ds:schemaRef ds:uri="275d379e-caaa-4af4-9836-c7ad0847b636"/>
    <ds:schemaRef ds:uri="6cc4e000-dc91-4563-b7fb-7173de09eec8"/>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37D8E797-F305-45EE-94E9-5A3A284ECB74}">
  <ds:schemaRefs>
    <ds:schemaRef ds:uri="275d379e-caaa-4af4-9836-c7ad0847b636"/>
    <ds:schemaRef ds:uri="6cc4e000-dc91-4563-b7fb-7173de09eec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4EF197D-9337-4689-8EEF-C7ED9B0BFA2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354</TotalTime>
  <Words>1162</Words>
  <Application>Microsoft Office PowerPoint</Application>
  <PresentationFormat>Widescreen</PresentationFormat>
  <Paragraphs>217</Paragraphs>
  <Slides>11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Aptos</vt:lpstr>
      <vt:lpstr>Arial</vt:lpstr>
      <vt:lpstr>Calibri</vt:lpstr>
      <vt:lpstr>Times New Roman</vt:lpstr>
      <vt:lpstr>Wingdings</vt:lpstr>
      <vt:lpstr>2_Blank_head&amp;Foot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Bethan JA Howell</dc:creator>
  <cp:lastModifiedBy>Laura H Beale</cp:lastModifiedBy>
  <cp:revision>3</cp:revision>
  <dcterms:created xsi:type="dcterms:W3CDTF">2024-06-27T12:37:55Z</dcterms:created>
  <dcterms:modified xsi:type="dcterms:W3CDTF">2024-12-09T11:45:57Z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0x010100D9A22F843F47DC49B00199FB92148A87</vt:lpwstr>
  </property>
</Properties>
</file>